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43"/>
  </p:notesMasterIdLst>
  <p:handoutMasterIdLst>
    <p:handoutMasterId r:id="rId44"/>
  </p:handoutMasterIdLst>
  <p:sldIdLst>
    <p:sldId id="271" r:id="rId4"/>
    <p:sldId id="289" r:id="rId5"/>
    <p:sldId id="291" r:id="rId6"/>
    <p:sldId id="290" r:id="rId7"/>
    <p:sldId id="283" r:id="rId8"/>
    <p:sldId id="272" r:id="rId9"/>
    <p:sldId id="292" r:id="rId10"/>
    <p:sldId id="294" r:id="rId11"/>
    <p:sldId id="293" r:id="rId12"/>
    <p:sldId id="279" r:id="rId13"/>
    <p:sldId id="273" r:id="rId14"/>
    <p:sldId id="295" r:id="rId15"/>
    <p:sldId id="299" r:id="rId16"/>
    <p:sldId id="298" r:id="rId17"/>
    <p:sldId id="297" r:id="rId18"/>
    <p:sldId id="296" r:id="rId19"/>
    <p:sldId id="284" r:id="rId20"/>
    <p:sldId id="274" r:id="rId21"/>
    <p:sldId id="285" r:id="rId22"/>
    <p:sldId id="276" r:id="rId23"/>
    <p:sldId id="277" r:id="rId24"/>
    <p:sldId id="301" r:id="rId25"/>
    <p:sldId id="300" r:id="rId26"/>
    <p:sldId id="286" r:id="rId27"/>
    <p:sldId id="302" r:id="rId28"/>
    <p:sldId id="304" r:id="rId29"/>
    <p:sldId id="303" r:id="rId30"/>
    <p:sldId id="287" r:id="rId31"/>
    <p:sldId id="305" r:id="rId32"/>
    <p:sldId id="309" r:id="rId33"/>
    <p:sldId id="308" r:id="rId34"/>
    <p:sldId id="307" r:id="rId35"/>
    <p:sldId id="306" r:id="rId36"/>
    <p:sldId id="288" r:id="rId37"/>
    <p:sldId id="310" r:id="rId38"/>
    <p:sldId id="312" r:id="rId39"/>
    <p:sldId id="311" r:id="rId40"/>
    <p:sldId id="282" r:id="rId41"/>
    <p:sldId id="275" r:id="rId42"/>
  </p:sldIdLst>
  <p:sldSz cx="9144000" cy="6858000" type="screen4x3"/>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3" d="100"/>
          <a:sy n="73" d="100"/>
        </p:scale>
        <p:origin x="-116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2.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sz="quarter" idx="1"/>
          </p:nvPr>
        </p:nvSpPr>
        <p:spPr>
          <a:xfrm>
            <a:off x="5231639" y="0"/>
            <a:ext cx="4002299" cy="350520"/>
          </a:xfrm>
          <a:prstGeom prst="rect">
            <a:avLst/>
          </a:prstGeom>
        </p:spPr>
        <p:txBody>
          <a:bodyPr vert="horz" lIns="92830" tIns="46415" rIns="92830" bIns="46415" rtlCol="0"/>
          <a:lstStyle>
            <a:lvl1pPr algn="r">
              <a:defRPr sz="1200"/>
            </a:lvl1pPr>
          </a:lstStyle>
          <a:p>
            <a:fld id="{B1E9D74A-8C5F-4ED1-8D93-9D86E34CCB7E}" type="datetimeFigureOut">
              <a:rPr lang="en-US" smtClean="0"/>
              <a:pPr/>
              <a:t>3/16/2015</a:t>
            </a:fld>
            <a:endParaRPr lang="en-US"/>
          </a:p>
        </p:txBody>
      </p:sp>
      <p:sp>
        <p:nvSpPr>
          <p:cNvPr id="4" name="Footer Placeholder 3"/>
          <p:cNvSpPr>
            <a:spLocks noGrp="1"/>
          </p:cNvSpPr>
          <p:nvPr>
            <p:ph type="ftr" sz="quarter" idx="2"/>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5" name="Slide Number Placeholder 4"/>
          <p:cNvSpPr>
            <a:spLocks noGrp="1"/>
          </p:cNvSpPr>
          <p:nvPr>
            <p:ph type="sldNum" sz="quarter" idx="3"/>
          </p:nvPr>
        </p:nvSpPr>
        <p:spPr>
          <a:xfrm>
            <a:off x="5231639" y="6658664"/>
            <a:ext cx="4002299" cy="350520"/>
          </a:xfrm>
          <a:prstGeom prst="rect">
            <a:avLst/>
          </a:prstGeom>
        </p:spPr>
        <p:txBody>
          <a:bodyPr vert="horz" lIns="92830" tIns="46415" rIns="92830" bIns="46415" rtlCol="0" anchor="b"/>
          <a:lstStyle>
            <a:lvl1pPr algn="r">
              <a:defRPr sz="1200"/>
            </a:lvl1pPr>
          </a:lstStyle>
          <a:p>
            <a:fld id="{CADBAB72-36FF-40BB-AF92-02A78929914B}" type="slidenum">
              <a:rPr lang="en-US" smtClean="0"/>
              <a:pPr/>
              <a:t>‹#›</a:t>
            </a:fld>
            <a:endParaRPr lang="en-US"/>
          </a:p>
        </p:txBody>
      </p:sp>
    </p:spTree>
    <p:extLst>
      <p:ext uri="{BB962C8B-B14F-4D97-AF65-F5344CB8AC3E}">
        <p14:creationId xmlns:p14="http://schemas.microsoft.com/office/powerpoint/2010/main" val="35782831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1639" y="0"/>
            <a:ext cx="4002299" cy="350520"/>
          </a:xfrm>
          <a:prstGeom prst="rect">
            <a:avLst/>
          </a:prstGeom>
        </p:spPr>
        <p:txBody>
          <a:bodyPr vert="horz" lIns="92830" tIns="46415" rIns="92830" bIns="46415" rtlCol="0"/>
          <a:lstStyle>
            <a:lvl1pPr algn="r">
              <a:defRPr sz="1200"/>
            </a:lvl1pPr>
          </a:lstStyle>
          <a:p>
            <a:fld id="{F79D1EB2-3A78-47B7-926B-6AE2A933541A}" type="datetimeFigureOut">
              <a:rPr lang="en-US" smtClean="0"/>
              <a:pPr/>
              <a:t>3/16/2015</a:t>
            </a:fld>
            <a:endParaRPr lang="en-US"/>
          </a:p>
        </p:txBody>
      </p:sp>
      <p:sp>
        <p:nvSpPr>
          <p:cNvPr id="4" name="Slide Image Placeholder 3"/>
          <p:cNvSpPr>
            <a:spLocks noGrp="1" noRot="1" noChangeAspect="1"/>
          </p:cNvSpPr>
          <p:nvPr>
            <p:ph type="sldImg" idx="2"/>
          </p:nvPr>
        </p:nvSpPr>
        <p:spPr>
          <a:xfrm>
            <a:off x="2865438" y="525463"/>
            <a:ext cx="3505200" cy="262890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29940"/>
            <a:ext cx="7388860" cy="3154680"/>
          </a:xfrm>
          <a:prstGeom prst="rect">
            <a:avLst/>
          </a:prstGeom>
        </p:spPr>
        <p:txBody>
          <a:bodyPr vert="horz" lIns="92830" tIns="46415" rIns="92830" bIns="4641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1639" y="6658664"/>
            <a:ext cx="4002299" cy="350520"/>
          </a:xfrm>
          <a:prstGeom prst="rect">
            <a:avLst/>
          </a:prstGeom>
        </p:spPr>
        <p:txBody>
          <a:bodyPr vert="horz" lIns="92830" tIns="46415" rIns="92830" bIns="46415" rtlCol="0" anchor="b"/>
          <a:lstStyle>
            <a:lvl1pPr algn="r">
              <a:defRPr sz="1200"/>
            </a:lvl1pPr>
          </a:lstStyle>
          <a:p>
            <a:fld id="{8D139101-4DE4-42C7-A93F-71345534ED7A}" type="slidenum">
              <a:rPr lang="en-US" smtClean="0"/>
              <a:pPr/>
              <a:t>‹#›</a:t>
            </a:fld>
            <a:endParaRPr lang="en-US"/>
          </a:p>
        </p:txBody>
      </p:sp>
    </p:spTree>
    <p:extLst>
      <p:ext uri="{BB962C8B-B14F-4D97-AF65-F5344CB8AC3E}">
        <p14:creationId xmlns:p14="http://schemas.microsoft.com/office/powerpoint/2010/main" val="1828866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5:24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5:24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5:24 PM</a:t>
            </a:fld>
            <a:endParaRPr lang="en-US" dirty="0"/>
          </a:p>
        </p:txBody>
      </p:sp>
      <p:sp>
        <p:nvSpPr>
          <p:cNvPr id="6" name="Footer Placeholder 5"/>
          <p:cNvSpPr>
            <a:spLocks noGrp="1"/>
          </p:cNvSpPr>
          <p:nvPr>
            <p:ph type="ftr" sz="quarter" idx="12"/>
          </p:nvPr>
        </p:nvSpPr>
        <p:spPr>
          <a:xfrm>
            <a:off x="0" y="6658663"/>
            <a:ext cx="8312468" cy="35052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3"/>
            <a:ext cx="921470" cy="350520"/>
          </a:xfrm>
        </p:spPr>
        <p:txBody>
          <a:bodyPr/>
          <a:lstStyle/>
          <a:p>
            <a:fld id="{EC87E0CF-87F6-4B58-B8B8-DCAB2DAAF3CA}"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5:38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5:40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5:39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5:39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5:39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5:24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5:24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5:24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5:24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5:44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5:24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5:52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5:52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5:24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5:52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5:54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5:54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5:24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5:54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5:24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5:56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5:56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5:56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5:56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5:24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34</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5:58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35</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6:00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36</a:t>
            </a:fld>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6:00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37</a:t>
            </a:fld>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5:24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38</a:t>
            </a:fld>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6:06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39</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5:24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5:24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5:24 PM</a:t>
            </a:fld>
            <a:endParaRPr lang="en-US" dirty="0"/>
          </a:p>
        </p:txBody>
      </p:sp>
      <p:sp>
        <p:nvSpPr>
          <p:cNvPr id="6" name="Footer Placeholder 5"/>
          <p:cNvSpPr>
            <a:spLocks noGrp="1"/>
          </p:cNvSpPr>
          <p:nvPr>
            <p:ph type="ftr" sz="quarter" idx="12"/>
          </p:nvPr>
        </p:nvSpPr>
        <p:spPr>
          <a:xfrm>
            <a:off x="0" y="6658663"/>
            <a:ext cx="8312468" cy="35052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3"/>
            <a:ext cx="921470" cy="350520"/>
          </a:xfrm>
        </p:spPr>
        <p:txBody>
          <a:bodyPr/>
          <a:lstStyle/>
          <a:p>
            <a:fld id="{EC87E0CF-87F6-4B58-B8B8-DCAB2DAAF3C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5:36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5:36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3/16/2015 5:36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22443"/>
            <a:ext cx="8501270" cy="609398"/>
          </a:xfrm>
          <a:prstGeom prst="rect">
            <a:avLst/>
          </a:prstGeom>
        </p:spPr>
        <p:txBody>
          <a:bodyPr/>
          <a:lstStyle/>
          <a:p>
            <a:pPr algn="ctr">
              <a:buFont typeface="Monotype Sorts" pitchFamily="2" charset="2"/>
              <a:buNone/>
            </a:pPr>
            <a:r>
              <a:rPr lang="en-US" sz="4400" b="1" dirty="0" smtClean="0">
                <a:latin typeface="Tahoma" pitchFamily="34" charset="0"/>
              </a:rPr>
              <a:t>Anger</a:t>
            </a:r>
          </a:p>
        </p:txBody>
      </p:sp>
    </p:spTree>
    <p:extLst>
      <p:ext uri="{BB962C8B-B14F-4D97-AF65-F5344CB8AC3E}">
        <p14:creationId xmlns:p14="http://schemas.microsoft.com/office/powerpoint/2010/main" val="947433938"/>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3600" y="1762125"/>
            <a:ext cx="4876800" cy="3876675"/>
          </a:xfrm>
          <a:prstGeom prst="rect">
            <a:avLst/>
          </a:prstGeom>
        </p:spPr>
      </p:pic>
      <p:sp>
        <p:nvSpPr>
          <p:cNvPr id="4" name="TextBox 3"/>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10</a:t>
            </a:fld>
            <a:endParaRPr lang="en-US" sz="3200" dirty="0">
              <a:solidFill>
                <a:schemeClr val="accent4">
                  <a:lumMod val="50000"/>
                </a:schemeClr>
              </a:solidFill>
            </a:endParaRPr>
          </a:p>
        </p:txBody>
      </p:sp>
    </p:spTree>
    <p:extLst>
      <p:ext uri="{BB962C8B-B14F-4D97-AF65-F5344CB8AC3E}">
        <p14:creationId xmlns:p14="http://schemas.microsoft.com/office/powerpoint/2010/main" val="1252241226"/>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592463">
            <a:off x="233508" y="2580969"/>
            <a:ext cx="8596479" cy="1877437"/>
          </a:xfrm>
          <a:prstGeom prst="rect">
            <a:avLst/>
          </a:prstGeom>
        </p:spPr>
        <p:txBody>
          <a:bodyPr/>
          <a:lstStyle/>
          <a:p>
            <a:pPr algn="ctr">
              <a:buNone/>
            </a:pPr>
            <a:endParaRPr lang="en-US" sz="2800" b="1" dirty="0" smtClean="0"/>
          </a:p>
          <a:p>
            <a:pPr algn="ctr">
              <a:buNone/>
            </a:pPr>
            <a:endParaRPr lang="en-US" sz="2800" b="1" dirty="0"/>
          </a:p>
          <a:p>
            <a:pPr algn="ctr">
              <a:buNone/>
            </a:pPr>
            <a:r>
              <a:rPr lang="en-US" sz="2800" b="1" dirty="0" smtClean="0"/>
              <a:t>________________________________________________</a:t>
            </a:r>
            <a:endParaRPr lang="en-US" sz="2800" b="1" dirty="0" smtClean="0"/>
          </a:p>
          <a:p>
            <a:pPr algn="r">
              <a:buNone/>
            </a:pPr>
            <a:r>
              <a:rPr lang="en-US" b="1" dirty="0" smtClean="0">
                <a:latin typeface="Tahoma" pitchFamily="34" charset="0"/>
              </a:rPr>
              <a:t>Attack</a:t>
            </a:r>
          </a:p>
        </p:txBody>
      </p:sp>
      <p:sp>
        <p:nvSpPr>
          <p:cNvPr id="4" name="TextBox 3"/>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11</a:t>
            </a:fld>
            <a:endParaRPr lang="en-US" sz="3200" dirty="0">
              <a:solidFill>
                <a:schemeClr val="accent4">
                  <a:lumMod val="50000"/>
                </a:schemeClr>
              </a:solidFill>
            </a:endParaRPr>
          </a:p>
        </p:txBody>
      </p:sp>
    </p:spTree>
    <p:extLst>
      <p:ext uri="{BB962C8B-B14F-4D97-AF65-F5344CB8AC3E}">
        <p14:creationId xmlns:p14="http://schemas.microsoft.com/office/powerpoint/2010/main" val="1357405018"/>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200400"/>
            <a:ext cx="7848600" cy="498598"/>
          </a:xfrm>
          <a:prstGeom prst="rect">
            <a:avLst/>
          </a:prstGeom>
        </p:spPr>
        <p:txBody>
          <a:bodyPr/>
          <a:lstStyle/>
          <a:p>
            <a:pPr lvl="1" indent="-457200"/>
            <a:r>
              <a:rPr lang="en-US" sz="3600" dirty="0" smtClean="0"/>
              <a:t>Approach: </a:t>
            </a:r>
            <a:r>
              <a:rPr lang="en-US" sz="3600" u="sng" dirty="0" smtClean="0"/>
              <a:t>Vents</a:t>
            </a:r>
            <a:endParaRPr lang="en-US" sz="3600" u="sng" dirty="0" smtClean="0"/>
          </a:p>
        </p:txBody>
      </p:sp>
      <p:sp>
        <p:nvSpPr>
          <p:cNvPr id="4" name="Text Placeholder 3"/>
          <p:cNvSpPr>
            <a:spLocks noGrp="1" noChangeArrowheads="1"/>
          </p:cNvSpPr>
          <p:nvPr>
            <p:ph type="body" sz="half" idx="4294967295"/>
          </p:nvPr>
        </p:nvSpPr>
        <p:spPr>
          <a:xfrm>
            <a:off x="226579" y="1600200"/>
            <a:ext cx="8501270" cy="1523494"/>
          </a:xfrm>
          <a:prstGeom prst="rect">
            <a:avLst/>
          </a:prstGeom>
        </p:spPr>
        <p:txBody>
          <a:bodyPr/>
          <a:lstStyle/>
          <a:p>
            <a:pPr algn="ctr">
              <a:buNone/>
            </a:pPr>
            <a:r>
              <a:rPr lang="en-US" sz="4400" b="1" dirty="0" smtClean="0">
                <a:latin typeface="Tahoma" pitchFamily="34" charset="0"/>
              </a:rPr>
              <a:t>Anger</a:t>
            </a:r>
          </a:p>
          <a:p>
            <a:pPr algn="ctr">
              <a:buNone/>
            </a:pPr>
            <a:r>
              <a:rPr lang="en-US" sz="3600" b="1" dirty="0" smtClean="0">
                <a:latin typeface="Tahoma" pitchFamily="34" charset="0"/>
              </a:rPr>
              <a:t>The Attacker</a:t>
            </a:r>
            <a:endParaRPr lang="en-US" sz="36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2" name="TextBox 1"/>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12</a:t>
            </a:fld>
            <a:endParaRPr lang="en-US" sz="3200" dirty="0">
              <a:solidFill>
                <a:schemeClr val="accent4">
                  <a:lumMod val="50000"/>
                </a:schemeClr>
              </a:solidFill>
            </a:endParaRPr>
          </a:p>
        </p:txBody>
      </p:sp>
    </p:spTree>
    <p:extLst>
      <p:ext uri="{BB962C8B-B14F-4D97-AF65-F5344CB8AC3E}">
        <p14:creationId xmlns:p14="http://schemas.microsoft.com/office/powerpoint/2010/main" val="3348243249"/>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200400"/>
            <a:ext cx="7848600" cy="1107996"/>
          </a:xfrm>
          <a:prstGeom prst="rect">
            <a:avLst/>
          </a:prstGeom>
        </p:spPr>
        <p:txBody>
          <a:bodyPr/>
          <a:lstStyle/>
          <a:p>
            <a:pPr lvl="1" indent="-457200"/>
            <a:r>
              <a:rPr lang="en-US" sz="3600" dirty="0" smtClean="0"/>
              <a:t>Approach: </a:t>
            </a:r>
            <a:r>
              <a:rPr lang="en-US" sz="3600" u="sng" dirty="0" smtClean="0"/>
              <a:t>Vents</a:t>
            </a:r>
            <a:endParaRPr lang="en-US" sz="3600" u="sng" dirty="0" smtClean="0"/>
          </a:p>
          <a:p>
            <a:pPr lvl="1" indent="-457200"/>
            <a:r>
              <a:rPr lang="en-US" sz="3600" dirty="0" smtClean="0"/>
              <a:t>Analogy – </a:t>
            </a:r>
            <a:r>
              <a:rPr lang="en-US" sz="3600" u="sng" dirty="0" smtClean="0"/>
              <a:t>an</a:t>
            </a:r>
            <a:r>
              <a:rPr lang="en-US" sz="3600" dirty="0" smtClean="0"/>
              <a:t> </a:t>
            </a:r>
            <a:r>
              <a:rPr lang="en-US" sz="3600" u="sng" dirty="0" smtClean="0"/>
              <a:t>atomic bomb</a:t>
            </a:r>
          </a:p>
        </p:txBody>
      </p:sp>
      <p:sp>
        <p:nvSpPr>
          <p:cNvPr id="4" name="Text Placeholder 3"/>
          <p:cNvSpPr>
            <a:spLocks noGrp="1" noChangeArrowheads="1"/>
          </p:cNvSpPr>
          <p:nvPr>
            <p:ph type="body" sz="half" idx="4294967295"/>
          </p:nvPr>
        </p:nvSpPr>
        <p:spPr>
          <a:xfrm>
            <a:off x="226579" y="1600200"/>
            <a:ext cx="8501270" cy="1523494"/>
          </a:xfrm>
          <a:prstGeom prst="rect">
            <a:avLst/>
          </a:prstGeom>
        </p:spPr>
        <p:txBody>
          <a:bodyPr/>
          <a:lstStyle/>
          <a:p>
            <a:pPr algn="ctr">
              <a:buNone/>
            </a:pPr>
            <a:r>
              <a:rPr lang="en-US" sz="4400" b="1" dirty="0" smtClean="0">
                <a:latin typeface="Tahoma" pitchFamily="34" charset="0"/>
              </a:rPr>
              <a:t>Anger</a:t>
            </a:r>
          </a:p>
          <a:p>
            <a:pPr algn="ctr">
              <a:buNone/>
            </a:pPr>
            <a:r>
              <a:rPr lang="en-US" sz="3600" b="1" dirty="0" smtClean="0">
                <a:latin typeface="Tahoma" pitchFamily="34" charset="0"/>
              </a:rPr>
              <a:t>The Attacker</a:t>
            </a:r>
            <a:endParaRPr lang="en-US" sz="36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2" name="TextBox 1"/>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13</a:t>
            </a:fld>
            <a:endParaRPr lang="en-US" sz="3200" dirty="0">
              <a:solidFill>
                <a:schemeClr val="accent4">
                  <a:lumMod val="50000"/>
                </a:schemeClr>
              </a:solidFill>
            </a:endParaRPr>
          </a:p>
        </p:txBody>
      </p:sp>
    </p:spTree>
    <p:extLst>
      <p:ext uri="{BB962C8B-B14F-4D97-AF65-F5344CB8AC3E}">
        <p14:creationId xmlns:p14="http://schemas.microsoft.com/office/powerpoint/2010/main" val="2635705403"/>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200400"/>
            <a:ext cx="7848600" cy="1717393"/>
          </a:xfrm>
          <a:prstGeom prst="rect">
            <a:avLst/>
          </a:prstGeom>
        </p:spPr>
        <p:txBody>
          <a:bodyPr/>
          <a:lstStyle/>
          <a:p>
            <a:pPr lvl="1" indent="-457200"/>
            <a:r>
              <a:rPr lang="en-US" sz="3600" dirty="0" smtClean="0"/>
              <a:t>Approach: </a:t>
            </a:r>
            <a:r>
              <a:rPr lang="en-US" sz="3600" u="sng" dirty="0" smtClean="0"/>
              <a:t>Vents</a:t>
            </a:r>
            <a:endParaRPr lang="en-US" sz="3600" u="sng" dirty="0" smtClean="0"/>
          </a:p>
          <a:p>
            <a:pPr lvl="1" indent="-457200"/>
            <a:r>
              <a:rPr lang="en-US" sz="3600" dirty="0" smtClean="0"/>
              <a:t>Analogy – </a:t>
            </a:r>
            <a:r>
              <a:rPr lang="en-US" sz="3600" u="sng" dirty="0" smtClean="0"/>
              <a:t>an</a:t>
            </a:r>
            <a:r>
              <a:rPr lang="en-US" sz="3600" dirty="0" smtClean="0"/>
              <a:t> </a:t>
            </a:r>
            <a:r>
              <a:rPr lang="en-US" sz="3600" u="sng" dirty="0" smtClean="0"/>
              <a:t>atomic bomb</a:t>
            </a:r>
          </a:p>
          <a:p>
            <a:pPr lvl="1" indent="-457200"/>
            <a:r>
              <a:rPr lang="en-US" sz="3600" dirty="0"/>
              <a:t>Unhealthy impact on </a:t>
            </a:r>
            <a:r>
              <a:rPr lang="en-US" sz="3600" dirty="0" smtClean="0"/>
              <a:t>marriage</a:t>
            </a:r>
            <a:endParaRPr lang="en-US" sz="3600" dirty="0"/>
          </a:p>
        </p:txBody>
      </p:sp>
      <p:sp>
        <p:nvSpPr>
          <p:cNvPr id="4" name="Text Placeholder 3"/>
          <p:cNvSpPr>
            <a:spLocks noGrp="1" noChangeArrowheads="1"/>
          </p:cNvSpPr>
          <p:nvPr>
            <p:ph type="body" sz="half" idx="4294967295"/>
          </p:nvPr>
        </p:nvSpPr>
        <p:spPr>
          <a:xfrm>
            <a:off x="226579" y="1600200"/>
            <a:ext cx="8501270" cy="1523494"/>
          </a:xfrm>
          <a:prstGeom prst="rect">
            <a:avLst/>
          </a:prstGeom>
        </p:spPr>
        <p:txBody>
          <a:bodyPr/>
          <a:lstStyle/>
          <a:p>
            <a:pPr algn="ctr">
              <a:buNone/>
            </a:pPr>
            <a:r>
              <a:rPr lang="en-US" sz="4400" b="1" dirty="0" smtClean="0">
                <a:latin typeface="Tahoma" pitchFamily="34" charset="0"/>
              </a:rPr>
              <a:t>Anger</a:t>
            </a:r>
          </a:p>
          <a:p>
            <a:pPr algn="ctr">
              <a:buNone/>
            </a:pPr>
            <a:r>
              <a:rPr lang="en-US" sz="3600" b="1" dirty="0" smtClean="0">
                <a:latin typeface="Tahoma" pitchFamily="34" charset="0"/>
              </a:rPr>
              <a:t>The Attacker</a:t>
            </a:r>
            <a:endParaRPr lang="en-US" sz="36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2" name="TextBox 1"/>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14</a:t>
            </a:fld>
            <a:endParaRPr lang="en-US" sz="3200" dirty="0">
              <a:solidFill>
                <a:schemeClr val="accent4">
                  <a:lumMod val="50000"/>
                </a:schemeClr>
              </a:solidFill>
            </a:endParaRPr>
          </a:p>
        </p:txBody>
      </p:sp>
    </p:spTree>
    <p:extLst>
      <p:ext uri="{BB962C8B-B14F-4D97-AF65-F5344CB8AC3E}">
        <p14:creationId xmlns:p14="http://schemas.microsoft.com/office/powerpoint/2010/main" val="4044056508"/>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200400"/>
            <a:ext cx="7848600" cy="2326791"/>
          </a:xfrm>
          <a:prstGeom prst="rect">
            <a:avLst/>
          </a:prstGeom>
        </p:spPr>
        <p:txBody>
          <a:bodyPr/>
          <a:lstStyle/>
          <a:p>
            <a:pPr lvl="1" indent="-457200"/>
            <a:r>
              <a:rPr lang="en-US" sz="3600" dirty="0" smtClean="0"/>
              <a:t>Approach: </a:t>
            </a:r>
            <a:r>
              <a:rPr lang="en-US" sz="3600" u="sng" dirty="0" smtClean="0"/>
              <a:t>Vents</a:t>
            </a:r>
            <a:endParaRPr lang="en-US" sz="3600" u="sng" dirty="0" smtClean="0"/>
          </a:p>
          <a:p>
            <a:pPr lvl="1" indent="-457200"/>
            <a:r>
              <a:rPr lang="en-US" sz="3600" dirty="0" smtClean="0"/>
              <a:t>Analogy – </a:t>
            </a:r>
            <a:r>
              <a:rPr lang="en-US" sz="3600" u="sng" dirty="0" smtClean="0"/>
              <a:t>an</a:t>
            </a:r>
            <a:r>
              <a:rPr lang="en-US" sz="3600" dirty="0" smtClean="0"/>
              <a:t> </a:t>
            </a:r>
            <a:r>
              <a:rPr lang="en-US" sz="3600" u="sng" dirty="0" smtClean="0"/>
              <a:t>atomic bomb</a:t>
            </a:r>
          </a:p>
          <a:p>
            <a:pPr lvl="1" indent="-457200"/>
            <a:r>
              <a:rPr lang="en-US" sz="3600" dirty="0"/>
              <a:t>Unhealthy impact on marriage</a:t>
            </a:r>
          </a:p>
          <a:p>
            <a:pPr lvl="1" indent="-457200"/>
            <a:r>
              <a:rPr lang="en-US" sz="3600" dirty="0" smtClean="0"/>
              <a:t>We fear anger which is </a:t>
            </a:r>
            <a:r>
              <a:rPr lang="en-US" sz="3600" u="sng" dirty="0" smtClean="0"/>
              <a:t>out</a:t>
            </a:r>
            <a:r>
              <a:rPr lang="en-US" sz="3600" dirty="0" smtClean="0"/>
              <a:t> </a:t>
            </a:r>
            <a:r>
              <a:rPr lang="en-US" sz="3600" u="sng" dirty="0" smtClean="0"/>
              <a:t>of</a:t>
            </a:r>
            <a:r>
              <a:rPr lang="en-US" sz="3600" dirty="0" smtClean="0"/>
              <a:t> </a:t>
            </a:r>
            <a:r>
              <a:rPr lang="en-US" sz="3600" u="sng" dirty="0" smtClean="0"/>
              <a:t>control</a:t>
            </a:r>
          </a:p>
        </p:txBody>
      </p:sp>
      <p:sp>
        <p:nvSpPr>
          <p:cNvPr id="4" name="Text Placeholder 3"/>
          <p:cNvSpPr>
            <a:spLocks noGrp="1" noChangeArrowheads="1"/>
          </p:cNvSpPr>
          <p:nvPr>
            <p:ph type="body" sz="half" idx="4294967295"/>
          </p:nvPr>
        </p:nvSpPr>
        <p:spPr>
          <a:xfrm>
            <a:off x="226579" y="1600200"/>
            <a:ext cx="8501270" cy="1523494"/>
          </a:xfrm>
          <a:prstGeom prst="rect">
            <a:avLst/>
          </a:prstGeom>
        </p:spPr>
        <p:txBody>
          <a:bodyPr/>
          <a:lstStyle/>
          <a:p>
            <a:pPr algn="ctr">
              <a:buNone/>
            </a:pPr>
            <a:r>
              <a:rPr lang="en-US" sz="4400" b="1" dirty="0" smtClean="0">
                <a:latin typeface="Tahoma" pitchFamily="34" charset="0"/>
              </a:rPr>
              <a:t>Anger</a:t>
            </a:r>
          </a:p>
          <a:p>
            <a:pPr algn="ctr">
              <a:buNone/>
            </a:pPr>
            <a:r>
              <a:rPr lang="en-US" sz="3600" b="1" dirty="0" smtClean="0">
                <a:latin typeface="Tahoma" pitchFamily="34" charset="0"/>
              </a:rPr>
              <a:t>The Attacker</a:t>
            </a:r>
            <a:endParaRPr lang="en-US" sz="36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2" name="TextBox 1"/>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15</a:t>
            </a:fld>
            <a:endParaRPr lang="en-US" sz="3200" dirty="0">
              <a:solidFill>
                <a:schemeClr val="accent4">
                  <a:lumMod val="50000"/>
                </a:schemeClr>
              </a:solidFill>
            </a:endParaRPr>
          </a:p>
        </p:txBody>
      </p:sp>
    </p:spTree>
    <p:extLst>
      <p:ext uri="{BB962C8B-B14F-4D97-AF65-F5344CB8AC3E}">
        <p14:creationId xmlns:p14="http://schemas.microsoft.com/office/powerpoint/2010/main" val="1859108035"/>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200400"/>
            <a:ext cx="7848600" cy="2936188"/>
          </a:xfrm>
          <a:prstGeom prst="rect">
            <a:avLst/>
          </a:prstGeom>
        </p:spPr>
        <p:txBody>
          <a:bodyPr/>
          <a:lstStyle/>
          <a:p>
            <a:pPr lvl="1" indent="-457200"/>
            <a:r>
              <a:rPr lang="en-US" sz="3600" dirty="0" smtClean="0"/>
              <a:t>Approach: </a:t>
            </a:r>
            <a:r>
              <a:rPr lang="en-US" sz="3600" u="sng" dirty="0" smtClean="0"/>
              <a:t>Vents</a:t>
            </a:r>
            <a:endParaRPr lang="en-US" sz="3600" u="sng" dirty="0" smtClean="0"/>
          </a:p>
          <a:p>
            <a:pPr lvl="1" indent="-457200"/>
            <a:r>
              <a:rPr lang="en-US" sz="3600" dirty="0" smtClean="0"/>
              <a:t>Analogy – </a:t>
            </a:r>
            <a:r>
              <a:rPr lang="en-US" sz="3600" u="sng" dirty="0" smtClean="0"/>
              <a:t>an</a:t>
            </a:r>
            <a:r>
              <a:rPr lang="en-US" sz="3600" dirty="0" smtClean="0"/>
              <a:t> </a:t>
            </a:r>
            <a:r>
              <a:rPr lang="en-US" sz="3600" u="sng" dirty="0" smtClean="0"/>
              <a:t>atomic bomb</a:t>
            </a:r>
          </a:p>
          <a:p>
            <a:pPr lvl="1" indent="-457200"/>
            <a:r>
              <a:rPr lang="en-US" sz="3600" dirty="0"/>
              <a:t>Unhealthy impact on marriage</a:t>
            </a:r>
          </a:p>
          <a:p>
            <a:pPr lvl="1" indent="-457200"/>
            <a:r>
              <a:rPr lang="en-US" sz="3600" dirty="0" smtClean="0"/>
              <a:t>We fear anger which is </a:t>
            </a:r>
            <a:r>
              <a:rPr lang="en-US" sz="3600" u="sng" dirty="0" smtClean="0"/>
              <a:t>out</a:t>
            </a:r>
            <a:r>
              <a:rPr lang="en-US" sz="3600" dirty="0" smtClean="0"/>
              <a:t> </a:t>
            </a:r>
            <a:r>
              <a:rPr lang="en-US" sz="3600" u="sng" dirty="0" smtClean="0"/>
              <a:t>of</a:t>
            </a:r>
            <a:r>
              <a:rPr lang="en-US" sz="3600" dirty="0" smtClean="0"/>
              <a:t> </a:t>
            </a:r>
            <a:r>
              <a:rPr lang="en-US" sz="3600" u="sng" dirty="0" smtClean="0"/>
              <a:t>control</a:t>
            </a:r>
          </a:p>
          <a:p>
            <a:pPr lvl="1" indent="-457200"/>
            <a:r>
              <a:rPr lang="en-US" sz="3600" dirty="0" smtClean="0"/>
              <a:t>We can be both</a:t>
            </a:r>
            <a:endParaRPr lang="en-US" sz="3600" dirty="0"/>
          </a:p>
        </p:txBody>
      </p:sp>
      <p:sp>
        <p:nvSpPr>
          <p:cNvPr id="4" name="Text Placeholder 3"/>
          <p:cNvSpPr>
            <a:spLocks noGrp="1" noChangeArrowheads="1"/>
          </p:cNvSpPr>
          <p:nvPr>
            <p:ph type="body" sz="half" idx="4294967295"/>
          </p:nvPr>
        </p:nvSpPr>
        <p:spPr>
          <a:xfrm>
            <a:off x="226579" y="1600200"/>
            <a:ext cx="8501270" cy="1523494"/>
          </a:xfrm>
          <a:prstGeom prst="rect">
            <a:avLst/>
          </a:prstGeom>
        </p:spPr>
        <p:txBody>
          <a:bodyPr/>
          <a:lstStyle/>
          <a:p>
            <a:pPr algn="ctr">
              <a:buNone/>
            </a:pPr>
            <a:r>
              <a:rPr lang="en-US" sz="4400" b="1" dirty="0" smtClean="0">
                <a:latin typeface="Tahoma" pitchFamily="34" charset="0"/>
              </a:rPr>
              <a:t>Anger</a:t>
            </a:r>
          </a:p>
          <a:p>
            <a:pPr algn="ctr">
              <a:buNone/>
            </a:pPr>
            <a:r>
              <a:rPr lang="en-US" sz="3600" b="1" dirty="0" smtClean="0">
                <a:latin typeface="Tahoma" pitchFamily="34" charset="0"/>
              </a:rPr>
              <a:t>The Attacker</a:t>
            </a:r>
            <a:endParaRPr lang="en-US" sz="36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2" name="TextBox 1"/>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16</a:t>
            </a:fld>
            <a:endParaRPr lang="en-US" sz="3200" dirty="0">
              <a:solidFill>
                <a:schemeClr val="accent4">
                  <a:lumMod val="50000"/>
                </a:schemeClr>
              </a:solidFill>
            </a:endParaRPr>
          </a:p>
        </p:txBody>
      </p:sp>
    </p:spTree>
    <p:extLst>
      <p:ext uri="{BB962C8B-B14F-4D97-AF65-F5344CB8AC3E}">
        <p14:creationId xmlns:p14="http://schemas.microsoft.com/office/powerpoint/2010/main" val="1103463274"/>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3600" y="1770422"/>
            <a:ext cx="4876800" cy="3860081"/>
          </a:xfrm>
          <a:prstGeom prst="rect">
            <a:avLst/>
          </a:prstGeom>
        </p:spPr>
      </p:pic>
      <p:sp>
        <p:nvSpPr>
          <p:cNvPr id="4" name="TextBox 3"/>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17</a:t>
            </a:fld>
            <a:endParaRPr lang="en-US" sz="3200" dirty="0">
              <a:solidFill>
                <a:schemeClr val="accent4">
                  <a:lumMod val="50000"/>
                </a:schemeClr>
              </a:solidFill>
            </a:endParaRPr>
          </a:p>
        </p:txBody>
      </p:sp>
    </p:spTree>
    <p:extLst>
      <p:ext uri="{BB962C8B-B14F-4D97-AF65-F5344CB8AC3E}">
        <p14:creationId xmlns:p14="http://schemas.microsoft.com/office/powerpoint/2010/main" val="1791649517"/>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Solution</a:t>
            </a:r>
          </a:p>
          <a:p>
            <a:pPr algn="ctr"/>
            <a:r>
              <a:rPr lang="en-US" sz="3200" b="1" i="1" dirty="0" smtClean="0">
                <a:latin typeface="Tahoma" pitchFamily="34" charset="0"/>
              </a:rPr>
              <a:t>The Third Option - Balance</a:t>
            </a:r>
          </a:p>
        </p:txBody>
      </p:sp>
      <p:sp>
        <p:nvSpPr>
          <p:cNvPr id="13" name="Rectangle 3"/>
          <p:cNvSpPr>
            <a:spLocks noGrp="1" noChangeArrowheads="1"/>
          </p:cNvSpPr>
          <p:nvPr>
            <p:ph type="body" sz="half" idx="4294967295"/>
          </p:nvPr>
        </p:nvSpPr>
        <p:spPr>
          <a:xfrm>
            <a:off x="304800" y="1447800"/>
            <a:ext cx="8501270" cy="4653582"/>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a:t>
            </a:r>
          </a:p>
          <a:p>
            <a:pPr algn="ctr">
              <a:buNone/>
            </a:pPr>
            <a:r>
              <a:rPr lang="en-US" sz="2800" b="1" dirty="0" smtClean="0"/>
              <a:t>Stuff</a:t>
            </a:r>
            <a:r>
              <a:rPr lang="en-US" sz="2800" b="1" dirty="0"/>
              <a:t>	</a:t>
            </a:r>
            <a:r>
              <a:rPr lang="en-US" sz="2800" b="1" dirty="0" smtClean="0"/>
              <a:t>					   	   Attack</a:t>
            </a:r>
            <a:endParaRPr lang="en-US" sz="2800" b="1" dirty="0"/>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a:latin typeface="Tahoma" pitchFamily="34" charset="0"/>
            </a:endParaRPr>
          </a:p>
          <a:p>
            <a:pPr algn="ctr">
              <a:buFont typeface="Monotype Sorts" pitchFamily="2" charset="2"/>
              <a:buNone/>
            </a:pPr>
            <a:endParaRPr lang="en-US" sz="2800" b="1" dirty="0" smtClean="0">
              <a:latin typeface="Tahoma" pitchFamily="34" charset="0"/>
            </a:endParaRPr>
          </a:p>
        </p:txBody>
      </p:sp>
      <p:sp>
        <p:nvSpPr>
          <p:cNvPr id="2" name="TextBox 1"/>
          <p:cNvSpPr txBox="1"/>
          <p:nvPr/>
        </p:nvSpPr>
        <p:spPr>
          <a:xfrm>
            <a:off x="3811584" y="3124200"/>
            <a:ext cx="1399742" cy="523220"/>
          </a:xfrm>
          <a:prstGeom prst="rect">
            <a:avLst/>
          </a:prstGeom>
          <a:noFill/>
        </p:spPr>
        <p:txBody>
          <a:bodyPr wrap="none" rtlCol="0">
            <a:spAutoFit/>
          </a:bodyPr>
          <a:lstStyle/>
          <a:p>
            <a:pPr algn="ctr"/>
            <a:r>
              <a:rPr lang="en-US" sz="2800" b="1" dirty="0" smtClean="0"/>
              <a:t>Channel</a:t>
            </a:r>
            <a:endParaRPr lang="en-US" sz="2800" b="1" dirty="0"/>
          </a:p>
        </p:txBody>
      </p:sp>
      <p:sp>
        <p:nvSpPr>
          <p:cNvPr id="5" name="Oval 4"/>
          <p:cNvSpPr/>
          <p:nvPr/>
        </p:nvSpPr>
        <p:spPr bwMode="auto">
          <a:xfrm>
            <a:off x="3124200" y="2997926"/>
            <a:ext cx="2718156" cy="762000"/>
          </a:xfrm>
          <a:prstGeom prst="ellipse">
            <a:avLst/>
          </a:prstGeom>
          <a:noFill/>
          <a:ln w="57150">
            <a:solidFill>
              <a:srgbClr val="FF0000"/>
            </a:solidFill>
            <a:headEnd type="none" w="med" len="med"/>
            <a:tailEnd type="none" w="med" len="med"/>
          </a:ln>
          <a:scene3d>
            <a:camera prst="orthographicFront" fov="0">
              <a:rot lat="0" lon="0" rev="0"/>
            </a:camera>
            <a:lightRig rig="glow" dir="t">
              <a:rot lat="0" lon="0" rev="6360000"/>
            </a:lightRig>
          </a:scene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6" name="TextBox 5"/>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18</a:t>
            </a:fld>
            <a:endParaRPr lang="en-US" sz="3200" dirty="0">
              <a:solidFill>
                <a:schemeClr val="accent4">
                  <a:lumMod val="50000"/>
                </a:schemeClr>
              </a:solidFill>
            </a:endParaRPr>
          </a:p>
        </p:txBody>
      </p:sp>
    </p:spTree>
    <p:extLst>
      <p:ext uri="{BB962C8B-B14F-4D97-AF65-F5344CB8AC3E}">
        <p14:creationId xmlns:p14="http://schemas.microsoft.com/office/powerpoint/2010/main" val="4226370904"/>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33600" y="2067795"/>
            <a:ext cx="4876800" cy="3265335"/>
          </a:xfrm>
          <a:prstGeom prst="rect">
            <a:avLst/>
          </a:prstGeom>
        </p:spPr>
      </p:pic>
      <p:sp>
        <p:nvSpPr>
          <p:cNvPr id="4" name="TextBox 3"/>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19</a:t>
            </a:fld>
            <a:endParaRPr lang="en-US" sz="3200" dirty="0">
              <a:solidFill>
                <a:schemeClr val="accent4">
                  <a:lumMod val="50000"/>
                </a:schemeClr>
              </a:solidFill>
            </a:endParaRPr>
          </a:p>
        </p:txBody>
      </p:sp>
    </p:spTree>
    <p:extLst>
      <p:ext uri="{BB962C8B-B14F-4D97-AF65-F5344CB8AC3E}">
        <p14:creationId xmlns:p14="http://schemas.microsoft.com/office/powerpoint/2010/main" val="55618264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743200"/>
            <a:ext cx="7848600" cy="997196"/>
          </a:xfrm>
          <a:prstGeom prst="rect">
            <a:avLst/>
          </a:prstGeom>
        </p:spPr>
        <p:txBody>
          <a:bodyPr/>
          <a:lstStyle/>
          <a:p>
            <a:pPr lvl="1" indent="-457200"/>
            <a:r>
              <a:rPr lang="en-US" sz="3600" dirty="0" smtClean="0"/>
              <a:t>Anger is a </a:t>
            </a:r>
            <a:r>
              <a:rPr lang="en-US" sz="3600" u="sng" dirty="0" smtClean="0"/>
              <a:t>feeling</a:t>
            </a:r>
            <a:r>
              <a:rPr lang="en-US" sz="3600" dirty="0" smtClean="0"/>
              <a:t>, and feelings are neither </a:t>
            </a:r>
            <a:r>
              <a:rPr lang="en-US" sz="3600" u="sng" dirty="0" smtClean="0"/>
              <a:t>right</a:t>
            </a:r>
            <a:r>
              <a:rPr lang="en-US" sz="3600" dirty="0" smtClean="0"/>
              <a:t> nor </a:t>
            </a:r>
            <a:r>
              <a:rPr lang="en-US" sz="3600" u="sng" dirty="0" smtClean="0"/>
              <a:t>wrong</a:t>
            </a:r>
            <a:r>
              <a:rPr lang="en-US" sz="3600" dirty="0" smtClean="0"/>
              <a:t>.</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Anger</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2" name="TextBox 1"/>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2</a:t>
            </a:fld>
            <a:endParaRPr lang="en-US" sz="3200" dirty="0">
              <a:solidFill>
                <a:schemeClr val="accent4">
                  <a:lumMod val="50000"/>
                </a:schemeClr>
              </a:solidFill>
            </a:endParaRPr>
          </a:p>
        </p:txBody>
      </p:sp>
    </p:spTree>
    <p:extLst>
      <p:ext uri="{BB962C8B-B14F-4D97-AF65-F5344CB8AC3E}">
        <p14:creationId xmlns:p14="http://schemas.microsoft.com/office/powerpoint/2010/main" val="1305823988"/>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a:latin typeface="Tahoma" pitchFamily="34" charset="0"/>
              </a:rPr>
              <a:t>Solution: C.U.T.T.</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20</a:t>
            </a:fld>
            <a:endParaRPr lang="en-US" sz="3200" dirty="0">
              <a:solidFill>
                <a:schemeClr val="accent4">
                  <a:lumMod val="50000"/>
                </a:schemeClr>
              </a:solidFill>
            </a:endParaRPr>
          </a:p>
        </p:txBody>
      </p:sp>
      <p:sp>
        <p:nvSpPr>
          <p:cNvPr id="6" name="Rectangle 3"/>
          <p:cNvSpPr>
            <a:spLocks noGrp="1" noChangeArrowheads="1"/>
          </p:cNvSpPr>
          <p:nvPr>
            <p:ph type="body" sz="half" idx="4294967295"/>
          </p:nvPr>
        </p:nvSpPr>
        <p:spPr>
          <a:xfrm>
            <a:off x="2014330" y="2743200"/>
            <a:ext cx="6443870" cy="553998"/>
          </a:xfrm>
          <a:prstGeom prst="rect">
            <a:avLst/>
          </a:prstGeom>
        </p:spPr>
        <p:txBody>
          <a:bodyPr/>
          <a:lstStyle/>
          <a:p>
            <a:pPr lvl="1" indent="-457200"/>
            <a:r>
              <a:rPr lang="en-US" sz="4000" dirty="0" smtClean="0"/>
              <a:t>Control it</a:t>
            </a:r>
          </a:p>
        </p:txBody>
      </p:sp>
    </p:spTree>
    <p:extLst>
      <p:ext uri="{BB962C8B-B14F-4D97-AF65-F5344CB8AC3E}">
        <p14:creationId xmlns:p14="http://schemas.microsoft.com/office/powerpoint/2010/main" val="1284790037"/>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200400"/>
            <a:ext cx="7924800" cy="498598"/>
          </a:xfrm>
          <a:prstGeom prst="rect">
            <a:avLst/>
          </a:prstGeom>
        </p:spPr>
        <p:txBody>
          <a:bodyPr/>
          <a:lstStyle/>
          <a:p>
            <a:pPr lvl="1" indent="-457200"/>
            <a:r>
              <a:rPr lang="en-US" sz="3600" dirty="0"/>
              <a:t>Monitor </a:t>
            </a:r>
            <a:r>
              <a:rPr lang="en-US" sz="3600" dirty="0" smtClean="0"/>
              <a:t>“Early </a:t>
            </a:r>
            <a:r>
              <a:rPr lang="en-US" sz="3600" dirty="0"/>
              <a:t>Warning </a:t>
            </a:r>
            <a:r>
              <a:rPr lang="en-US" sz="3600" dirty="0" smtClean="0"/>
              <a:t>Signs”</a:t>
            </a:r>
            <a:endParaRPr lang="en-US" sz="3600" dirty="0"/>
          </a:p>
        </p:txBody>
      </p:sp>
      <p:sp>
        <p:nvSpPr>
          <p:cNvPr id="4" name="Text Placeholder 3"/>
          <p:cNvSpPr>
            <a:spLocks noGrp="1" noChangeArrowheads="1"/>
          </p:cNvSpPr>
          <p:nvPr>
            <p:ph type="body" sz="half" idx="4294967295"/>
          </p:nvPr>
        </p:nvSpPr>
        <p:spPr>
          <a:xfrm>
            <a:off x="226579" y="1600200"/>
            <a:ext cx="8501270" cy="1591205"/>
          </a:xfrm>
          <a:prstGeom prst="rect">
            <a:avLst/>
          </a:prstGeom>
        </p:spPr>
        <p:txBody>
          <a:bodyPr/>
          <a:lstStyle/>
          <a:p>
            <a:pPr algn="ctr">
              <a:buNone/>
            </a:pPr>
            <a:r>
              <a:rPr lang="en-US" sz="4400" b="1" dirty="0" smtClean="0">
                <a:latin typeface="Tahoma" pitchFamily="34" charset="0"/>
              </a:rPr>
              <a:t>C.U.T.T. </a:t>
            </a:r>
          </a:p>
          <a:p>
            <a:pPr algn="ctr">
              <a:buNone/>
            </a:pPr>
            <a:r>
              <a:rPr lang="en-US" sz="4000" b="1" dirty="0" smtClean="0">
                <a:latin typeface="Tahoma" pitchFamily="34" charset="0"/>
              </a:rPr>
              <a:t>Control it</a:t>
            </a:r>
            <a:endParaRPr lang="en-US" sz="40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21</a:t>
            </a:fld>
            <a:endParaRPr lang="en-US" sz="3200" dirty="0">
              <a:solidFill>
                <a:schemeClr val="accent4">
                  <a:lumMod val="50000"/>
                </a:schemeClr>
              </a:solidFill>
            </a:endParaRPr>
          </a:p>
        </p:txBody>
      </p:sp>
    </p:spTree>
    <p:extLst>
      <p:ext uri="{BB962C8B-B14F-4D97-AF65-F5344CB8AC3E}">
        <p14:creationId xmlns:p14="http://schemas.microsoft.com/office/powerpoint/2010/main" val="640437391"/>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200400"/>
            <a:ext cx="7924800" cy="1606594"/>
          </a:xfrm>
          <a:prstGeom prst="rect">
            <a:avLst/>
          </a:prstGeom>
        </p:spPr>
        <p:txBody>
          <a:bodyPr/>
          <a:lstStyle/>
          <a:p>
            <a:pPr lvl="1" indent="-457200"/>
            <a:r>
              <a:rPr lang="en-US" sz="3600" dirty="0"/>
              <a:t>Monitor </a:t>
            </a:r>
            <a:r>
              <a:rPr lang="en-US" sz="3600" dirty="0" smtClean="0"/>
              <a:t>“Early </a:t>
            </a:r>
            <a:r>
              <a:rPr lang="en-US" sz="3600" dirty="0"/>
              <a:t>Warning </a:t>
            </a:r>
            <a:r>
              <a:rPr lang="en-US" sz="3600" dirty="0" smtClean="0"/>
              <a:t>Signs”</a:t>
            </a:r>
            <a:endParaRPr lang="en-US" sz="3600" dirty="0"/>
          </a:p>
          <a:p>
            <a:pPr lvl="1" indent="-457200"/>
            <a:r>
              <a:rPr lang="en-US" sz="3600" dirty="0" smtClean="0"/>
              <a:t>“Count to ten” – Deep Breath, </a:t>
            </a:r>
            <a:r>
              <a:rPr lang="en-US" sz="3600" dirty="0"/>
              <a:t>Remain </a:t>
            </a:r>
            <a:r>
              <a:rPr lang="en-US" sz="3600" dirty="0" smtClean="0"/>
              <a:t>Calm </a:t>
            </a:r>
          </a:p>
        </p:txBody>
      </p:sp>
      <p:sp>
        <p:nvSpPr>
          <p:cNvPr id="4" name="Text Placeholder 3"/>
          <p:cNvSpPr>
            <a:spLocks noGrp="1" noChangeArrowheads="1"/>
          </p:cNvSpPr>
          <p:nvPr>
            <p:ph type="body" sz="half" idx="4294967295"/>
          </p:nvPr>
        </p:nvSpPr>
        <p:spPr>
          <a:xfrm>
            <a:off x="226579" y="1600200"/>
            <a:ext cx="8501270" cy="1591205"/>
          </a:xfrm>
          <a:prstGeom prst="rect">
            <a:avLst/>
          </a:prstGeom>
        </p:spPr>
        <p:txBody>
          <a:bodyPr/>
          <a:lstStyle/>
          <a:p>
            <a:pPr algn="ctr">
              <a:buNone/>
            </a:pPr>
            <a:r>
              <a:rPr lang="en-US" sz="4400" b="1" dirty="0" smtClean="0">
                <a:latin typeface="Tahoma" pitchFamily="34" charset="0"/>
              </a:rPr>
              <a:t>C.U.T.T. </a:t>
            </a:r>
          </a:p>
          <a:p>
            <a:pPr algn="ctr">
              <a:buNone/>
            </a:pPr>
            <a:r>
              <a:rPr lang="en-US" sz="4000" b="1" dirty="0" smtClean="0">
                <a:latin typeface="Tahoma" pitchFamily="34" charset="0"/>
              </a:rPr>
              <a:t>Control it</a:t>
            </a:r>
            <a:endParaRPr lang="en-US" sz="40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22</a:t>
            </a:fld>
            <a:endParaRPr lang="en-US" sz="3200" dirty="0">
              <a:solidFill>
                <a:schemeClr val="accent4">
                  <a:lumMod val="50000"/>
                </a:schemeClr>
              </a:solidFill>
            </a:endParaRPr>
          </a:p>
        </p:txBody>
      </p:sp>
    </p:spTree>
    <p:extLst>
      <p:ext uri="{BB962C8B-B14F-4D97-AF65-F5344CB8AC3E}">
        <p14:creationId xmlns:p14="http://schemas.microsoft.com/office/powerpoint/2010/main" val="1624281487"/>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200400"/>
            <a:ext cx="7924800" cy="2714589"/>
          </a:xfrm>
          <a:prstGeom prst="rect">
            <a:avLst/>
          </a:prstGeom>
        </p:spPr>
        <p:txBody>
          <a:bodyPr/>
          <a:lstStyle/>
          <a:p>
            <a:pPr lvl="1" indent="-457200"/>
            <a:r>
              <a:rPr lang="en-US" sz="3600" dirty="0"/>
              <a:t>Monitor </a:t>
            </a:r>
            <a:r>
              <a:rPr lang="en-US" sz="3600" dirty="0" smtClean="0"/>
              <a:t>“Early </a:t>
            </a:r>
            <a:r>
              <a:rPr lang="en-US" sz="3600" dirty="0"/>
              <a:t>Warning </a:t>
            </a:r>
            <a:r>
              <a:rPr lang="en-US" sz="3600" dirty="0" smtClean="0"/>
              <a:t>Signs”</a:t>
            </a:r>
            <a:endParaRPr lang="en-US" sz="3600" dirty="0"/>
          </a:p>
          <a:p>
            <a:pPr lvl="1" indent="-457200"/>
            <a:r>
              <a:rPr lang="en-US" sz="3600" dirty="0" smtClean="0"/>
              <a:t>“Count to ten” – Deep Breath, </a:t>
            </a:r>
            <a:r>
              <a:rPr lang="en-US" sz="3600" dirty="0"/>
              <a:t>Remain </a:t>
            </a:r>
            <a:r>
              <a:rPr lang="en-US" sz="3600" dirty="0" smtClean="0"/>
              <a:t>Calm </a:t>
            </a:r>
          </a:p>
          <a:p>
            <a:pPr lvl="1" indent="-457200"/>
            <a:r>
              <a:rPr lang="en-US" sz="3600" dirty="0" smtClean="0"/>
              <a:t>Time Out – with commitment to return to the issue</a:t>
            </a:r>
            <a:endParaRPr lang="en-US" sz="3600" dirty="0"/>
          </a:p>
        </p:txBody>
      </p:sp>
      <p:sp>
        <p:nvSpPr>
          <p:cNvPr id="4" name="Text Placeholder 3"/>
          <p:cNvSpPr>
            <a:spLocks noGrp="1" noChangeArrowheads="1"/>
          </p:cNvSpPr>
          <p:nvPr>
            <p:ph type="body" sz="half" idx="4294967295"/>
          </p:nvPr>
        </p:nvSpPr>
        <p:spPr>
          <a:xfrm>
            <a:off x="226579" y="1600200"/>
            <a:ext cx="8501270" cy="1591205"/>
          </a:xfrm>
          <a:prstGeom prst="rect">
            <a:avLst/>
          </a:prstGeom>
        </p:spPr>
        <p:txBody>
          <a:bodyPr/>
          <a:lstStyle/>
          <a:p>
            <a:pPr algn="ctr">
              <a:buNone/>
            </a:pPr>
            <a:r>
              <a:rPr lang="en-US" sz="4400" b="1" dirty="0" smtClean="0">
                <a:latin typeface="Tahoma" pitchFamily="34" charset="0"/>
              </a:rPr>
              <a:t>C.U.T.T. </a:t>
            </a:r>
          </a:p>
          <a:p>
            <a:pPr algn="ctr">
              <a:buNone/>
            </a:pPr>
            <a:r>
              <a:rPr lang="en-US" sz="4000" b="1" dirty="0" smtClean="0">
                <a:latin typeface="Tahoma" pitchFamily="34" charset="0"/>
              </a:rPr>
              <a:t>Control it</a:t>
            </a:r>
            <a:endParaRPr lang="en-US" sz="40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23</a:t>
            </a:fld>
            <a:endParaRPr lang="en-US" sz="3200" dirty="0">
              <a:solidFill>
                <a:schemeClr val="accent4">
                  <a:lumMod val="50000"/>
                </a:schemeClr>
              </a:solidFill>
            </a:endParaRPr>
          </a:p>
        </p:txBody>
      </p:sp>
    </p:spTree>
    <p:extLst>
      <p:ext uri="{BB962C8B-B14F-4D97-AF65-F5344CB8AC3E}">
        <p14:creationId xmlns:p14="http://schemas.microsoft.com/office/powerpoint/2010/main" val="4143201985"/>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2014330" y="2743200"/>
            <a:ext cx="6443870" cy="1231106"/>
          </a:xfrm>
          <a:prstGeom prst="rect">
            <a:avLst/>
          </a:prstGeom>
        </p:spPr>
        <p:txBody>
          <a:bodyPr/>
          <a:lstStyle/>
          <a:p>
            <a:pPr marL="1319213" lvl="1" indent="-352425"/>
            <a:r>
              <a:rPr lang="en-US" sz="4000" dirty="0" smtClean="0"/>
              <a:t>Control it</a:t>
            </a:r>
            <a:endParaRPr lang="en-US" sz="4000" dirty="0"/>
          </a:p>
          <a:p>
            <a:pPr marL="1319213" lvl="1" indent="-352425"/>
            <a:r>
              <a:rPr lang="en-US" sz="4000" dirty="0"/>
              <a:t>Use up the </a:t>
            </a:r>
            <a:r>
              <a:rPr lang="en-US" sz="4000" dirty="0" smtClean="0"/>
              <a:t>energy</a:t>
            </a:r>
            <a:endParaRPr lang="en-US" sz="4000" dirty="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 C.U.T.T.</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24</a:t>
            </a:fld>
            <a:endParaRPr lang="en-US" sz="3200" dirty="0">
              <a:solidFill>
                <a:schemeClr val="accent4">
                  <a:lumMod val="50000"/>
                </a:schemeClr>
              </a:solidFill>
            </a:endParaRPr>
          </a:p>
        </p:txBody>
      </p:sp>
    </p:spTree>
    <p:extLst>
      <p:ext uri="{BB962C8B-B14F-4D97-AF65-F5344CB8AC3E}">
        <p14:creationId xmlns:p14="http://schemas.microsoft.com/office/powerpoint/2010/main" val="9154490"/>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200400"/>
            <a:ext cx="7924800" cy="498598"/>
          </a:xfrm>
          <a:prstGeom prst="rect">
            <a:avLst/>
          </a:prstGeom>
        </p:spPr>
        <p:txBody>
          <a:bodyPr/>
          <a:lstStyle/>
          <a:p>
            <a:pPr lvl="1" indent="-457200"/>
            <a:r>
              <a:rPr lang="en-US" sz="3600" dirty="0" smtClean="0"/>
              <a:t>Exercise (constructive)</a:t>
            </a:r>
            <a:endParaRPr lang="en-US" sz="3600" dirty="0"/>
          </a:p>
        </p:txBody>
      </p:sp>
      <p:sp>
        <p:nvSpPr>
          <p:cNvPr id="4" name="Text Placeholder 3"/>
          <p:cNvSpPr>
            <a:spLocks noGrp="1" noChangeArrowheads="1"/>
          </p:cNvSpPr>
          <p:nvPr>
            <p:ph type="body" sz="half" idx="4294967295"/>
          </p:nvPr>
        </p:nvSpPr>
        <p:spPr>
          <a:xfrm>
            <a:off x="226579" y="1600200"/>
            <a:ext cx="8501270" cy="1591205"/>
          </a:xfrm>
          <a:prstGeom prst="rect">
            <a:avLst/>
          </a:prstGeom>
        </p:spPr>
        <p:txBody>
          <a:bodyPr/>
          <a:lstStyle/>
          <a:p>
            <a:pPr algn="ctr">
              <a:buNone/>
            </a:pPr>
            <a:r>
              <a:rPr lang="en-US" sz="4400" b="1" dirty="0" smtClean="0">
                <a:latin typeface="Tahoma" pitchFamily="34" charset="0"/>
              </a:rPr>
              <a:t>C.U.T.T. </a:t>
            </a:r>
          </a:p>
          <a:p>
            <a:pPr algn="ctr">
              <a:buNone/>
            </a:pPr>
            <a:r>
              <a:rPr lang="en-US" sz="4000" b="1" dirty="0" smtClean="0">
                <a:latin typeface="Tahoma" pitchFamily="34" charset="0"/>
              </a:rPr>
              <a:t>Use up the energy</a:t>
            </a:r>
            <a:endParaRPr lang="en-US" sz="40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25</a:t>
            </a:fld>
            <a:endParaRPr lang="en-US" sz="3200" dirty="0">
              <a:solidFill>
                <a:schemeClr val="accent4">
                  <a:lumMod val="50000"/>
                </a:schemeClr>
              </a:solidFill>
            </a:endParaRPr>
          </a:p>
        </p:txBody>
      </p:sp>
    </p:spTree>
    <p:extLst>
      <p:ext uri="{BB962C8B-B14F-4D97-AF65-F5344CB8AC3E}">
        <p14:creationId xmlns:p14="http://schemas.microsoft.com/office/powerpoint/2010/main" val="4292602725"/>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200400"/>
            <a:ext cx="7924800" cy="1107996"/>
          </a:xfrm>
          <a:prstGeom prst="rect">
            <a:avLst/>
          </a:prstGeom>
        </p:spPr>
        <p:txBody>
          <a:bodyPr/>
          <a:lstStyle/>
          <a:p>
            <a:pPr lvl="1" indent="-457200"/>
            <a:r>
              <a:rPr lang="en-US" sz="3600" dirty="0"/>
              <a:t>Exercise (constructive)</a:t>
            </a:r>
          </a:p>
          <a:p>
            <a:pPr lvl="1" indent="-457200"/>
            <a:r>
              <a:rPr lang="en-US" sz="3600" dirty="0" smtClean="0"/>
              <a:t>Give yourself permission to cry</a:t>
            </a:r>
          </a:p>
        </p:txBody>
      </p:sp>
      <p:sp>
        <p:nvSpPr>
          <p:cNvPr id="4" name="Text Placeholder 3"/>
          <p:cNvSpPr>
            <a:spLocks noGrp="1" noChangeArrowheads="1"/>
          </p:cNvSpPr>
          <p:nvPr>
            <p:ph type="body" sz="half" idx="4294967295"/>
          </p:nvPr>
        </p:nvSpPr>
        <p:spPr>
          <a:xfrm>
            <a:off x="226579" y="1600200"/>
            <a:ext cx="8501270" cy="1591205"/>
          </a:xfrm>
          <a:prstGeom prst="rect">
            <a:avLst/>
          </a:prstGeom>
        </p:spPr>
        <p:txBody>
          <a:bodyPr/>
          <a:lstStyle/>
          <a:p>
            <a:pPr algn="ctr">
              <a:buNone/>
            </a:pPr>
            <a:r>
              <a:rPr lang="en-US" sz="4400" b="1" dirty="0" smtClean="0">
                <a:latin typeface="Tahoma" pitchFamily="34" charset="0"/>
              </a:rPr>
              <a:t>C.U.T.T. </a:t>
            </a:r>
          </a:p>
          <a:p>
            <a:pPr algn="ctr">
              <a:buNone/>
            </a:pPr>
            <a:r>
              <a:rPr lang="en-US" sz="4000" b="1" dirty="0" smtClean="0">
                <a:latin typeface="Tahoma" pitchFamily="34" charset="0"/>
              </a:rPr>
              <a:t>Use up the energy</a:t>
            </a:r>
            <a:endParaRPr lang="en-US" sz="40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26</a:t>
            </a:fld>
            <a:endParaRPr lang="en-US" sz="3200" dirty="0">
              <a:solidFill>
                <a:schemeClr val="accent4">
                  <a:lumMod val="50000"/>
                </a:schemeClr>
              </a:solidFill>
            </a:endParaRPr>
          </a:p>
        </p:txBody>
      </p:sp>
    </p:spTree>
    <p:extLst>
      <p:ext uri="{BB962C8B-B14F-4D97-AF65-F5344CB8AC3E}">
        <p14:creationId xmlns:p14="http://schemas.microsoft.com/office/powerpoint/2010/main" val="593409040"/>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200400"/>
            <a:ext cx="7924800" cy="1717393"/>
          </a:xfrm>
          <a:prstGeom prst="rect">
            <a:avLst/>
          </a:prstGeom>
        </p:spPr>
        <p:txBody>
          <a:bodyPr/>
          <a:lstStyle/>
          <a:p>
            <a:pPr lvl="1" indent="-457200"/>
            <a:r>
              <a:rPr lang="en-US" sz="3600" dirty="0"/>
              <a:t>Exercise (constructive)</a:t>
            </a:r>
          </a:p>
          <a:p>
            <a:pPr lvl="1" indent="-457200"/>
            <a:r>
              <a:rPr lang="en-US" sz="3600" dirty="0" smtClean="0"/>
              <a:t>Give yourself permission to cry</a:t>
            </a:r>
          </a:p>
          <a:p>
            <a:pPr lvl="1" indent="-457200"/>
            <a:r>
              <a:rPr lang="en-US" sz="3600" dirty="0" smtClean="0"/>
              <a:t>Write about it – to yourself / to God</a:t>
            </a:r>
            <a:endParaRPr lang="en-US" sz="3600" dirty="0"/>
          </a:p>
        </p:txBody>
      </p:sp>
      <p:sp>
        <p:nvSpPr>
          <p:cNvPr id="4" name="Text Placeholder 3"/>
          <p:cNvSpPr>
            <a:spLocks noGrp="1" noChangeArrowheads="1"/>
          </p:cNvSpPr>
          <p:nvPr>
            <p:ph type="body" sz="half" idx="4294967295"/>
          </p:nvPr>
        </p:nvSpPr>
        <p:spPr>
          <a:xfrm>
            <a:off x="226579" y="1600200"/>
            <a:ext cx="8501270" cy="1591205"/>
          </a:xfrm>
          <a:prstGeom prst="rect">
            <a:avLst/>
          </a:prstGeom>
        </p:spPr>
        <p:txBody>
          <a:bodyPr/>
          <a:lstStyle/>
          <a:p>
            <a:pPr algn="ctr">
              <a:buNone/>
            </a:pPr>
            <a:r>
              <a:rPr lang="en-US" sz="4400" b="1" dirty="0" smtClean="0">
                <a:latin typeface="Tahoma" pitchFamily="34" charset="0"/>
              </a:rPr>
              <a:t>C.U.T.T. </a:t>
            </a:r>
          </a:p>
          <a:p>
            <a:pPr algn="ctr">
              <a:buNone/>
            </a:pPr>
            <a:r>
              <a:rPr lang="en-US" sz="4000" b="1" dirty="0" smtClean="0">
                <a:latin typeface="Tahoma" pitchFamily="34" charset="0"/>
              </a:rPr>
              <a:t>Use up the energy</a:t>
            </a:r>
            <a:endParaRPr lang="en-US" sz="40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27</a:t>
            </a:fld>
            <a:endParaRPr lang="en-US" sz="3200" dirty="0">
              <a:solidFill>
                <a:schemeClr val="accent4">
                  <a:lumMod val="50000"/>
                </a:schemeClr>
              </a:solidFill>
            </a:endParaRPr>
          </a:p>
        </p:txBody>
      </p:sp>
    </p:spTree>
    <p:extLst>
      <p:ext uri="{BB962C8B-B14F-4D97-AF65-F5344CB8AC3E}">
        <p14:creationId xmlns:p14="http://schemas.microsoft.com/office/powerpoint/2010/main" val="2824830643"/>
      </p:ext>
    </p:extLst>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2014330" y="2743200"/>
            <a:ext cx="6443870" cy="1908215"/>
          </a:xfrm>
          <a:prstGeom prst="rect">
            <a:avLst/>
          </a:prstGeom>
        </p:spPr>
        <p:txBody>
          <a:bodyPr/>
          <a:lstStyle/>
          <a:p>
            <a:pPr marL="1319213" lvl="1" indent="-352425"/>
            <a:r>
              <a:rPr lang="en-US" sz="4000" dirty="0" smtClean="0"/>
              <a:t>Control it</a:t>
            </a:r>
            <a:endParaRPr lang="en-US" sz="4000" dirty="0"/>
          </a:p>
          <a:p>
            <a:pPr marL="1319213" lvl="1" indent="-352425"/>
            <a:r>
              <a:rPr lang="en-US" sz="4000" dirty="0"/>
              <a:t>Use up the energy</a:t>
            </a:r>
          </a:p>
          <a:p>
            <a:pPr marL="1319213" lvl="1" indent="-352425"/>
            <a:r>
              <a:rPr lang="en-US" sz="4000" dirty="0" smtClean="0"/>
              <a:t>Think about it</a:t>
            </a:r>
            <a:endParaRPr lang="en-US" sz="4000" dirty="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 C.U.T.T.</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28</a:t>
            </a:fld>
            <a:endParaRPr lang="en-US" sz="3200" dirty="0">
              <a:solidFill>
                <a:schemeClr val="accent4">
                  <a:lumMod val="50000"/>
                </a:schemeClr>
              </a:solidFill>
            </a:endParaRPr>
          </a:p>
        </p:txBody>
      </p:sp>
    </p:spTree>
    <p:extLst>
      <p:ext uri="{BB962C8B-B14F-4D97-AF65-F5344CB8AC3E}">
        <p14:creationId xmlns:p14="http://schemas.microsoft.com/office/powerpoint/2010/main" val="3005821489"/>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200400"/>
            <a:ext cx="7924800" cy="498598"/>
          </a:xfrm>
          <a:prstGeom prst="rect">
            <a:avLst/>
          </a:prstGeom>
        </p:spPr>
        <p:txBody>
          <a:bodyPr/>
          <a:lstStyle/>
          <a:p>
            <a:pPr lvl="1" indent="-457200"/>
            <a:r>
              <a:rPr lang="en-US" sz="3600" dirty="0" smtClean="0"/>
              <a:t>Is this really anger?</a:t>
            </a:r>
            <a:endParaRPr lang="en-US" sz="3600" dirty="0"/>
          </a:p>
        </p:txBody>
      </p:sp>
      <p:sp>
        <p:nvSpPr>
          <p:cNvPr id="4" name="Text Placeholder 3"/>
          <p:cNvSpPr>
            <a:spLocks noGrp="1" noChangeArrowheads="1"/>
          </p:cNvSpPr>
          <p:nvPr>
            <p:ph type="body" sz="half" idx="4294967295"/>
          </p:nvPr>
        </p:nvSpPr>
        <p:spPr>
          <a:xfrm>
            <a:off x="226579" y="1600200"/>
            <a:ext cx="8501270" cy="1591205"/>
          </a:xfrm>
          <a:prstGeom prst="rect">
            <a:avLst/>
          </a:prstGeom>
        </p:spPr>
        <p:txBody>
          <a:bodyPr/>
          <a:lstStyle/>
          <a:p>
            <a:pPr algn="ctr">
              <a:buNone/>
            </a:pPr>
            <a:r>
              <a:rPr lang="en-US" sz="4400" b="1" dirty="0" smtClean="0">
                <a:latin typeface="Tahoma" pitchFamily="34" charset="0"/>
              </a:rPr>
              <a:t>C.U.T.T. </a:t>
            </a:r>
          </a:p>
          <a:p>
            <a:pPr algn="ctr">
              <a:buNone/>
            </a:pPr>
            <a:r>
              <a:rPr lang="en-US" sz="4000" b="1" dirty="0" smtClean="0">
                <a:latin typeface="Tahoma" pitchFamily="34" charset="0"/>
              </a:rPr>
              <a:t>Think about it</a:t>
            </a:r>
            <a:endParaRPr lang="en-US" sz="40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29</a:t>
            </a:fld>
            <a:endParaRPr lang="en-US" sz="3200" dirty="0">
              <a:solidFill>
                <a:schemeClr val="accent4">
                  <a:lumMod val="50000"/>
                </a:schemeClr>
              </a:solidFill>
            </a:endParaRPr>
          </a:p>
        </p:txBody>
      </p:sp>
    </p:spTree>
    <p:extLst>
      <p:ext uri="{BB962C8B-B14F-4D97-AF65-F5344CB8AC3E}">
        <p14:creationId xmlns:p14="http://schemas.microsoft.com/office/powerpoint/2010/main" val="1035119465"/>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743200"/>
            <a:ext cx="7848600" cy="2105192"/>
          </a:xfrm>
          <a:prstGeom prst="rect">
            <a:avLst/>
          </a:prstGeom>
        </p:spPr>
        <p:txBody>
          <a:bodyPr/>
          <a:lstStyle/>
          <a:p>
            <a:pPr lvl="1" indent="-457200"/>
            <a:r>
              <a:rPr lang="en-US" sz="3600" dirty="0" smtClean="0"/>
              <a:t>Anger is a </a:t>
            </a:r>
            <a:r>
              <a:rPr lang="en-US" sz="3600" u="sng" dirty="0" smtClean="0"/>
              <a:t>feeling</a:t>
            </a:r>
            <a:r>
              <a:rPr lang="en-US" sz="3600" dirty="0" smtClean="0"/>
              <a:t>, and feelings are neither </a:t>
            </a:r>
            <a:r>
              <a:rPr lang="en-US" sz="3600" u="sng" dirty="0" smtClean="0"/>
              <a:t>right</a:t>
            </a:r>
            <a:r>
              <a:rPr lang="en-US" sz="3600" dirty="0" smtClean="0"/>
              <a:t> nor </a:t>
            </a:r>
            <a:r>
              <a:rPr lang="en-US" sz="3600" u="sng" dirty="0" smtClean="0"/>
              <a:t>wrong</a:t>
            </a:r>
            <a:r>
              <a:rPr lang="en-US" sz="3600" dirty="0" smtClean="0"/>
              <a:t>.</a:t>
            </a:r>
          </a:p>
          <a:p>
            <a:pPr lvl="1" indent="-457200"/>
            <a:r>
              <a:rPr lang="en-US" sz="3600" dirty="0" smtClean="0"/>
              <a:t>Angry feelings are okay, </a:t>
            </a:r>
            <a:r>
              <a:rPr lang="en-US" sz="3600" u="sng" dirty="0" smtClean="0"/>
              <a:t>normal</a:t>
            </a:r>
            <a:r>
              <a:rPr lang="en-US" sz="3600" dirty="0" smtClean="0"/>
              <a:t>, &amp; </a:t>
            </a:r>
            <a:r>
              <a:rPr lang="en-US" sz="3600" u="sng" dirty="0" smtClean="0"/>
              <a:t>human</a:t>
            </a:r>
            <a:r>
              <a:rPr lang="en-US" sz="3600" dirty="0" smtClean="0"/>
              <a:t>. We all have them.</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Anger</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2" name="TextBox 1"/>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3</a:t>
            </a:fld>
            <a:endParaRPr lang="en-US" sz="3200" dirty="0">
              <a:solidFill>
                <a:schemeClr val="accent4">
                  <a:lumMod val="50000"/>
                </a:schemeClr>
              </a:solidFill>
            </a:endParaRPr>
          </a:p>
        </p:txBody>
      </p:sp>
    </p:spTree>
    <p:extLst>
      <p:ext uri="{BB962C8B-B14F-4D97-AF65-F5344CB8AC3E}">
        <p14:creationId xmlns:p14="http://schemas.microsoft.com/office/powerpoint/2010/main" val="3587085880"/>
      </p:ext>
    </p:extLst>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200400"/>
            <a:ext cx="7924800" cy="1107996"/>
          </a:xfrm>
          <a:prstGeom prst="rect">
            <a:avLst/>
          </a:prstGeom>
        </p:spPr>
        <p:txBody>
          <a:bodyPr/>
          <a:lstStyle/>
          <a:p>
            <a:pPr lvl="1" indent="-457200"/>
            <a:r>
              <a:rPr lang="en-US" sz="3600" dirty="0" smtClean="0"/>
              <a:t>Is this really anger?</a:t>
            </a:r>
            <a:endParaRPr lang="en-US" sz="3600" dirty="0"/>
          </a:p>
          <a:p>
            <a:pPr lvl="1" indent="-457200"/>
            <a:r>
              <a:rPr lang="en-US" sz="3600" dirty="0" smtClean="0"/>
              <a:t>Is it really about this – “here”?</a:t>
            </a:r>
          </a:p>
        </p:txBody>
      </p:sp>
      <p:sp>
        <p:nvSpPr>
          <p:cNvPr id="4" name="Text Placeholder 3"/>
          <p:cNvSpPr>
            <a:spLocks noGrp="1" noChangeArrowheads="1"/>
          </p:cNvSpPr>
          <p:nvPr>
            <p:ph type="body" sz="half" idx="4294967295"/>
          </p:nvPr>
        </p:nvSpPr>
        <p:spPr>
          <a:xfrm>
            <a:off x="226579" y="1600200"/>
            <a:ext cx="8501270" cy="1591205"/>
          </a:xfrm>
          <a:prstGeom prst="rect">
            <a:avLst/>
          </a:prstGeom>
        </p:spPr>
        <p:txBody>
          <a:bodyPr/>
          <a:lstStyle/>
          <a:p>
            <a:pPr algn="ctr">
              <a:buNone/>
            </a:pPr>
            <a:r>
              <a:rPr lang="en-US" sz="4400" b="1" dirty="0" smtClean="0">
                <a:latin typeface="Tahoma" pitchFamily="34" charset="0"/>
              </a:rPr>
              <a:t>C.U.T.T. </a:t>
            </a:r>
          </a:p>
          <a:p>
            <a:pPr algn="ctr">
              <a:buNone/>
            </a:pPr>
            <a:r>
              <a:rPr lang="en-US" sz="4000" b="1" dirty="0" smtClean="0">
                <a:latin typeface="Tahoma" pitchFamily="34" charset="0"/>
              </a:rPr>
              <a:t>Think about it</a:t>
            </a:r>
            <a:endParaRPr lang="en-US" sz="40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30</a:t>
            </a:fld>
            <a:endParaRPr lang="en-US" sz="3200" dirty="0">
              <a:solidFill>
                <a:schemeClr val="accent4">
                  <a:lumMod val="50000"/>
                </a:schemeClr>
              </a:solidFill>
            </a:endParaRPr>
          </a:p>
        </p:txBody>
      </p:sp>
    </p:spTree>
    <p:extLst>
      <p:ext uri="{BB962C8B-B14F-4D97-AF65-F5344CB8AC3E}">
        <p14:creationId xmlns:p14="http://schemas.microsoft.com/office/powerpoint/2010/main" val="415961744"/>
      </p:ext>
    </p:extLst>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200400"/>
            <a:ext cx="7924800" cy="1717393"/>
          </a:xfrm>
          <a:prstGeom prst="rect">
            <a:avLst/>
          </a:prstGeom>
        </p:spPr>
        <p:txBody>
          <a:bodyPr/>
          <a:lstStyle/>
          <a:p>
            <a:pPr lvl="1" indent="-457200"/>
            <a:r>
              <a:rPr lang="en-US" sz="3600" dirty="0" smtClean="0"/>
              <a:t>Is this really anger?</a:t>
            </a:r>
            <a:endParaRPr lang="en-US" sz="3600" dirty="0"/>
          </a:p>
          <a:p>
            <a:pPr lvl="1" indent="-457200"/>
            <a:r>
              <a:rPr lang="en-US" sz="3600" dirty="0" smtClean="0"/>
              <a:t>Is it really about this – “here”?</a:t>
            </a:r>
          </a:p>
          <a:p>
            <a:pPr lvl="1" indent="-457200"/>
            <a:r>
              <a:rPr lang="en-US" sz="3600" dirty="0" smtClean="0"/>
              <a:t>Why am I so angry?</a:t>
            </a:r>
          </a:p>
        </p:txBody>
      </p:sp>
      <p:sp>
        <p:nvSpPr>
          <p:cNvPr id="4" name="Text Placeholder 3"/>
          <p:cNvSpPr>
            <a:spLocks noGrp="1" noChangeArrowheads="1"/>
          </p:cNvSpPr>
          <p:nvPr>
            <p:ph type="body" sz="half" idx="4294967295"/>
          </p:nvPr>
        </p:nvSpPr>
        <p:spPr>
          <a:xfrm>
            <a:off x="226579" y="1600200"/>
            <a:ext cx="8501270" cy="1591205"/>
          </a:xfrm>
          <a:prstGeom prst="rect">
            <a:avLst/>
          </a:prstGeom>
        </p:spPr>
        <p:txBody>
          <a:bodyPr/>
          <a:lstStyle/>
          <a:p>
            <a:pPr algn="ctr">
              <a:buNone/>
            </a:pPr>
            <a:r>
              <a:rPr lang="en-US" sz="4400" b="1" dirty="0" smtClean="0">
                <a:latin typeface="Tahoma" pitchFamily="34" charset="0"/>
              </a:rPr>
              <a:t>C.U.T.T. </a:t>
            </a:r>
          </a:p>
          <a:p>
            <a:pPr algn="ctr">
              <a:buNone/>
            </a:pPr>
            <a:r>
              <a:rPr lang="en-US" sz="4000" b="1" dirty="0" smtClean="0">
                <a:latin typeface="Tahoma" pitchFamily="34" charset="0"/>
              </a:rPr>
              <a:t>Think about it</a:t>
            </a:r>
            <a:endParaRPr lang="en-US" sz="40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31</a:t>
            </a:fld>
            <a:endParaRPr lang="en-US" sz="3200" dirty="0">
              <a:solidFill>
                <a:schemeClr val="accent4">
                  <a:lumMod val="50000"/>
                </a:schemeClr>
              </a:solidFill>
            </a:endParaRPr>
          </a:p>
        </p:txBody>
      </p:sp>
    </p:spTree>
    <p:extLst>
      <p:ext uri="{BB962C8B-B14F-4D97-AF65-F5344CB8AC3E}">
        <p14:creationId xmlns:p14="http://schemas.microsoft.com/office/powerpoint/2010/main" val="3820070575"/>
      </p:ext>
    </p:extLst>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200400"/>
            <a:ext cx="7924800" cy="2259080"/>
          </a:xfrm>
          <a:prstGeom prst="rect">
            <a:avLst/>
          </a:prstGeom>
        </p:spPr>
        <p:txBody>
          <a:bodyPr/>
          <a:lstStyle/>
          <a:p>
            <a:pPr lvl="1" indent="-457200"/>
            <a:r>
              <a:rPr lang="en-US" sz="3600" dirty="0" smtClean="0"/>
              <a:t>Is this really anger?</a:t>
            </a:r>
            <a:endParaRPr lang="en-US" sz="3600" dirty="0"/>
          </a:p>
          <a:p>
            <a:pPr lvl="1" indent="-457200"/>
            <a:r>
              <a:rPr lang="en-US" sz="3600" dirty="0" smtClean="0"/>
              <a:t>Is it really about this – “here”?</a:t>
            </a:r>
          </a:p>
          <a:p>
            <a:pPr lvl="1" indent="-457200"/>
            <a:r>
              <a:rPr lang="en-US" sz="3600" dirty="0" smtClean="0"/>
              <a:t>Why am I so angry?</a:t>
            </a:r>
          </a:p>
          <a:p>
            <a:pPr lvl="2" indent="-457200"/>
            <a:r>
              <a:rPr lang="en-US" sz="3200" dirty="0" smtClean="0"/>
              <a:t>Want my own way</a:t>
            </a:r>
          </a:p>
        </p:txBody>
      </p:sp>
      <p:sp>
        <p:nvSpPr>
          <p:cNvPr id="4" name="Text Placeholder 3"/>
          <p:cNvSpPr>
            <a:spLocks noGrp="1" noChangeArrowheads="1"/>
          </p:cNvSpPr>
          <p:nvPr>
            <p:ph type="body" sz="half" idx="4294967295"/>
          </p:nvPr>
        </p:nvSpPr>
        <p:spPr>
          <a:xfrm>
            <a:off x="226579" y="1600200"/>
            <a:ext cx="8501270" cy="1591205"/>
          </a:xfrm>
          <a:prstGeom prst="rect">
            <a:avLst/>
          </a:prstGeom>
        </p:spPr>
        <p:txBody>
          <a:bodyPr/>
          <a:lstStyle/>
          <a:p>
            <a:pPr algn="ctr">
              <a:buNone/>
            </a:pPr>
            <a:r>
              <a:rPr lang="en-US" sz="4400" b="1" dirty="0" smtClean="0">
                <a:latin typeface="Tahoma" pitchFamily="34" charset="0"/>
              </a:rPr>
              <a:t>C.U.T.T. </a:t>
            </a:r>
          </a:p>
          <a:p>
            <a:pPr algn="ctr">
              <a:buNone/>
            </a:pPr>
            <a:r>
              <a:rPr lang="en-US" sz="4000" b="1" dirty="0" smtClean="0">
                <a:latin typeface="Tahoma" pitchFamily="34" charset="0"/>
              </a:rPr>
              <a:t>Think about it</a:t>
            </a:r>
            <a:endParaRPr lang="en-US" sz="40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32</a:t>
            </a:fld>
            <a:endParaRPr lang="en-US" sz="3200" dirty="0">
              <a:solidFill>
                <a:schemeClr val="accent4">
                  <a:lumMod val="50000"/>
                </a:schemeClr>
              </a:solidFill>
            </a:endParaRPr>
          </a:p>
        </p:txBody>
      </p:sp>
    </p:spTree>
    <p:extLst>
      <p:ext uri="{BB962C8B-B14F-4D97-AF65-F5344CB8AC3E}">
        <p14:creationId xmlns:p14="http://schemas.microsoft.com/office/powerpoint/2010/main" val="2348129150"/>
      </p:ext>
    </p:extLst>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200400"/>
            <a:ext cx="7924800" cy="2800767"/>
          </a:xfrm>
          <a:prstGeom prst="rect">
            <a:avLst/>
          </a:prstGeom>
        </p:spPr>
        <p:txBody>
          <a:bodyPr/>
          <a:lstStyle/>
          <a:p>
            <a:pPr lvl="1" indent="-457200"/>
            <a:r>
              <a:rPr lang="en-US" sz="3600" dirty="0" smtClean="0"/>
              <a:t>Is this really anger?</a:t>
            </a:r>
            <a:endParaRPr lang="en-US" sz="3600" dirty="0"/>
          </a:p>
          <a:p>
            <a:pPr lvl="1" indent="-457200"/>
            <a:r>
              <a:rPr lang="en-US" sz="3600" dirty="0" smtClean="0"/>
              <a:t>Is it really about this – “here”?</a:t>
            </a:r>
          </a:p>
          <a:p>
            <a:pPr lvl="1" indent="-457200"/>
            <a:r>
              <a:rPr lang="en-US" sz="3600" dirty="0" smtClean="0"/>
              <a:t>Why am I so angry?</a:t>
            </a:r>
          </a:p>
          <a:p>
            <a:pPr lvl="2" indent="-457200"/>
            <a:r>
              <a:rPr lang="en-US" sz="3200" dirty="0" smtClean="0"/>
              <a:t>Want my own way</a:t>
            </a:r>
          </a:p>
          <a:p>
            <a:pPr lvl="2" indent="-457200"/>
            <a:r>
              <a:rPr lang="en-US" sz="3200" dirty="0" smtClean="0"/>
              <a:t>Not being respected</a:t>
            </a:r>
            <a:endParaRPr lang="en-US" sz="3200" dirty="0"/>
          </a:p>
        </p:txBody>
      </p:sp>
      <p:sp>
        <p:nvSpPr>
          <p:cNvPr id="4" name="Text Placeholder 3"/>
          <p:cNvSpPr>
            <a:spLocks noGrp="1" noChangeArrowheads="1"/>
          </p:cNvSpPr>
          <p:nvPr>
            <p:ph type="body" sz="half" idx="4294967295"/>
          </p:nvPr>
        </p:nvSpPr>
        <p:spPr>
          <a:xfrm>
            <a:off x="226579" y="1600200"/>
            <a:ext cx="8501270" cy="1591205"/>
          </a:xfrm>
          <a:prstGeom prst="rect">
            <a:avLst/>
          </a:prstGeom>
        </p:spPr>
        <p:txBody>
          <a:bodyPr/>
          <a:lstStyle/>
          <a:p>
            <a:pPr algn="ctr">
              <a:buNone/>
            </a:pPr>
            <a:r>
              <a:rPr lang="en-US" sz="4400" b="1" dirty="0" smtClean="0">
                <a:latin typeface="Tahoma" pitchFamily="34" charset="0"/>
              </a:rPr>
              <a:t>C.U.T.T. </a:t>
            </a:r>
          </a:p>
          <a:p>
            <a:pPr algn="ctr">
              <a:buNone/>
            </a:pPr>
            <a:r>
              <a:rPr lang="en-US" sz="4000" b="1" dirty="0" smtClean="0">
                <a:latin typeface="Tahoma" pitchFamily="34" charset="0"/>
              </a:rPr>
              <a:t>Think about it</a:t>
            </a:r>
            <a:endParaRPr lang="en-US" sz="40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33</a:t>
            </a:fld>
            <a:endParaRPr lang="en-US" sz="3200" dirty="0">
              <a:solidFill>
                <a:schemeClr val="accent4">
                  <a:lumMod val="50000"/>
                </a:schemeClr>
              </a:solidFill>
            </a:endParaRPr>
          </a:p>
        </p:txBody>
      </p:sp>
    </p:spTree>
    <p:extLst>
      <p:ext uri="{BB962C8B-B14F-4D97-AF65-F5344CB8AC3E}">
        <p14:creationId xmlns:p14="http://schemas.microsoft.com/office/powerpoint/2010/main" val="1295385786"/>
      </p:ext>
    </p:extLst>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2014330" y="2743200"/>
            <a:ext cx="6443870" cy="2585323"/>
          </a:xfrm>
          <a:prstGeom prst="rect">
            <a:avLst/>
          </a:prstGeom>
        </p:spPr>
        <p:txBody>
          <a:bodyPr/>
          <a:lstStyle/>
          <a:p>
            <a:pPr marL="1319213" lvl="1" indent="-352425"/>
            <a:r>
              <a:rPr lang="en-US" sz="4000" dirty="0" smtClean="0"/>
              <a:t>Control it</a:t>
            </a:r>
            <a:endParaRPr lang="en-US" sz="4000" dirty="0"/>
          </a:p>
          <a:p>
            <a:pPr marL="1319213" lvl="1" indent="-352425"/>
            <a:r>
              <a:rPr lang="en-US" sz="4000" dirty="0"/>
              <a:t>Use up the energy</a:t>
            </a:r>
          </a:p>
          <a:p>
            <a:pPr marL="1319213" lvl="1" indent="-352425"/>
            <a:r>
              <a:rPr lang="en-US" sz="4000" dirty="0" smtClean="0"/>
              <a:t>Think about it</a:t>
            </a:r>
            <a:endParaRPr lang="en-US" sz="4000" dirty="0"/>
          </a:p>
          <a:p>
            <a:pPr marL="1319213" lvl="1" indent="-352425"/>
            <a:r>
              <a:rPr lang="en-US" sz="4000" dirty="0" smtClean="0"/>
              <a:t>Talk (and listen) about it</a:t>
            </a:r>
            <a:endParaRPr lang="en-US" sz="4000" dirty="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 C.U.T.T.</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34</a:t>
            </a:fld>
            <a:endParaRPr lang="en-US" sz="3200" dirty="0">
              <a:solidFill>
                <a:schemeClr val="accent4">
                  <a:lumMod val="50000"/>
                </a:schemeClr>
              </a:solidFill>
            </a:endParaRPr>
          </a:p>
        </p:txBody>
      </p:sp>
    </p:spTree>
    <p:extLst>
      <p:ext uri="{BB962C8B-B14F-4D97-AF65-F5344CB8AC3E}">
        <p14:creationId xmlns:p14="http://schemas.microsoft.com/office/powerpoint/2010/main" val="1931055991"/>
      </p:ext>
    </p:extLst>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200400"/>
            <a:ext cx="7924800" cy="498598"/>
          </a:xfrm>
          <a:prstGeom prst="rect">
            <a:avLst/>
          </a:prstGeom>
        </p:spPr>
        <p:txBody>
          <a:bodyPr/>
          <a:lstStyle/>
          <a:p>
            <a:pPr lvl="1" indent="-457200"/>
            <a:r>
              <a:rPr lang="en-US" sz="3600" dirty="0" smtClean="0"/>
              <a:t>Take time for both to calm down</a:t>
            </a:r>
            <a:endParaRPr lang="en-US" sz="3600" dirty="0"/>
          </a:p>
        </p:txBody>
      </p:sp>
      <p:sp>
        <p:nvSpPr>
          <p:cNvPr id="4" name="Text Placeholder 3"/>
          <p:cNvSpPr>
            <a:spLocks noGrp="1" noChangeArrowheads="1"/>
          </p:cNvSpPr>
          <p:nvPr>
            <p:ph type="body" sz="half" idx="4294967295"/>
          </p:nvPr>
        </p:nvSpPr>
        <p:spPr>
          <a:xfrm>
            <a:off x="226579" y="1600200"/>
            <a:ext cx="8501270" cy="1591205"/>
          </a:xfrm>
          <a:prstGeom prst="rect">
            <a:avLst/>
          </a:prstGeom>
        </p:spPr>
        <p:txBody>
          <a:bodyPr/>
          <a:lstStyle/>
          <a:p>
            <a:pPr algn="ctr">
              <a:buNone/>
            </a:pPr>
            <a:r>
              <a:rPr lang="en-US" sz="4400" b="1" dirty="0" smtClean="0">
                <a:latin typeface="Tahoma" pitchFamily="34" charset="0"/>
              </a:rPr>
              <a:t>C.U.T.T. </a:t>
            </a:r>
          </a:p>
          <a:p>
            <a:pPr algn="ctr">
              <a:buNone/>
            </a:pPr>
            <a:r>
              <a:rPr lang="en-US" sz="4000" b="1" dirty="0" smtClean="0">
                <a:latin typeface="Tahoma" pitchFamily="34" charset="0"/>
              </a:rPr>
              <a:t>Talk (and listen) about it</a:t>
            </a:r>
            <a:endParaRPr lang="en-US" sz="40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35</a:t>
            </a:fld>
            <a:endParaRPr lang="en-US" sz="3200" dirty="0">
              <a:solidFill>
                <a:schemeClr val="accent4">
                  <a:lumMod val="50000"/>
                </a:schemeClr>
              </a:solidFill>
            </a:endParaRPr>
          </a:p>
        </p:txBody>
      </p:sp>
    </p:spTree>
    <p:extLst>
      <p:ext uri="{BB962C8B-B14F-4D97-AF65-F5344CB8AC3E}">
        <p14:creationId xmlns:p14="http://schemas.microsoft.com/office/powerpoint/2010/main" val="4040758190"/>
      </p:ext>
    </p:extLst>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200400"/>
            <a:ext cx="7924800" cy="1107996"/>
          </a:xfrm>
          <a:prstGeom prst="rect">
            <a:avLst/>
          </a:prstGeom>
        </p:spPr>
        <p:txBody>
          <a:bodyPr/>
          <a:lstStyle/>
          <a:p>
            <a:pPr lvl="1" indent="-457200"/>
            <a:r>
              <a:rPr lang="en-US" sz="3600" dirty="0" smtClean="0"/>
              <a:t>Take time for both to calm down</a:t>
            </a:r>
            <a:endParaRPr lang="en-US" sz="3600" dirty="0"/>
          </a:p>
          <a:p>
            <a:pPr lvl="1" indent="-457200"/>
            <a:r>
              <a:rPr lang="en-US" sz="3600" dirty="0" smtClean="0"/>
              <a:t>Use “I Statements” – Do not blame!</a:t>
            </a:r>
          </a:p>
        </p:txBody>
      </p:sp>
      <p:sp>
        <p:nvSpPr>
          <p:cNvPr id="4" name="Text Placeholder 3"/>
          <p:cNvSpPr>
            <a:spLocks noGrp="1" noChangeArrowheads="1"/>
          </p:cNvSpPr>
          <p:nvPr>
            <p:ph type="body" sz="half" idx="4294967295"/>
          </p:nvPr>
        </p:nvSpPr>
        <p:spPr>
          <a:xfrm>
            <a:off x="226579" y="1600200"/>
            <a:ext cx="8501270" cy="1591205"/>
          </a:xfrm>
          <a:prstGeom prst="rect">
            <a:avLst/>
          </a:prstGeom>
        </p:spPr>
        <p:txBody>
          <a:bodyPr/>
          <a:lstStyle/>
          <a:p>
            <a:pPr algn="ctr">
              <a:buNone/>
            </a:pPr>
            <a:r>
              <a:rPr lang="en-US" sz="4400" b="1" dirty="0" smtClean="0">
                <a:latin typeface="Tahoma" pitchFamily="34" charset="0"/>
              </a:rPr>
              <a:t>C.U.T.T. </a:t>
            </a:r>
          </a:p>
          <a:p>
            <a:pPr algn="ctr">
              <a:buNone/>
            </a:pPr>
            <a:r>
              <a:rPr lang="en-US" sz="4000" b="1" dirty="0" smtClean="0">
                <a:latin typeface="Tahoma" pitchFamily="34" charset="0"/>
              </a:rPr>
              <a:t>Talk (and listen) about it</a:t>
            </a:r>
            <a:endParaRPr lang="en-US" sz="40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36</a:t>
            </a:fld>
            <a:endParaRPr lang="en-US" sz="3200" dirty="0">
              <a:solidFill>
                <a:schemeClr val="accent4">
                  <a:lumMod val="50000"/>
                </a:schemeClr>
              </a:solidFill>
            </a:endParaRPr>
          </a:p>
        </p:txBody>
      </p:sp>
    </p:spTree>
    <p:extLst>
      <p:ext uri="{BB962C8B-B14F-4D97-AF65-F5344CB8AC3E}">
        <p14:creationId xmlns:p14="http://schemas.microsoft.com/office/powerpoint/2010/main" val="3080825487"/>
      </p:ext>
    </p:extLst>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200400"/>
            <a:ext cx="7924800" cy="1717393"/>
          </a:xfrm>
          <a:prstGeom prst="rect">
            <a:avLst/>
          </a:prstGeom>
        </p:spPr>
        <p:txBody>
          <a:bodyPr/>
          <a:lstStyle/>
          <a:p>
            <a:pPr lvl="1" indent="-457200"/>
            <a:r>
              <a:rPr lang="en-US" sz="3600" dirty="0" smtClean="0"/>
              <a:t>Take time for both to calm down</a:t>
            </a:r>
            <a:endParaRPr lang="en-US" sz="3600" dirty="0"/>
          </a:p>
          <a:p>
            <a:pPr lvl="1" indent="-457200"/>
            <a:r>
              <a:rPr lang="en-US" sz="3600" dirty="0" smtClean="0"/>
              <a:t>Use “I Statements” – Do not blame!</a:t>
            </a:r>
          </a:p>
          <a:p>
            <a:pPr lvl="1" indent="-457200"/>
            <a:r>
              <a:rPr lang="en-US" sz="3600" dirty="0" smtClean="0"/>
              <a:t>Calmly talk – and listen</a:t>
            </a:r>
            <a:endParaRPr lang="en-US" sz="3600" dirty="0"/>
          </a:p>
        </p:txBody>
      </p:sp>
      <p:sp>
        <p:nvSpPr>
          <p:cNvPr id="4" name="Text Placeholder 3"/>
          <p:cNvSpPr>
            <a:spLocks noGrp="1" noChangeArrowheads="1"/>
          </p:cNvSpPr>
          <p:nvPr>
            <p:ph type="body" sz="half" idx="4294967295"/>
          </p:nvPr>
        </p:nvSpPr>
        <p:spPr>
          <a:xfrm>
            <a:off x="226579" y="1600200"/>
            <a:ext cx="8501270" cy="1591205"/>
          </a:xfrm>
          <a:prstGeom prst="rect">
            <a:avLst/>
          </a:prstGeom>
        </p:spPr>
        <p:txBody>
          <a:bodyPr/>
          <a:lstStyle/>
          <a:p>
            <a:pPr algn="ctr">
              <a:buNone/>
            </a:pPr>
            <a:r>
              <a:rPr lang="en-US" sz="4400" b="1" dirty="0" smtClean="0">
                <a:latin typeface="Tahoma" pitchFamily="34" charset="0"/>
              </a:rPr>
              <a:t>C.U.T.T. </a:t>
            </a:r>
          </a:p>
          <a:p>
            <a:pPr algn="ctr">
              <a:buNone/>
            </a:pPr>
            <a:r>
              <a:rPr lang="en-US" sz="4000" b="1" dirty="0" smtClean="0">
                <a:latin typeface="Tahoma" pitchFamily="34" charset="0"/>
              </a:rPr>
              <a:t>Talk (and listen) about it</a:t>
            </a:r>
            <a:endParaRPr lang="en-US" sz="40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37</a:t>
            </a:fld>
            <a:endParaRPr lang="en-US" sz="3200" dirty="0">
              <a:solidFill>
                <a:schemeClr val="accent4">
                  <a:lumMod val="50000"/>
                </a:schemeClr>
              </a:solidFill>
            </a:endParaRPr>
          </a:p>
        </p:txBody>
      </p:sp>
    </p:spTree>
    <p:extLst>
      <p:ext uri="{BB962C8B-B14F-4D97-AF65-F5344CB8AC3E}">
        <p14:creationId xmlns:p14="http://schemas.microsoft.com/office/powerpoint/2010/main" val="2271868488"/>
      </p:ext>
    </p:extLst>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457199" y="1931479"/>
            <a:ext cx="8259763" cy="3250121"/>
          </a:xfrm>
          <a:prstGeom prst="rect">
            <a:avLst/>
          </a:prstGeom>
        </p:spPr>
        <p:txBody>
          <a:bodyPr/>
          <a:lstStyle/>
          <a:p>
            <a:pPr algn="ctr">
              <a:buFont typeface="Monotype Sorts" pitchFamily="2" charset="2"/>
              <a:buNone/>
            </a:pPr>
            <a:r>
              <a:rPr lang="en-US" altLang="en-US" sz="4400" b="1" dirty="0" smtClean="0">
                <a:latin typeface="Tahoma" pitchFamily="34" charset="0"/>
                <a:ea typeface="Tahoma" panose="020B0604030504040204" pitchFamily="34" charset="0"/>
                <a:cs typeface="Tahoma" panose="020B0604030504040204" pitchFamily="34" charset="0"/>
              </a:rPr>
              <a:t>No one “makes us angry”</a:t>
            </a:r>
          </a:p>
          <a:p>
            <a:pPr algn="ctr">
              <a:buFont typeface="Monotype Sorts" pitchFamily="2" charset="2"/>
              <a:buNone/>
            </a:pPr>
            <a:endParaRPr lang="en-US" altLang="en-US" sz="4400" b="1" dirty="0" smtClean="0">
              <a:latin typeface="Tahoma" pitchFamily="34" charset="0"/>
              <a:ea typeface="Tahoma" panose="020B0604030504040204" pitchFamily="34" charset="0"/>
              <a:cs typeface="Tahoma" panose="020B0604030504040204" pitchFamily="34" charset="0"/>
            </a:endParaRPr>
          </a:p>
          <a:p>
            <a:pPr algn="ctr">
              <a:buFont typeface="Monotype Sorts" pitchFamily="2" charset="2"/>
              <a:buNone/>
            </a:pPr>
            <a:r>
              <a:rPr lang="en-US" altLang="en-US" sz="3600" b="1" dirty="0" smtClean="0">
                <a:latin typeface="Tahoma" pitchFamily="34" charset="0"/>
                <a:ea typeface="Tahoma" panose="020B0604030504040204" pitchFamily="34" charset="0"/>
                <a:cs typeface="Tahoma" panose="020B0604030504040204" pitchFamily="34" charset="0"/>
              </a:rPr>
              <a:t>My </a:t>
            </a:r>
            <a:r>
              <a:rPr lang="en-US" altLang="en-US" sz="3600" b="1" dirty="0" smtClean="0">
                <a:latin typeface="Tahoma" pitchFamily="34" charset="0"/>
                <a:ea typeface="Tahoma" panose="020B0604030504040204" pitchFamily="34" charset="0"/>
                <a:cs typeface="Tahoma" panose="020B0604030504040204" pitchFamily="34" charset="0"/>
              </a:rPr>
              <a:t>anger is </a:t>
            </a:r>
            <a:r>
              <a:rPr lang="en-US" altLang="en-US" sz="3600" b="1" u="sng" dirty="0" smtClean="0">
                <a:latin typeface="Tahoma" pitchFamily="34" charset="0"/>
                <a:ea typeface="Tahoma" panose="020B0604030504040204" pitchFamily="34" charset="0"/>
                <a:cs typeface="Tahoma" panose="020B0604030504040204" pitchFamily="34" charset="0"/>
              </a:rPr>
              <a:t>my</a:t>
            </a:r>
            <a:r>
              <a:rPr lang="en-US" altLang="en-US" sz="3600" b="1" dirty="0" smtClean="0">
                <a:latin typeface="Tahoma" pitchFamily="34" charset="0"/>
                <a:ea typeface="Tahoma" panose="020B0604030504040204" pitchFamily="34" charset="0"/>
                <a:cs typeface="Tahoma" panose="020B0604030504040204" pitchFamily="34" charset="0"/>
              </a:rPr>
              <a:t> </a:t>
            </a:r>
            <a:r>
              <a:rPr lang="en-US" altLang="en-US" sz="3600" b="1" dirty="0" smtClean="0">
                <a:latin typeface="Tahoma" pitchFamily="34" charset="0"/>
                <a:ea typeface="Tahoma" panose="020B0604030504040204" pitchFamily="34" charset="0"/>
                <a:cs typeface="Tahoma" panose="020B0604030504040204" pitchFamily="34" charset="0"/>
              </a:rPr>
              <a:t>problem. </a:t>
            </a:r>
          </a:p>
          <a:p>
            <a:pPr algn="ctr">
              <a:buFont typeface="Monotype Sorts" pitchFamily="2" charset="2"/>
              <a:buNone/>
            </a:pPr>
            <a:endParaRPr lang="en-US" altLang="en-US" sz="3600" b="1" dirty="0" smtClean="0">
              <a:latin typeface="Tahoma" pitchFamily="34" charset="0"/>
              <a:ea typeface="Tahoma" panose="020B0604030504040204" pitchFamily="34" charset="0"/>
              <a:cs typeface="Tahoma" panose="020B0604030504040204" pitchFamily="34" charset="0"/>
            </a:endParaRPr>
          </a:p>
          <a:p>
            <a:pPr algn="ctr">
              <a:buFont typeface="Monotype Sorts" pitchFamily="2" charset="2"/>
              <a:buNone/>
            </a:pPr>
            <a:r>
              <a:rPr lang="en-US" altLang="en-US" sz="3600" b="1" dirty="0" smtClean="0">
                <a:latin typeface="Tahoma" pitchFamily="34" charset="0"/>
                <a:ea typeface="Tahoma" panose="020B0604030504040204" pitchFamily="34" charset="0"/>
                <a:cs typeface="Tahoma" panose="020B0604030504040204" pitchFamily="34" charset="0"/>
              </a:rPr>
              <a:t>Your anger is </a:t>
            </a:r>
            <a:r>
              <a:rPr lang="en-US" altLang="en-US" sz="3600" b="1" u="sng" dirty="0" smtClean="0">
                <a:latin typeface="Tahoma" pitchFamily="34" charset="0"/>
                <a:ea typeface="Tahoma" panose="020B0604030504040204" pitchFamily="34" charset="0"/>
                <a:cs typeface="Tahoma" panose="020B0604030504040204" pitchFamily="34" charset="0"/>
              </a:rPr>
              <a:t>your</a:t>
            </a:r>
            <a:r>
              <a:rPr lang="en-US" altLang="en-US" sz="3600" b="1" dirty="0" smtClean="0">
                <a:latin typeface="Tahoma" pitchFamily="34" charset="0"/>
                <a:ea typeface="Tahoma" panose="020B0604030504040204" pitchFamily="34" charset="0"/>
                <a:cs typeface="Tahoma" panose="020B0604030504040204" pitchFamily="34" charset="0"/>
              </a:rPr>
              <a:t> </a:t>
            </a:r>
            <a:r>
              <a:rPr lang="en-US" altLang="en-US" sz="3600" b="1" dirty="0" smtClean="0">
                <a:latin typeface="Tahoma" pitchFamily="34" charset="0"/>
                <a:ea typeface="Tahoma" panose="020B0604030504040204" pitchFamily="34" charset="0"/>
                <a:cs typeface="Tahoma" panose="020B0604030504040204" pitchFamily="34" charset="0"/>
              </a:rPr>
              <a:t>problem</a:t>
            </a:r>
            <a:r>
              <a:rPr lang="en-US" altLang="en-US" sz="3600" b="1" dirty="0" smtClean="0">
                <a:latin typeface="Tahoma" pitchFamily="34" charset="0"/>
                <a:ea typeface="Tahoma" panose="020B0604030504040204" pitchFamily="34" charset="0"/>
                <a:cs typeface="Tahoma" panose="020B0604030504040204" pitchFamily="34" charset="0"/>
              </a:rPr>
              <a:t>.</a:t>
            </a:r>
            <a:endParaRPr lang="en-US" sz="3600" dirty="0">
              <a:latin typeface="Tahoma" panose="020B0604030504040204" pitchFamily="34" charset="0"/>
              <a:ea typeface="Tahoma" panose="020B0604030504040204" pitchFamily="34" charset="0"/>
              <a:cs typeface="Tahoma" panose="020B0604030504040204" pitchFamily="34" charset="0"/>
            </a:endParaRPr>
          </a:p>
        </p:txBody>
      </p:sp>
      <p:sp>
        <p:nvSpPr>
          <p:cNvPr id="4" name="TextBox 3"/>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38</a:t>
            </a:fld>
            <a:endParaRPr lang="en-US" sz="3200" dirty="0">
              <a:solidFill>
                <a:schemeClr val="accent4">
                  <a:lumMod val="50000"/>
                </a:schemeClr>
              </a:solidFill>
            </a:endParaRPr>
          </a:p>
        </p:txBody>
      </p:sp>
    </p:spTree>
    <p:extLst>
      <p:ext uri="{BB962C8B-B14F-4D97-AF65-F5344CB8AC3E}">
        <p14:creationId xmlns:p14="http://schemas.microsoft.com/office/powerpoint/2010/main" val="2200936956"/>
      </p:ext>
    </p:extLst>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Box 3"/>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39</a:t>
            </a:fld>
            <a:endParaRPr lang="en-US" sz="3200" dirty="0">
              <a:solidFill>
                <a:schemeClr val="accent4">
                  <a:lumMod val="50000"/>
                </a:schemeClr>
              </a:solidFill>
            </a:endParaRPr>
          </a:p>
        </p:txBody>
      </p:sp>
      <p:sp>
        <p:nvSpPr>
          <p:cNvPr id="5" name="Rectangle 3"/>
          <p:cNvSpPr>
            <a:spLocks noGrp="1" noChangeArrowheads="1"/>
          </p:cNvSpPr>
          <p:nvPr>
            <p:ph type="body" sz="half" idx="4294967295"/>
          </p:nvPr>
        </p:nvSpPr>
        <p:spPr>
          <a:xfrm>
            <a:off x="914400" y="1524000"/>
            <a:ext cx="7239000" cy="5921621"/>
          </a:xfrm>
          <a:prstGeom prst="rect">
            <a:avLst/>
          </a:prstGeom>
        </p:spPr>
        <p:txBody>
          <a:bodyPr/>
          <a:lstStyle/>
          <a:p>
            <a:pPr algn="ctr">
              <a:buFont typeface="Monotype Sorts" pitchFamily="2" charset="2"/>
              <a:buNone/>
            </a:pPr>
            <a:r>
              <a:rPr lang="en-US" altLang="en-US" sz="3600" b="1" dirty="0">
                <a:latin typeface="Tahoma" pitchFamily="34" charset="0"/>
                <a:ea typeface="Tahoma" panose="020B0604030504040204" pitchFamily="34" charset="0"/>
                <a:cs typeface="Tahoma" panose="020B0604030504040204" pitchFamily="34" charset="0"/>
              </a:rPr>
              <a:t>“Anger is in the eyes of the beholder</a:t>
            </a:r>
            <a:r>
              <a:rPr lang="en-US" altLang="en-US" sz="3600" b="1" dirty="0" smtClean="0">
                <a:latin typeface="Tahoma" pitchFamily="34" charset="0"/>
                <a:ea typeface="Tahoma" panose="020B0604030504040204" pitchFamily="34" charset="0"/>
                <a:cs typeface="Tahoma" panose="020B0604030504040204" pitchFamily="34" charset="0"/>
              </a:rPr>
              <a:t>.”</a:t>
            </a:r>
          </a:p>
          <a:p>
            <a:pPr algn="ctr">
              <a:buFont typeface="Monotype Sorts" pitchFamily="2" charset="2"/>
              <a:buNone/>
            </a:pPr>
            <a:endParaRPr lang="en-US" altLang="en-US" sz="3600" b="1" dirty="0" smtClean="0">
              <a:latin typeface="Tahoma" pitchFamily="34" charset="0"/>
              <a:ea typeface="Tahoma" panose="020B0604030504040204" pitchFamily="34" charset="0"/>
              <a:cs typeface="Tahoma" panose="020B0604030504040204" pitchFamily="34" charset="0"/>
            </a:endParaRPr>
          </a:p>
          <a:p>
            <a:pPr algn="ctr">
              <a:buNone/>
            </a:pPr>
            <a:r>
              <a:rPr lang="en-US" altLang="en-US" sz="3600" b="1" dirty="0">
                <a:latin typeface="Tahoma" pitchFamily="34" charset="0"/>
                <a:ea typeface="Tahoma" panose="020B0604030504040204" pitchFamily="34" charset="0"/>
                <a:cs typeface="Tahoma" panose="020B0604030504040204" pitchFamily="34" charset="0"/>
              </a:rPr>
              <a:t>“Anger is like PAIN - it’s telling us something</a:t>
            </a:r>
            <a:r>
              <a:rPr lang="en-US" altLang="en-US" sz="3600" b="1" dirty="0" smtClean="0">
                <a:latin typeface="Tahoma" pitchFamily="34" charset="0"/>
                <a:ea typeface="Tahoma" panose="020B0604030504040204" pitchFamily="34" charset="0"/>
                <a:cs typeface="Tahoma" panose="020B0604030504040204" pitchFamily="34" charset="0"/>
              </a:rPr>
              <a:t>.”</a:t>
            </a:r>
          </a:p>
          <a:p>
            <a:pPr algn="ctr">
              <a:buNone/>
            </a:pPr>
            <a:endParaRPr lang="en-US" altLang="en-US" sz="3600" b="1" dirty="0" smtClean="0">
              <a:latin typeface="Tahoma" pitchFamily="34" charset="0"/>
              <a:ea typeface="Tahoma" panose="020B0604030504040204" pitchFamily="34" charset="0"/>
              <a:cs typeface="Tahoma" panose="020B0604030504040204" pitchFamily="34" charset="0"/>
            </a:endParaRPr>
          </a:p>
          <a:p>
            <a:pPr algn="ctr">
              <a:buNone/>
            </a:pPr>
            <a:r>
              <a:rPr lang="en-US" altLang="en-US" sz="3600" b="1" dirty="0">
                <a:latin typeface="Tahoma" pitchFamily="34" charset="0"/>
                <a:ea typeface="Tahoma" panose="020B0604030504040204" pitchFamily="34" charset="0"/>
                <a:cs typeface="Tahoma" panose="020B0604030504040204" pitchFamily="34" charset="0"/>
              </a:rPr>
              <a:t>“Angry feelings are OK.</a:t>
            </a:r>
            <a:br>
              <a:rPr lang="en-US" altLang="en-US" sz="3600" b="1" dirty="0">
                <a:latin typeface="Tahoma" pitchFamily="34" charset="0"/>
                <a:ea typeface="Tahoma" panose="020B0604030504040204" pitchFamily="34" charset="0"/>
                <a:cs typeface="Tahoma" panose="020B0604030504040204" pitchFamily="34" charset="0"/>
              </a:rPr>
            </a:br>
            <a:r>
              <a:rPr lang="en-US" altLang="en-US" sz="3600" b="1" dirty="0">
                <a:latin typeface="Tahoma" pitchFamily="34" charset="0"/>
                <a:ea typeface="Tahoma" panose="020B0604030504040204" pitchFamily="34" charset="0"/>
                <a:cs typeface="Tahoma" panose="020B0604030504040204" pitchFamily="34" charset="0"/>
              </a:rPr>
              <a:t>Angry behavior may NOT BE.”</a:t>
            </a:r>
            <a:endParaRPr lang="en-US" sz="3600" dirty="0">
              <a:latin typeface="Tahoma" panose="020B0604030504040204" pitchFamily="34" charset="0"/>
              <a:ea typeface="Tahoma" panose="020B0604030504040204" pitchFamily="34" charset="0"/>
              <a:cs typeface="Tahoma" panose="020B0604030504040204" pitchFamily="34" charset="0"/>
            </a:endParaRPr>
          </a:p>
          <a:p>
            <a:pPr algn="ctr">
              <a:buNone/>
            </a:pPr>
            <a:endParaRPr lang="en-US" sz="4400" dirty="0">
              <a:latin typeface="Tahoma" panose="020B0604030504040204" pitchFamily="34" charset="0"/>
              <a:ea typeface="Tahoma" panose="020B0604030504040204" pitchFamily="34" charset="0"/>
              <a:cs typeface="Tahoma" panose="020B0604030504040204" pitchFamily="34" charset="0"/>
            </a:endParaRPr>
          </a:p>
          <a:p>
            <a:pPr algn="ctr">
              <a:buFont typeface="Monotype Sorts" pitchFamily="2" charset="2"/>
              <a:buNone/>
            </a:pPr>
            <a:endParaRPr lang="en-US" sz="4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52654170"/>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743200"/>
            <a:ext cx="7848600" cy="3213187"/>
          </a:xfrm>
          <a:prstGeom prst="rect">
            <a:avLst/>
          </a:prstGeom>
        </p:spPr>
        <p:txBody>
          <a:bodyPr/>
          <a:lstStyle/>
          <a:p>
            <a:pPr lvl="1" indent="-457200"/>
            <a:r>
              <a:rPr lang="en-US" sz="3600" dirty="0" smtClean="0"/>
              <a:t>Anger is a </a:t>
            </a:r>
            <a:r>
              <a:rPr lang="en-US" sz="3600" u="sng" dirty="0" smtClean="0"/>
              <a:t>feeling</a:t>
            </a:r>
            <a:r>
              <a:rPr lang="en-US" sz="3600" dirty="0" smtClean="0"/>
              <a:t>, and feelings are neither </a:t>
            </a:r>
            <a:r>
              <a:rPr lang="en-US" sz="3600" u="sng" dirty="0" smtClean="0"/>
              <a:t>right</a:t>
            </a:r>
            <a:r>
              <a:rPr lang="en-US" sz="3600" dirty="0" smtClean="0"/>
              <a:t> nor </a:t>
            </a:r>
            <a:r>
              <a:rPr lang="en-US" sz="3600" u="sng" dirty="0" smtClean="0"/>
              <a:t>wrong</a:t>
            </a:r>
            <a:r>
              <a:rPr lang="en-US" sz="3600" dirty="0" smtClean="0"/>
              <a:t>.</a:t>
            </a:r>
          </a:p>
          <a:p>
            <a:pPr lvl="1" indent="-457200"/>
            <a:r>
              <a:rPr lang="en-US" sz="3600" dirty="0" smtClean="0"/>
              <a:t>Angry feelings are okay, </a:t>
            </a:r>
            <a:r>
              <a:rPr lang="en-US" sz="3600" u="sng" dirty="0" smtClean="0"/>
              <a:t>normal</a:t>
            </a:r>
            <a:r>
              <a:rPr lang="en-US" sz="3600" dirty="0" smtClean="0"/>
              <a:t>, &amp; </a:t>
            </a:r>
            <a:r>
              <a:rPr lang="en-US" sz="3600" u="sng" dirty="0" smtClean="0"/>
              <a:t>human</a:t>
            </a:r>
            <a:r>
              <a:rPr lang="en-US" sz="3600" dirty="0" smtClean="0"/>
              <a:t>. We all have them.</a:t>
            </a:r>
          </a:p>
          <a:p>
            <a:pPr lvl="1" indent="-457200"/>
            <a:r>
              <a:rPr lang="en-US" sz="3600" dirty="0" smtClean="0"/>
              <a:t>How we </a:t>
            </a:r>
            <a:r>
              <a:rPr lang="en-US" sz="3600" u="sng" dirty="0" smtClean="0"/>
              <a:t>handle</a:t>
            </a:r>
            <a:r>
              <a:rPr lang="en-US" sz="3600" dirty="0" smtClean="0"/>
              <a:t> our anger can be wrong and can get us into trouble.</a:t>
            </a:r>
            <a:endParaRPr lang="en-US" sz="3600" dirty="0"/>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Anger</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2" name="TextBox 1"/>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4</a:t>
            </a:fld>
            <a:endParaRPr lang="en-US" sz="3200" dirty="0">
              <a:solidFill>
                <a:schemeClr val="accent4">
                  <a:lumMod val="50000"/>
                </a:schemeClr>
              </a:solidFill>
            </a:endParaRPr>
          </a:p>
        </p:txBody>
      </p:sp>
    </p:spTree>
    <p:extLst>
      <p:ext uri="{BB962C8B-B14F-4D97-AF65-F5344CB8AC3E}">
        <p14:creationId xmlns:p14="http://schemas.microsoft.com/office/powerpoint/2010/main" val="346516266"/>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066800" y="2736604"/>
            <a:ext cx="7010400" cy="1828193"/>
          </a:xfrm>
          <a:prstGeom prst="rect">
            <a:avLst/>
          </a:prstGeom>
        </p:spPr>
        <p:txBody>
          <a:bodyPr/>
          <a:lstStyle/>
          <a:p>
            <a:pPr algn="ctr">
              <a:buFont typeface="Monotype Sorts" pitchFamily="2" charset="2"/>
              <a:buNone/>
            </a:pPr>
            <a:r>
              <a:rPr lang="en-US" altLang="en-US" sz="4400" b="1" dirty="0">
                <a:latin typeface="Tahoma" pitchFamily="34" charset="0"/>
                <a:ea typeface="Tahoma" panose="020B0604030504040204" pitchFamily="34" charset="0"/>
                <a:cs typeface="Tahoma" panose="020B0604030504040204" pitchFamily="34" charset="0"/>
              </a:rPr>
              <a:t>“Angry feelings are OK.</a:t>
            </a:r>
            <a:br>
              <a:rPr lang="en-US" altLang="en-US" sz="4400" b="1" dirty="0">
                <a:latin typeface="Tahoma" pitchFamily="34" charset="0"/>
                <a:ea typeface="Tahoma" panose="020B0604030504040204" pitchFamily="34" charset="0"/>
                <a:cs typeface="Tahoma" panose="020B0604030504040204" pitchFamily="34" charset="0"/>
              </a:rPr>
            </a:br>
            <a:r>
              <a:rPr lang="en-US" altLang="en-US" sz="4400" b="1" dirty="0">
                <a:latin typeface="Tahoma" pitchFamily="34" charset="0"/>
                <a:ea typeface="Tahoma" panose="020B0604030504040204" pitchFamily="34" charset="0"/>
                <a:cs typeface="Tahoma" panose="020B0604030504040204" pitchFamily="34" charset="0"/>
              </a:rPr>
              <a:t>Angry </a:t>
            </a:r>
            <a:r>
              <a:rPr lang="en-US" altLang="en-US" sz="4400" b="1" u="sng" dirty="0">
                <a:latin typeface="Tahoma" pitchFamily="34" charset="0"/>
                <a:ea typeface="Tahoma" panose="020B0604030504040204" pitchFamily="34" charset="0"/>
                <a:cs typeface="Tahoma" panose="020B0604030504040204" pitchFamily="34" charset="0"/>
              </a:rPr>
              <a:t>behavior</a:t>
            </a:r>
            <a:r>
              <a:rPr lang="en-US" altLang="en-US" sz="4400" b="1" dirty="0">
                <a:latin typeface="Tahoma" pitchFamily="34" charset="0"/>
                <a:ea typeface="Tahoma" panose="020B0604030504040204" pitchFamily="34" charset="0"/>
                <a:cs typeface="Tahoma" panose="020B0604030504040204" pitchFamily="34" charset="0"/>
              </a:rPr>
              <a:t> may NOT BE.”</a:t>
            </a:r>
            <a:endParaRPr lang="en-US" sz="4400" dirty="0">
              <a:latin typeface="Tahoma" panose="020B0604030504040204" pitchFamily="34" charset="0"/>
              <a:ea typeface="Tahoma" panose="020B0604030504040204" pitchFamily="34" charset="0"/>
              <a:cs typeface="Tahoma" panose="020B0604030504040204" pitchFamily="34" charset="0"/>
            </a:endParaRPr>
          </a:p>
        </p:txBody>
      </p:sp>
      <p:sp>
        <p:nvSpPr>
          <p:cNvPr id="4" name="TextBox 3"/>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5</a:t>
            </a:fld>
            <a:endParaRPr lang="en-US" sz="3200" dirty="0">
              <a:solidFill>
                <a:schemeClr val="accent4">
                  <a:lumMod val="50000"/>
                </a:schemeClr>
              </a:solidFill>
            </a:endParaRPr>
          </a:p>
        </p:txBody>
      </p:sp>
    </p:spTree>
    <p:extLst>
      <p:ext uri="{BB962C8B-B14F-4D97-AF65-F5344CB8AC3E}">
        <p14:creationId xmlns:p14="http://schemas.microsoft.com/office/powerpoint/2010/main" val="1733608106"/>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21116933">
            <a:off x="304800" y="2845865"/>
            <a:ext cx="8501270" cy="1775871"/>
          </a:xfrm>
          <a:prstGeom prst="rect">
            <a:avLst/>
          </a:prstGeom>
        </p:spPr>
        <p:txBody>
          <a:bodyPr/>
          <a:lstStyle/>
          <a:p>
            <a:pPr algn="ctr">
              <a:buNone/>
            </a:pPr>
            <a:endParaRPr lang="en-US" sz="2800" b="1" dirty="0" smtClean="0"/>
          </a:p>
          <a:p>
            <a:pPr algn="ctr">
              <a:buNone/>
            </a:pPr>
            <a:r>
              <a:rPr lang="en-US" sz="2800" b="1" dirty="0" smtClean="0"/>
              <a:t>_____________________________________________</a:t>
            </a:r>
          </a:p>
          <a:p>
            <a:pPr lvl="1">
              <a:buNone/>
            </a:pPr>
            <a:r>
              <a:rPr lang="en-US" sz="3200" b="1" dirty="0" smtClean="0">
                <a:latin typeface="Tahoma" panose="020B0604030504040204" pitchFamily="34" charset="0"/>
                <a:ea typeface="Tahoma" panose="020B0604030504040204" pitchFamily="34" charset="0"/>
                <a:cs typeface="Tahoma" panose="020B0604030504040204" pitchFamily="34" charset="0"/>
              </a:rPr>
              <a:t>Stuff</a:t>
            </a:r>
            <a:r>
              <a:rPr lang="en-US" sz="3200" b="1" dirty="0" smtClean="0"/>
              <a:t> </a:t>
            </a:r>
            <a:r>
              <a:rPr lang="en-US" sz="3600" b="1" dirty="0"/>
              <a:t>			</a:t>
            </a:r>
            <a:endParaRPr lang="en-US" sz="3600" b="1" dirty="0" smtClean="0"/>
          </a:p>
          <a:p>
            <a:pPr>
              <a:buNone/>
            </a:pPr>
            <a:endParaRPr lang="en-US" sz="1800" b="1" dirty="0" smtClean="0">
              <a:latin typeface="Tahoma" pitchFamily="34" charset="0"/>
            </a:endParaRPr>
          </a:p>
        </p:txBody>
      </p:sp>
      <p:sp>
        <p:nvSpPr>
          <p:cNvPr id="4" name="TextBox 3"/>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6</a:t>
            </a:fld>
            <a:endParaRPr lang="en-US" sz="3200" dirty="0">
              <a:solidFill>
                <a:schemeClr val="accent4">
                  <a:lumMod val="50000"/>
                </a:schemeClr>
              </a:solidFill>
            </a:endParaRPr>
          </a:p>
        </p:txBody>
      </p:sp>
    </p:spTree>
    <p:extLst>
      <p:ext uri="{BB962C8B-B14F-4D97-AF65-F5344CB8AC3E}">
        <p14:creationId xmlns:p14="http://schemas.microsoft.com/office/powerpoint/2010/main" val="404170361"/>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346609"/>
            <a:ext cx="7848600" cy="498598"/>
          </a:xfrm>
          <a:prstGeom prst="rect">
            <a:avLst/>
          </a:prstGeom>
        </p:spPr>
        <p:txBody>
          <a:bodyPr/>
          <a:lstStyle/>
          <a:p>
            <a:pPr lvl="1" indent="-457200"/>
            <a:r>
              <a:rPr lang="en-US" sz="3600" dirty="0" smtClean="0"/>
              <a:t>Approach: </a:t>
            </a:r>
            <a:r>
              <a:rPr lang="en-US" sz="3600" u="sng" dirty="0" smtClean="0"/>
              <a:t>Denies</a:t>
            </a:r>
            <a:r>
              <a:rPr lang="en-US" sz="3600" dirty="0" smtClean="0"/>
              <a:t> or </a:t>
            </a:r>
            <a:r>
              <a:rPr lang="en-US" sz="3600" u="sng" dirty="0" smtClean="0"/>
              <a:t>ignores</a:t>
            </a:r>
            <a:endParaRPr lang="en-US" sz="3600" u="sng" dirty="0" smtClean="0"/>
          </a:p>
        </p:txBody>
      </p:sp>
      <p:sp>
        <p:nvSpPr>
          <p:cNvPr id="4" name="Text Placeholder 3"/>
          <p:cNvSpPr>
            <a:spLocks noGrp="1" noChangeArrowheads="1"/>
          </p:cNvSpPr>
          <p:nvPr>
            <p:ph type="body" sz="half" idx="4294967295"/>
          </p:nvPr>
        </p:nvSpPr>
        <p:spPr>
          <a:xfrm>
            <a:off x="226579" y="1600200"/>
            <a:ext cx="8501270" cy="1523494"/>
          </a:xfrm>
          <a:prstGeom prst="rect">
            <a:avLst/>
          </a:prstGeom>
        </p:spPr>
        <p:txBody>
          <a:bodyPr/>
          <a:lstStyle/>
          <a:p>
            <a:pPr algn="ctr">
              <a:buNone/>
            </a:pPr>
            <a:r>
              <a:rPr lang="en-US" sz="4400" b="1" dirty="0" smtClean="0">
                <a:latin typeface="Tahoma" pitchFamily="34" charset="0"/>
              </a:rPr>
              <a:t>Anger</a:t>
            </a:r>
          </a:p>
          <a:p>
            <a:pPr algn="ctr">
              <a:buNone/>
            </a:pPr>
            <a:r>
              <a:rPr lang="en-US" sz="3600" b="1" dirty="0" smtClean="0">
                <a:latin typeface="Tahoma" pitchFamily="34" charset="0"/>
              </a:rPr>
              <a:t>The Stuffer</a:t>
            </a:r>
            <a:endParaRPr lang="en-US" sz="36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2" name="TextBox 1"/>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7</a:t>
            </a:fld>
            <a:endParaRPr lang="en-US" sz="3200" dirty="0">
              <a:solidFill>
                <a:schemeClr val="accent4">
                  <a:lumMod val="50000"/>
                </a:schemeClr>
              </a:solidFill>
            </a:endParaRPr>
          </a:p>
        </p:txBody>
      </p:sp>
    </p:spTree>
    <p:extLst>
      <p:ext uri="{BB962C8B-B14F-4D97-AF65-F5344CB8AC3E}">
        <p14:creationId xmlns:p14="http://schemas.microsoft.com/office/powerpoint/2010/main" val="1083348998"/>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346609"/>
            <a:ext cx="7848600" cy="1107996"/>
          </a:xfrm>
          <a:prstGeom prst="rect">
            <a:avLst/>
          </a:prstGeom>
        </p:spPr>
        <p:txBody>
          <a:bodyPr/>
          <a:lstStyle/>
          <a:p>
            <a:pPr lvl="1" indent="-457200"/>
            <a:r>
              <a:rPr lang="en-US" sz="3600" dirty="0" smtClean="0"/>
              <a:t>Approach: </a:t>
            </a:r>
            <a:r>
              <a:rPr lang="en-US" sz="3600" u="sng" dirty="0" smtClean="0"/>
              <a:t>Denies</a:t>
            </a:r>
            <a:r>
              <a:rPr lang="en-US" sz="3600" dirty="0" smtClean="0"/>
              <a:t> or </a:t>
            </a:r>
            <a:r>
              <a:rPr lang="en-US" sz="3600" u="sng" dirty="0" smtClean="0"/>
              <a:t>ignores</a:t>
            </a:r>
            <a:endParaRPr lang="en-US" sz="3600" u="sng" dirty="0" smtClean="0"/>
          </a:p>
          <a:p>
            <a:pPr lvl="1" indent="-457200"/>
            <a:r>
              <a:rPr lang="en-US" sz="3600" dirty="0" smtClean="0"/>
              <a:t>Unhealthy impact on marriage</a:t>
            </a:r>
            <a:endParaRPr lang="en-US" sz="3600" dirty="0" smtClean="0"/>
          </a:p>
        </p:txBody>
      </p:sp>
      <p:sp>
        <p:nvSpPr>
          <p:cNvPr id="4" name="Text Placeholder 3"/>
          <p:cNvSpPr>
            <a:spLocks noGrp="1" noChangeArrowheads="1"/>
          </p:cNvSpPr>
          <p:nvPr>
            <p:ph type="body" sz="half" idx="4294967295"/>
          </p:nvPr>
        </p:nvSpPr>
        <p:spPr>
          <a:xfrm>
            <a:off x="226579" y="1600200"/>
            <a:ext cx="8501270" cy="1523494"/>
          </a:xfrm>
          <a:prstGeom prst="rect">
            <a:avLst/>
          </a:prstGeom>
        </p:spPr>
        <p:txBody>
          <a:bodyPr/>
          <a:lstStyle/>
          <a:p>
            <a:pPr algn="ctr">
              <a:buNone/>
            </a:pPr>
            <a:r>
              <a:rPr lang="en-US" sz="4400" b="1" dirty="0" smtClean="0">
                <a:latin typeface="Tahoma" pitchFamily="34" charset="0"/>
              </a:rPr>
              <a:t>Anger</a:t>
            </a:r>
          </a:p>
          <a:p>
            <a:pPr algn="ctr">
              <a:buNone/>
            </a:pPr>
            <a:r>
              <a:rPr lang="en-US" sz="3600" b="1" dirty="0" smtClean="0">
                <a:latin typeface="Tahoma" pitchFamily="34" charset="0"/>
              </a:rPr>
              <a:t>The Stuffer</a:t>
            </a:r>
            <a:endParaRPr lang="en-US" sz="36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2" name="TextBox 1"/>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8</a:t>
            </a:fld>
            <a:endParaRPr lang="en-US" sz="3200" dirty="0">
              <a:solidFill>
                <a:schemeClr val="accent4">
                  <a:lumMod val="50000"/>
                </a:schemeClr>
              </a:solidFill>
            </a:endParaRPr>
          </a:p>
        </p:txBody>
      </p:sp>
    </p:spTree>
    <p:extLst>
      <p:ext uri="{BB962C8B-B14F-4D97-AF65-F5344CB8AC3E}">
        <p14:creationId xmlns:p14="http://schemas.microsoft.com/office/powerpoint/2010/main" val="475176690"/>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3346609"/>
            <a:ext cx="7848600" cy="2215991"/>
          </a:xfrm>
          <a:prstGeom prst="rect">
            <a:avLst/>
          </a:prstGeom>
        </p:spPr>
        <p:txBody>
          <a:bodyPr/>
          <a:lstStyle/>
          <a:p>
            <a:pPr lvl="1" indent="-457200"/>
            <a:r>
              <a:rPr lang="en-US" sz="3600" dirty="0" smtClean="0"/>
              <a:t>Approach: </a:t>
            </a:r>
            <a:r>
              <a:rPr lang="en-US" sz="3600" u="sng" dirty="0" smtClean="0"/>
              <a:t>Denies</a:t>
            </a:r>
            <a:r>
              <a:rPr lang="en-US" sz="3600" dirty="0" smtClean="0"/>
              <a:t> or </a:t>
            </a:r>
            <a:r>
              <a:rPr lang="en-US" sz="3600" u="sng" dirty="0" smtClean="0"/>
              <a:t>ignores</a:t>
            </a:r>
            <a:endParaRPr lang="en-US" sz="3600" u="sng" dirty="0" smtClean="0"/>
          </a:p>
          <a:p>
            <a:pPr lvl="1" indent="-457200"/>
            <a:r>
              <a:rPr lang="en-US" sz="3600" dirty="0" smtClean="0"/>
              <a:t>Unhealthy impact on marriage</a:t>
            </a:r>
            <a:endParaRPr lang="en-US" sz="3600" dirty="0" smtClean="0"/>
          </a:p>
          <a:p>
            <a:pPr lvl="1" indent="-457200"/>
            <a:r>
              <a:rPr lang="en-US" sz="3600" dirty="0" smtClean="0"/>
              <a:t>Analogy – </a:t>
            </a:r>
            <a:r>
              <a:rPr lang="en-US" sz="3600" u="sng" dirty="0" smtClean="0"/>
              <a:t>an</a:t>
            </a:r>
            <a:r>
              <a:rPr lang="en-US" sz="3600" dirty="0" smtClean="0"/>
              <a:t> </a:t>
            </a:r>
            <a:r>
              <a:rPr lang="en-US" sz="3600" u="sng" dirty="0" smtClean="0"/>
              <a:t>energy</a:t>
            </a:r>
            <a:r>
              <a:rPr lang="en-US" sz="3600" dirty="0" smtClean="0"/>
              <a:t>; a very powerful </a:t>
            </a:r>
            <a:r>
              <a:rPr lang="en-US" sz="3600" u="sng" dirty="0" smtClean="0"/>
              <a:t>force</a:t>
            </a:r>
            <a:r>
              <a:rPr lang="en-US" sz="3600" dirty="0"/>
              <a:t> – </a:t>
            </a:r>
            <a:r>
              <a:rPr lang="en-US" sz="3600" dirty="0" smtClean="0"/>
              <a:t>“Radioactive” – long half-life</a:t>
            </a:r>
            <a:endParaRPr lang="en-US" sz="3600" dirty="0"/>
          </a:p>
        </p:txBody>
      </p:sp>
      <p:sp>
        <p:nvSpPr>
          <p:cNvPr id="4" name="Text Placeholder 3"/>
          <p:cNvSpPr>
            <a:spLocks noGrp="1" noChangeArrowheads="1"/>
          </p:cNvSpPr>
          <p:nvPr>
            <p:ph type="body" sz="half" idx="4294967295"/>
          </p:nvPr>
        </p:nvSpPr>
        <p:spPr>
          <a:xfrm>
            <a:off x="226579" y="1600200"/>
            <a:ext cx="8501270" cy="1523494"/>
          </a:xfrm>
          <a:prstGeom prst="rect">
            <a:avLst/>
          </a:prstGeom>
        </p:spPr>
        <p:txBody>
          <a:bodyPr/>
          <a:lstStyle/>
          <a:p>
            <a:pPr algn="ctr">
              <a:buNone/>
            </a:pPr>
            <a:r>
              <a:rPr lang="en-US" sz="4400" b="1" dirty="0" smtClean="0">
                <a:latin typeface="Tahoma" pitchFamily="34" charset="0"/>
              </a:rPr>
              <a:t>Anger</a:t>
            </a:r>
          </a:p>
          <a:p>
            <a:pPr algn="ctr">
              <a:buNone/>
            </a:pPr>
            <a:r>
              <a:rPr lang="en-US" sz="3600" b="1" dirty="0" smtClean="0">
                <a:latin typeface="Tahoma" pitchFamily="34" charset="0"/>
              </a:rPr>
              <a:t>The Stuffer</a:t>
            </a:r>
            <a:endParaRPr lang="en-US" sz="36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2" name="TextBox 1"/>
          <p:cNvSpPr txBox="1"/>
          <p:nvPr/>
        </p:nvSpPr>
        <p:spPr>
          <a:xfrm>
            <a:off x="7924800" y="6172200"/>
            <a:ext cx="990600" cy="584775"/>
          </a:xfrm>
          <a:prstGeom prst="rect">
            <a:avLst/>
          </a:prstGeom>
          <a:noFill/>
        </p:spPr>
        <p:txBody>
          <a:bodyPr wrap="square" rtlCol="0">
            <a:spAutoFit/>
          </a:bodyPr>
          <a:lstStyle/>
          <a:p>
            <a:pPr algn="ctr"/>
            <a:fld id="{DF3636E0-7C08-48BD-B2E3-0AD756A2C762}" type="slidenum">
              <a:rPr lang="en-US" sz="3200" smtClean="0">
                <a:solidFill>
                  <a:schemeClr val="accent4">
                    <a:lumMod val="50000"/>
                  </a:schemeClr>
                </a:solidFill>
              </a:rPr>
              <a:t>9</a:t>
            </a:fld>
            <a:endParaRPr lang="en-US" sz="3200" dirty="0">
              <a:solidFill>
                <a:schemeClr val="accent4">
                  <a:lumMod val="50000"/>
                </a:schemeClr>
              </a:solidFill>
            </a:endParaRPr>
          </a:p>
        </p:txBody>
      </p:sp>
    </p:spTree>
    <p:extLst>
      <p:ext uri="{BB962C8B-B14F-4D97-AF65-F5344CB8AC3E}">
        <p14:creationId xmlns:p14="http://schemas.microsoft.com/office/powerpoint/2010/main" val="2240753962"/>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S010286732">
  <a:themeElements>
    <a:clrScheme name="Teal Template-Template">
      <a:dk1>
        <a:srgbClr val="000000"/>
      </a:dk1>
      <a:lt1>
        <a:srgbClr val="FFFFFF"/>
      </a:lt1>
      <a:dk2>
        <a:srgbClr val="056981"/>
      </a:dk2>
      <a:lt2>
        <a:srgbClr val="BEECE7"/>
      </a:lt2>
      <a:accent1>
        <a:srgbClr val="FFC000"/>
      </a:accent1>
      <a:accent2>
        <a:srgbClr val="6B8EC7"/>
      </a:accent2>
      <a:accent3>
        <a:srgbClr val="DF8045"/>
      </a:accent3>
      <a:accent4>
        <a:srgbClr val="35C595"/>
      </a:accent4>
      <a:accent5>
        <a:srgbClr val="FF9929"/>
      </a:accent5>
      <a:accent6>
        <a:srgbClr val="7D3DA1"/>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0CEC557-2A2C-42AC-8FFB-CF8FDD23BE0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TS010286732</Template>
  <TotalTime>550</TotalTime>
  <Words>4761</Words>
  <Application>Microsoft Office PowerPoint</Application>
  <PresentationFormat>On-screen Show (4:3)</PresentationFormat>
  <Paragraphs>383</Paragraphs>
  <Slides>39</Slides>
  <Notes>39</Notes>
  <HiddenSlides>0</HiddenSlides>
  <MMClips>0</MMClips>
  <ScaleCrop>false</ScaleCrop>
  <HeadingPairs>
    <vt:vector size="4" baseType="variant">
      <vt:variant>
        <vt:lpstr>Theme</vt:lpstr>
      </vt:variant>
      <vt:variant>
        <vt:i4>2</vt:i4>
      </vt:variant>
      <vt:variant>
        <vt:lpstr>Slide Titles</vt:lpstr>
      </vt:variant>
      <vt:variant>
        <vt:i4>39</vt:i4>
      </vt:variant>
    </vt:vector>
  </HeadingPairs>
  <TitlesOfParts>
    <vt:vector size="41" baseType="lpstr">
      <vt:lpstr>TS010286732</vt:lpstr>
      <vt:lpstr>White with Courier font for code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Marilyn Kistler</dc:creator>
  <cp:lastModifiedBy>Marilyn Kistler</cp:lastModifiedBy>
  <cp:revision>41</cp:revision>
  <cp:lastPrinted>2013-09-09T20:16:10Z</cp:lastPrinted>
  <dcterms:created xsi:type="dcterms:W3CDTF">2013-09-09T14:30:13Z</dcterms:created>
  <dcterms:modified xsi:type="dcterms:W3CDTF">2015-03-16T22:06:54Z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TC102867329990</vt:lpwstr>
  </property>
</Properties>
</file>