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7"/>
  </p:notesMasterIdLst>
  <p:handoutMasterIdLst>
    <p:handoutMasterId r:id="rId38"/>
  </p:handoutMasterIdLst>
  <p:sldIdLst>
    <p:sldId id="271" r:id="rId4"/>
    <p:sldId id="291" r:id="rId5"/>
    <p:sldId id="259" r:id="rId6"/>
    <p:sldId id="292" r:id="rId7"/>
    <p:sldId id="293" r:id="rId8"/>
    <p:sldId id="305" r:id="rId9"/>
    <p:sldId id="296" r:id="rId10"/>
    <p:sldId id="295" r:id="rId11"/>
    <p:sldId id="304" r:id="rId12"/>
    <p:sldId id="306" r:id="rId13"/>
    <p:sldId id="294" r:id="rId14"/>
    <p:sldId id="303" r:id="rId15"/>
    <p:sldId id="302" r:id="rId16"/>
    <p:sldId id="301" r:id="rId17"/>
    <p:sldId id="300" r:id="rId18"/>
    <p:sldId id="297" r:id="rId19"/>
    <p:sldId id="307" r:id="rId20"/>
    <p:sldId id="299" r:id="rId21"/>
    <p:sldId id="298" r:id="rId22"/>
    <p:sldId id="278" r:id="rId23"/>
    <p:sldId id="308" r:id="rId24"/>
    <p:sldId id="282" r:id="rId25"/>
    <p:sldId id="283" r:id="rId26"/>
    <p:sldId id="284" r:id="rId27"/>
    <p:sldId id="279" r:id="rId28"/>
    <p:sldId id="265" r:id="rId29"/>
    <p:sldId id="290" r:id="rId30"/>
    <p:sldId id="288" r:id="rId31"/>
    <p:sldId id="270" r:id="rId32"/>
    <p:sldId id="287" r:id="rId33"/>
    <p:sldId id="286" r:id="rId34"/>
    <p:sldId id="280" r:id="rId35"/>
    <p:sldId id="281" r:id="rId36"/>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3" d="100"/>
          <a:sy n="73" d="100"/>
        </p:scale>
        <p:origin x="-1164" y="-4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pPr/>
              <a:t>3/2/2015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pPr/>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pPr/>
              <a:t>3/2/2015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pPr/>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5:02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4:42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5:03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4:35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4:23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5:07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4:23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4:23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4:23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4:23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4:23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4:35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4:33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4:23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4:17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4:33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4:30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4:23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4:23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4:36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4:38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5:01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3/2/2015 4:58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Personality Differences</a:t>
            </a:r>
          </a:p>
        </p:txBody>
      </p:sp>
    </p:spTree>
    <p:extLst>
      <p:ext uri="{BB962C8B-B14F-4D97-AF65-F5344CB8AC3E}">
        <p14:creationId xmlns:p14="http://schemas.microsoft.com/office/powerpoint/2010/main" val="9474339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200" y="3124200"/>
            <a:ext cx="8458199" cy="498598"/>
          </a:xfrm>
          <a:prstGeom prst="rect">
            <a:avLst/>
          </a:prstGeom>
        </p:spPr>
        <p:txBody>
          <a:bodyPr/>
          <a:lstStyle/>
          <a:p>
            <a:pPr marL="1149350" lvl="1" indent="-457200"/>
            <a:r>
              <a:rPr lang="en-US" sz="3600" dirty="0" smtClean="0"/>
              <a:t>We are different</a:t>
            </a:r>
            <a:endParaRPr lang="en-US" sz="3600" dirty="0" smtClean="0"/>
          </a:p>
        </p:txBody>
      </p:sp>
      <p:sp>
        <p:nvSpPr>
          <p:cNvPr id="4" name="Text Placeholder 3"/>
          <p:cNvSpPr>
            <a:spLocks noGrp="1" noChangeArrowheads="1"/>
          </p:cNvSpPr>
          <p:nvPr>
            <p:ph type="body" sz="half" idx="4294967295"/>
          </p:nvPr>
        </p:nvSpPr>
        <p:spPr>
          <a:xfrm>
            <a:off x="304800" y="1676401"/>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feel </a:t>
            </a:r>
            <a:r>
              <a:rPr lang="en-US" sz="3600" b="1" u="sng" dirty="0" smtClean="0">
                <a:latin typeface="Tahoma" pitchFamily="34" charset="0"/>
              </a:rPr>
              <a:t>Pressured</a:t>
            </a:r>
            <a:endParaRPr lang="en-US" sz="3600" b="1" u="sng"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10</a:t>
            </a:fld>
            <a:endParaRPr lang="en-US" sz="3600" dirty="0">
              <a:solidFill>
                <a:schemeClr val="accent4">
                  <a:lumMod val="50000"/>
                </a:schemeClr>
              </a:solidFill>
            </a:endParaRPr>
          </a:p>
        </p:txBody>
      </p:sp>
    </p:spTree>
    <p:extLst>
      <p:ext uri="{BB962C8B-B14F-4D97-AF65-F5344CB8AC3E}">
        <p14:creationId xmlns:p14="http://schemas.microsoft.com/office/powerpoint/2010/main" val="2325584572"/>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200" y="3124200"/>
            <a:ext cx="8458199" cy="1107996"/>
          </a:xfrm>
          <a:prstGeom prst="rect">
            <a:avLst/>
          </a:prstGeom>
        </p:spPr>
        <p:txBody>
          <a:bodyPr/>
          <a:lstStyle/>
          <a:p>
            <a:pPr marL="1149350" lvl="1" indent="-457200"/>
            <a:r>
              <a:rPr lang="en-US" sz="3600" dirty="0" smtClean="0"/>
              <a:t>We are different</a:t>
            </a:r>
            <a:endParaRPr lang="en-US" sz="3600" dirty="0" smtClean="0"/>
          </a:p>
          <a:p>
            <a:pPr marL="1149350" lvl="1" indent="-457200"/>
            <a:r>
              <a:rPr lang="en-US" sz="3600" dirty="0" smtClean="0"/>
              <a:t>Not a problem before marriage</a:t>
            </a:r>
          </a:p>
        </p:txBody>
      </p:sp>
      <p:sp>
        <p:nvSpPr>
          <p:cNvPr id="4" name="Text Placeholder 3"/>
          <p:cNvSpPr>
            <a:spLocks noGrp="1" noChangeArrowheads="1"/>
          </p:cNvSpPr>
          <p:nvPr>
            <p:ph type="body" sz="half" idx="4294967295"/>
          </p:nvPr>
        </p:nvSpPr>
        <p:spPr>
          <a:xfrm>
            <a:off x="304800" y="1676401"/>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feel </a:t>
            </a:r>
            <a:r>
              <a:rPr lang="en-US" sz="3600" b="1" u="sng" dirty="0" smtClean="0">
                <a:latin typeface="Tahoma" pitchFamily="34" charset="0"/>
              </a:rPr>
              <a:t>Pressured</a:t>
            </a:r>
            <a:endParaRPr lang="en-US" sz="3600" b="1" u="sng"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11</a:t>
            </a:fld>
            <a:endParaRPr lang="en-US" sz="3600" dirty="0">
              <a:solidFill>
                <a:schemeClr val="accent4">
                  <a:lumMod val="50000"/>
                </a:schemeClr>
              </a:solidFill>
            </a:endParaRPr>
          </a:p>
        </p:txBody>
      </p:sp>
    </p:spTree>
    <p:extLst>
      <p:ext uri="{BB962C8B-B14F-4D97-AF65-F5344CB8AC3E}">
        <p14:creationId xmlns:p14="http://schemas.microsoft.com/office/powerpoint/2010/main" val="49253144"/>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200" y="3124200"/>
            <a:ext cx="8458199" cy="1581972"/>
          </a:xfrm>
          <a:prstGeom prst="rect">
            <a:avLst/>
          </a:prstGeom>
        </p:spPr>
        <p:txBody>
          <a:bodyPr/>
          <a:lstStyle/>
          <a:p>
            <a:pPr marL="1149350" lvl="1" indent="-457200"/>
            <a:r>
              <a:rPr lang="en-US" sz="3600" dirty="0" smtClean="0"/>
              <a:t>We are different</a:t>
            </a:r>
            <a:endParaRPr lang="en-US" sz="3600" dirty="0" smtClean="0"/>
          </a:p>
          <a:p>
            <a:pPr marL="1149350" lvl="1" indent="-457200"/>
            <a:r>
              <a:rPr lang="en-US" sz="3600" dirty="0" smtClean="0"/>
              <a:t>Not a problem before marriage</a:t>
            </a:r>
          </a:p>
          <a:p>
            <a:pPr marL="1493838" lvl="2" indent="-457200"/>
            <a:r>
              <a:rPr lang="en-US" sz="2800" dirty="0" smtClean="0"/>
              <a:t>We </a:t>
            </a:r>
            <a:r>
              <a:rPr lang="en-US" sz="2800" u="sng" dirty="0" smtClean="0"/>
              <a:t>appreciated</a:t>
            </a:r>
            <a:r>
              <a:rPr lang="en-US" sz="2800" dirty="0" smtClean="0"/>
              <a:t> our differences</a:t>
            </a:r>
          </a:p>
        </p:txBody>
      </p:sp>
      <p:sp>
        <p:nvSpPr>
          <p:cNvPr id="4" name="Text Placeholder 3"/>
          <p:cNvSpPr>
            <a:spLocks noGrp="1" noChangeArrowheads="1"/>
          </p:cNvSpPr>
          <p:nvPr>
            <p:ph type="body" sz="half" idx="4294967295"/>
          </p:nvPr>
        </p:nvSpPr>
        <p:spPr>
          <a:xfrm>
            <a:off x="304800" y="1676401"/>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feel </a:t>
            </a:r>
            <a:r>
              <a:rPr lang="en-US" sz="3600" b="1" u="sng" dirty="0" smtClean="0">
                <a:latin typeface="Tahoma" pitchFamily="34" charset="0"/>
              </a:rPr>
              <a:t>Pressured</a:t>
            </a:r>
            <a:endParaRPr lang="en-US" sz="3600" b="1" u="sng"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12</a:t>
            </a:fld>
            <a:endParaRPr lang="en-US" sz="3600" dirty="0">
              <a:solidFill>
                <a:schemeClr val="accent4">
                  <a:lumMod val="50000"/>
                </a:schemeClr>
              </a:solidFill>
            </a:endParaRPr>
          </a:p>
        </p:txBody>
      </p:sp>
    </p:spTree>
    <p:extLst>
      <p:ext uri="{BB962C8B-B14F-4D97-AF65-F5344CB8AC3E}">
        <p14:creationId xmlns:p14="http://schemas.microsoft.com/office/powerpoint/2010/main" val="200971212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200" y="3124200"/>
            <a:ext cx="8458199" cy="2055947"/>
          </a:xfrm>
          <a:prstGeom prst="rect">
            <a:avLst/>
          </a:prstGeom>
        </p:spPr>
        <p:txBody>
          <a:bodyPr/>
          <a:lstStyle/>
          <a:p>
            <a:pPr marL="1149350" lvl="1" indent="-457200"/>
            <a:r>
              <a:rPr lang="en-US" sz="3600" dirty="0" smtClean="0"/>
              <a:t>We are different</a:t>
            </a:r>
            <a:endParaRPr lang="en-US" sz="3600" dirty="0" smtClean="0"/>
          </a:p>
          <a:p>
            <a:pPr marL="1149350" lvl="1" indent="-457200"/>
            <a:r>
              <a:rPr lang="en-US" sz="3600" dirty="0" smtClean="0"/>
              <a:t>Not a problem before marriage</a:t>
            </a:r>
          </a:p>
          <a:p>
            <a:pPr marL="1493838" lvl="2" indent="-457200"/>
            <a:r>
              <a:rPr lang="en-US" sz="2800" dirty="0" smtClean="0"/>
              <a:t>We </a:t>
            </a:r>
            <a:r>
              <a:rPr lang="en-US" sz="2800" u="sng" dirty="0" smtClean="0"/>
              <a:t>appreciated</a:t>
            </a:r>
            <a:r>
              <a:rPr lang="en-US" sz="2800" dirty="0" smtClean="0"/>
              <a:t> our differences</a:t>
            </a:r>
          </a:p>
          <a:p>
            <a:pPr marL="1493838" lvl="2" indent="-457200"/>
            <a:r>
              <a:rPr lang="en-US" sz="2800" dirty="0" smtClean="0"/>
              <a:t>We were on our </a:t>
            </a:r>
            <a:r>
              <a:rPr lang="en-US" sz="2800" u="sng" dirty="0" smtClean="0"/>
              <a:t>best</a:t>
            </a:r>
            <a:r>
              <a:rPr lang="en-US" sz="2800" dirty="0" smtClean="0"/>
              <a:t> </a:t>
            </a:r>
            <a:r>
              <a:rPr lang="en-US" sz="2800" u="sng" dirty="0" smtClean="0"/>
              <a:t>behavior</a:t>
            </a:r>
          </a:p>
        </p:txBody>
      </p:sp>
      <p:sp>
        <p:nvSpPr>
          <p:cNvPr id="4" name="Text Placeholder 3"/>
          <p:cNvSpPr>
            <a:spLocks noGrp="1" noChangeArrowheads="1"/>
          </p:cNvSpPr>
          <p:nvPr>
            <p:ph type="body" sz="half" idx="4294967295"/>
          </p:nvPr>
        </p:nvSpPr>
        <p:spPr>
          <a:xfrm>
            <a:off x="304800" y="1676401"/>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feel </a:t>
            </a:r>
            <a:r>
              <a:rPr lang="en-US" sz="3600" b="1" u="sng" dirty="0" smtClean="0">
                <a:latin typeface="Tahoma" pitchFamily="34" charset="0"/>
              </a:rPr>
              <a:t>Pressured</a:t>
            </a:r>
            <a:endParaRPr lang="en-US" sz="3600" b="1" u="sng"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13</a:t>
            </a:fld>
            <a:endParaRPr lang="en-US" sz="3600" dirty="0">
              <a:solidFill>
                <a:schemeClr val="accent4">
                  <a:lumMod val="50000"/>
                </a:schemeClr>
              </a:solidFill>
            </a:endParaRPr>
          </a:p>
        </p:txBody>
      </p:sp>
    </p:spTree>
    <p:extLst>
      <p:ext uri="{BB962C8B-B14F-4D97-AF65-F5344CB8AC3E}">
        <p14:creationId xmlns:p14="http://schemas.microsoft.com/office/powerpoint/2010/main" val="3011626099"/>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200" y="3124200"/>
            <a:ext cx="8458199" cy="2529923"/>
          </a:xfrm>
          <a:prstGeom prst="rect">
            <a:avLst/>
          </a:prstGeom>
        </p:spPr>
        <p:txBody>
          <a:bodyPr/>
          <a:lstStyle/>
          <a:p>
            <a:pPr marL="1149350" lvl="1" indent="-457200"/>
            <a:r>
              <a:rPr lang="en-US" sz="3600" dirty="0" smtClean="0"/>
              <a:t>We are different</a:t>
            </a:r>
            <a:endParaRPr lang="en-US" sz="3600" dirty="0" smtClean="0"/>
          </a:p>
          <a:p>
            <a:pPr marL="1149350" lvl="1" indent="-457200"/>
            <a:r>
              <a:rPr lang="en-US" sz="3600" dirty="0" smtClean="0"/>
              <a:t>Not a problem before marriage</a:t>
            </a:r>
          </a:p>
          <a:p>
            <a:pPr marL="1493838" lvl="2" indent="-457200"/>
            <a:r>
              <a:rPr lang="en-US" sz="2800" dirty="0" smtClean="0"/>
              <a:t>We </a:t>
            </a:r>
            <a:r>
              <a:rPr lang="en-US" sz="2800" u="sng" dirty="0" smtClean="0"/>
              <a:t>appreciated</a:t>
            </a:r>
            <a:r>
              <a:rPr lang="en-US" sz="2800" dirty="0" smtClean="0"/>
              <a:t> our differences</a:t>
            </a:r>
          </a:p>
          <a:p>
            <a:pPr marL="1493838" lvl="2" indent="-457200"/>
            <a:r>
              <a:rPr lang="en-US" sz="2800" dirty="0" smtClean="0"/>
              <a:t>We were on our </a:t>
            </a:r>
            <a:r>
              <a:rPr lang="en-US" sz="2800" u="sng" dirty="0" smtClean="0"/>
              <a:t>best</a:t>
            </a:r>
            <a:r>
              <a:rPr lang="en-US" sz="2800" dirty="0" smtClean="0"/>
              <a:t> </a:t>
            </a:r>
            <a:r>
              <a:rPr lang="en-US" sz="2800" u="sng" dirty="0" smtClean="0"/>
              <a:t>behavior</a:t>
            </a:r>
          </a:p>
          <a:p>
            <a:pPr marL="1493838" lvl="2" indent="-457200"/>
            <a:r>
              <a:rPr lang="en-US" sz="2800" dirty="0" smtClean="0"/>
              <a:t>We are two </a:t>
            </a:r>
            <a:r>
              <a:rPr lang="en-US" sz="2800" u="sng" dirty="0" smtClean="0"/>
              <a:t>different</a:t>
            </a:r>
            <a:r>
              <a:rPr lang="en-US" sz="2800" dirty="0" smtClean="0"/>
              <a:t> people</a:t>
            </a:r>
          </a:p>
        </p:txBody>
      </p:sp>
      <p:sp>
        <p:nvSpPr>
          <p:cNvPr id="4" name="Text Placeholder 3"/>
          <p:cNvSpPr>
            <a:spLocks noGrp="1" noChangeArrowheads="1"/>
          </p:cNvSpPr>
          <p:nvPr>
            <p:ph type="body" sz="half" idx="4294967295"/>
          </p:nvPr>
        </p:nvSpPr>
        <p:spPr>
          <a:xfrm>
            <a:off x="304800" y="1676401"/>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feel </a:t>
            </a:r>
            <a:r>
              <a:rPr lang="en-US" sz="3600" b="1" u="sng" dirty="0" smtClean="0">
                <a:latin typeface="Tahoma" pitchFamily="34" charset="0"/>
              </a:rPr>
              <a:t>Pressured</a:t>
            </a:r>
            <a:endParaRPr lang="en-US" sz="3600" b="1" u="sng"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14</a:t>
            </a:fld>
            <a:endParaRPr lang="en-US" sz="3600" dirty="0">
              <a:solidFill>
                <a:schemeClr val="accent4">
                  <a:lumMod val="50000"/>
                </a:schemeClr>
              </a:solidFill>
            </a:endParaRPr>
          </a:p>
        </p:txBody>
      </p:sp>
    </p:spTree>
    <p:extLst>
      <p:ext uri="{BB962C8B-B14F-4D97-AF65-F5344CB8AC3E}">
        <p14:creationId xmlns:p14="http://schemas.microsoft.com/office/powerpoint/2010/main" val="345207990"/>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457200" y="3124200"/>
            <a:ext cx="8458199" cy="3003899"/>
          </a:xfrm>
          <a:prstGeom prst="rect">
            <a:avLst/>
          </a:prstGeom>
        </p:spPr>
        <p:txBody>
          <a:bodyPr/>
          <a:lstStyle/>
          <a:p>
            <a:pPr marL="1149350" lvl="1" indent="-457200"/>
            <a:r>
              <a:rPr lang="en-US" sz="3600" dirty="0" smtClean="0"/>
              <a:t>We are different</a:t>
            </a:r>
            <a:endParaRPr lang="en-US" sz="3600" dirty="0" smtClean="0"/>
          </a:p>
          <a:p>
            <a:pPr marL="1149350" lvl="1" indent="-457200"/>
            <a:r>
              <a:rPr lang="en-US" sz="3600" dirty="0" smtClean="0"/>
              <a:t>Not a problem before marriage</a:t>
            </a:r>
          </a:p>
          <a:p>
            <a:pPr marL="1493838" lvl="2" indent="-457200"/>
            <a:r>
              <a:rPr lang="en-US" sz="2800" dirty="0" smtClean="0"/>
              <a:t>We </a:t>
            </a:r>
            <a:r>
              <a:rPr lang="en-US" sz="2800" u="sng" dirty="0" smtClean="0"/>
              <a:t>appreciated</a:t>
            </a:r>
            <a:r>
              <a:rPr lang="en-US" sz="2800" dirty="0" smtClean="0"/>
              <a:t> our differences</a:t>
            </a:r>
          </a:p>
          <a:p>
            <a:pPr marL="1493838" lvl="2" indent="-457200"/>
            <a:r>
              <a:rPr lang="en-US" sz="2800" dirty="0" smtClean="0"/>
              <a:t>We were on our </a:t>
            </a:r>
            <a:r>
              <a:rPr lang="en-US" sz="2800" u="sng" dirty="0" smtClean="0"/>
              <a:t>best</a:t>
            </a:r>
            <a:r>
              <a:rPr lang="en-US" sz="2800" dirty="0" smtClean="0"/>
              <a:t> </a:t>
            </a:r>
            <a:r>
              <a:rPr lang="en-US" sz="2800" u="sng" dirty="0" smtClean="0"/>
              <a:t>behavior</a:t>
            </a:r>
          </a:p>
          <a:p>
            <a:pPr marL="1493838" lvl="2" indent="-457200"/>
            <a:r>
              <a:rPr lang="en-US" sz="2800" dirty="0" smtClean="0"/>
              <a:t>We are two </a:t>
            </a:r>
            <a:r>
              <a:rPr lang="en-US" sz="2800" u="sng" dirty="0" smtClean="0"/>
              <a:t>different</a:t>
            </a:r>
            <a:r>
              <a:rPr lang="en-US" sz="2800" dirty="0" smtClean="0"/>
              <a:t> people</a:t>
            </a:r>
          </a:p>
          <a:p>
            <a:pPr marL="1493838" lvl="2" indent="-457200"/>
            <a:r>
              <a:rPr lang="en-US" sz="2800" dirty="0" smtClean="0"/>
              <a:t>We want them to </a:t>
            </a:r>
            <a:r>
              <a:rPr lang="en-US" sz="2800" u="sng" dirty="0" smtClean="0"/>
              <a:t>change</a:t>
            </a:r>
            <a:r>
              <a:rPr lang="en-US" sz="2800" dirty="0" smtClean="0"/>
              <a:t> - become </a:t>
            </a:r>
            <a:r>
              <a:rPr lang="en-US" sz="2800" u="sng" dirty="0" smtClean="0"/>
              <a:t>more</a:t>
            </a:r>
            <a:r>
              <a:rPr lang="en-US" sz="2800" dirty="0" smtClean="0"/>
              <a:t> </a:t>
            </a:r>
            <a:r>
              <a:rPr lang="en-US" sz="2800" u="sng" dirty="0" smtClean="0"/>
              <a:t>like</a:t>
            </a:r>
            <a:r>
              <a:rPr lang="en-US" sz="2800" dirty="0" smtClean="0"/>
              <a:t> </a:t>
            </a:r>
            <a:r>
              <a:rPr lang="en-US" sz="2800" u="sng" dirty="0" smtClean="0"/>
              <a:t>us</a:t>
            </a:r>
            <a:endParaRPr lang="en-US" sz="2800" u="sng" dirty="0" smtClean="0"/>
          </a:p>
        </p:txBody>
      </p:sp>
      <p:sp>
        <p:nvSpPr>
          <p:cNvPr id="4" name="Text Placeholder 3"/>
          <p:cNvSpPr>
            <a:spLocks noGrp="1" noChangeArrowheads="1"/>
          </p:cNvSpPr>
          <p:nvPr>
            <p:ph type="body" sz="half" idx="4294967295"/>
          </p:nvPr>
        </p:nvSpPr>
        <p:spPr>
          <a:xfrm>
            <a:off x="304800" y="1676401"/>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feel </a:t>
            </a:r>
            <a:r>
              <a:rPr lang="en-US" sz="3600" b="1" u="sng" dirty="0" smtClean="0">
                <a:latin typeface="Tahoma" pitchFamily="34" charset="0"/>
              </a:rPr>
              <a:t>Pressured</a:t>
            </a:r>
            <a:endParaRPr lang="en-US" sz="3600" b="1" u="sng"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15</a:t>
            </a:fld>
            <a:endParaRPr lang="en-US" sz="3600" dirty="0">
              <a:solidFill>
                <a:schemeClr val="accent4">
                  <a:lumMod val="50000"/>
                </a:schemeClr>
              </a:solidFill>
            </a:endParaRPr>
          </a:p>
        </p:txBody>
      </p:sp>
    </p:spTree>
    <p:extLst>
      <p:ext uri="{BB962C8B-B14F-4D97-AF65-F5344CB8AC3E}">
        <p14:creationId xmlns:p14="http://schemas.microsoft.com/office/powerpoint/2010/main" val="2720891079"/>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304800" y="1676400"/>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become Polarized</a:t>
            </a:r>
            <a:endParaRPr lang="en-US" sz="3600" b="1" dirty="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16</a:t>
            </a:fld>
            <a:endParaRPr lang="en-US" sz="3600" dirty="0">
              <a:solidFill>
                <a:schemeClr val="accent4">
                  <a:lumMod val="50000"/>
                </a:schemeClr>
              </a:solidFill>
            </a:endParaRPr>
          </a:p>
        </p:txBody>
      </p:sp>
    </p:spTree>
    <p:extLst>
      <p:ext uri="{BB962C8B-B14F-4D97-AF65-F5344CB8AC3E}">
        <p14:creationId xmlns:p14="http://schemas.microsoft.com/office/powerpoint/2010/main" val="2620736238"/>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3505200"/>
            <a:ext cx="7650163" cy="498598"/>
          </a:xfrm>
          <a:prstGeom prst="rect">
            <a:avLst/>
          </a:prstGeom>
        </p:spPr>
        <p:txBody>
          <a:bodyPr/>
          <a:lstStyle/>
          <a:p>
            <a:pPr marL="1149350" lvl="1" indent="-457200"/>
            <a:r>
              <a:rPr lang="en-US" sz="3600" dirty="0" smtClean="0"/>
              <a:t>Loner becomes MORE of a </a:t>
            </a:r>
            <a:r>
              <a:rPr lang="en-US" sz="3600" u="sng" dirty="0" smtClean="0"/>
              <a:t>Loner</a:t>
            </a:r>
            <a:endParaRPr lang="en-US" sz="3600" u="sng" dirty="0" smtClean="0"/>
          </a:p>
        </p:txBody>
      </p:sp>
      <p:sp>
        <p:nvSpPr>
          <p:cNvPr id="4" name="Text Placeholder 3"/>
          <p:cNvSpPr>
            <a:spLocks noGrp="1" noChangeArrowheads="1"/>
          </p:cNvSpPr>
          <p:nvPr>
            <p:ph type="body" sz="half" idx="4294967295"/>
          </p:nvPr>
        </p:nvSpPr>
        <p:spPr>
          <a:xfrm>
            <a:off x="304800" y="1676400"/>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become Polarized</a:t>
            </a:r>
            <a:endParaRPr lang="en-US" sz="3600" b="1" dirty="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17</a:t>
            </a:fld>
            <a:endParaRPr lang="en-US" sz="3600" dirty="0">
              <a:solidFill>
                <a:schemeClr val="accent4">
                  <a:lumMod val="50000"/>
                </a:schemeClr>
              </a:solidFill>
            </a:endParaRPr>
          </a:p>
        </p:txBody>
      </p:sp>
    </p:spTree>
    <p:extLst>
      <p:ext uri="{BB962C8B-B14F-4D97-AF65-F5344CB8AC3E}">
        <p14:creationId xmlns:p14="http://schemas.microsoft.com/office/powerpoint/2010/main" val="1735267509"/>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3505200"/>
            <a:ext cx="7650163" cy="1107996"/>
          </a:xfrm>
          <a:prstGeom prst="rect">
            <a:avLst/>
          </a:prstGeom>
        </p:spPr>
        <p:txBody>
          <a:bodyPr/>
          <a:lstStyle/>
          <a:p>
            <a:pPr marL="1149350" lvl="1" indent="-457200"/>
            <a:r>
              <a:rPr lang="en-US" sz="3600" dirty="0" smtClean="0"/>
              <a:t>Loner becomes MORE of a </a:t>
            </a:r>
            <a:r>
              <a:rPr lang="en-US" sz="3600" u="sng" dirty="0" smtClean="0"/>
              <a:t>Loner</a:t>
            </a:r>
            <a:endParaRPr lang="en-US" sz="3600" u="sng" dirty="0" smtClean="0"/>
          </a:p>
          <a:p>
            <a:pPr marL="1149350" lvl="1" indent="-457200"/>
            <a:r>
              <a:rPr lang="en-US" sz="3600" dirty="0" smtClean="0"/>
              <a:t>Sociable becomes </a:t>
            </a:r>
            <a:r>
              <a:rPr lang="en-US" sz="3600" u="sng" dirty="0" smtClean="0"/>
              <a:t>MORE</a:t>
            </a:r>
            <a:r>
              <a:rPr lang="en-US" sz="3600" dirty="0" smtClean="0"/>
              <a:t> Sociable</a:t>
            </a:r>
            <a:endParaRPr lang="en-US" sz="3600" u="sng" dirty="0" smtClean="0"/>
          </a:p>
        </p:txBody>
      </p:sp>
      <p:sp>
        <p:nvSpPr>
          <p:cNvPr id="4" name="Text Placeholder 3"/>
          <p:cNvSpPr>
            <a:spLocks noGrp="1" noChangeArrowheads="1"/>
          </p:cNvSpPr>
          <p:nvPr>
            <p:ph type="body" sz="half" idx="4294967295"/>
          </p:nvPr>
        </p:nvSpPr>
        <p:spPr>
          <a:xfrm>
            <a:off x="304800" y="1676400"/>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become Polarized</a:t>
            </a:r>
            <a:endParaRPr lang="en-US" sz="3600" b="1" dirty="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18</a:t>
            </a:fld>
            <a:endParaRPr lang="en-US" sz="3600" dirty="0">
              <a:solidFill>
                <a:schemeClr val="accent4">
                  <a:lumMod val="50000"/>
                </a:schemeClr>
              </a:solidFill>
            </a:endParaRPr>
          </a:p>
        </p:txBody>
      </p:sp>
    </p:spTree>
    <p:extLst>
      <p:ext uri="{BB962C8B-B14F-4D97-AF65-F5344CB8AC3E}">
        <p14:creationId xmlns:p14="http://schemas.microsoft.com/office/powerpoint/2010/main" val="555209193"/>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3505200"/>
            <a:ext cx="7650163" cy="2215991"/>
          </a:xfrm>
          <a:prstGeom prst="rect">
            <a:avLst/>
          </a:prstGeom>
        </p:spPr>
        <p:txBody>
          <a:bodyPr/>
          <a:lstStyle/>
          <a:p>
            <a:pPr marL="1149350" lvl="1" indent="-457200"/>
            <a:r>
              <a:rPr lang="en-US" sz="3600" dirty="0" smtClean="0"/>
              <a:t>Loner becomes MORE of a </a:t>
            </a:r>
            <a:r>
              <a:rPr lang="en-US" sz="3600" u="sng" dirty="0" smtClean="0"/>
              <a:t>Loner</a:t>
            </a:r>
            <a:endParaRPr lang="en-US" sz="3600" u="sng" dirty="0" smtClean="0"/>
          </a:p>
          <a:p>
            <a:pPr marL="1149350" lvl="1" indent="-457200"/>
            <a:r>
              <a:rPr lang="en-US" sz="3600" dirty="0" smtClean="0"/>
              <a:t>Sociable becomes </a:t>
            </a:r>
            <a:r>
              <a:rPr lang="en-US" sz="3600" u="sng" dirty="0" smtClean="0"/>
              <a:t>MORE</a:t>
            </a:r>
            <a:r>
              <a:rPr lang="en-US" sz="3600" dirty="0" smtClean="0"/>
              <a:t> Sociable</a:t>
            </a:r>
            <a:endParaRPr lang="en-US" sz="3600" u="sng" dirty="0" smtClean="0"/>
          </a:p>
          <a:p>
            <a:pPr marL="1149350" lvl="1" indent="-457200"/>
            <a:r>
              <a:rPr lang="en-US" sz="3600" dirty="0" smtClean="0"/>
              <a:t>We push our partner into a more </a:t>
            </a:r>
            <a:r>
              <a:rPr lang="en-US" sz="3600" u="sng" dirty="0" smtClean="0"/>
              <a:t>Extreme</a:t>
            </a:r>
            <a:r>
              <a:rPr lang="en-US" sz="3600" dirty="0" smtClean="0"/>
              <a:t> Position</a:t>
            </a:r>
            <a:endParaRPr lang="en-US" sz="3600" dirty="0" smtClean="0"/>
          </a:p>
        </p:txBody>
      </p:sp>
      <p:sp>
        <p:nvSpPr>
          <p:cNvPr id="4" name="Text Placeholder 3"/>
          <p:cNvSpPr>
            <a:spLocks noGrp="1" noChangeArrowheads="1"/>
          </p:cNvSpPr>
          <p:nvPr>
            <p:ph type="body" sz="half" idx="4294967295"/>
          </p:nvPr>
        </p:nvSpPr>
        <p:spPr>
          <a:xfrm>
            <a:off x="304800" y="1676400"/>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become Polarized</a:t>
            </a:r>
            <a:endParaRPr lang="en-US" sz="3600" b="1" dirty="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19</a:t>
            </a:fld>
            <a:endParaRPr lang="en-US" sz="3600" dirty="0">
              <a:solidFill>
                <a:schemeClr val="accent4">
                  <a:lumMod val="50000"/>
                </a:schemeClr>
              </a:solidFill>
            </a:endParaRPr>
          </a:p>
        </p:txBody>
      </p:sp>
    </p:spTree>
    <p:extLst>
      <p:ext uri="{BB962C8B-B14F-4D97-AF65-F5344CB8AC3E}">
        <p14:creationId xmlns:p14="http://schemas.microsoft.com/office/powerpoint/2010/main" val="70180924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1963614"/>
          </a:xfrm>
          <a:prstGeom prst="rect">
            <a:avLst/>
          </a:prstGeom>
        </p:spPr>
        <p:txBody>
          <a:bodyPr/>
          <a:lstStyle/>
          <a:p>
            <a:pPr algn="ctr">
              <a:buFont typeface="Monotype Sorts" pitchFamily="2" charset="2"/>
              <a:buNone/>
            </a:pPr>
            <a:r>
              <a:rPr lang="en-US" sz="4400" b="1" dirty="0" smtClean="0">
                <a:latin typeface="Tahoma" pitchFamily="34" charset="0"/>
              </a:rPr>
              <a:t>Personality </a:t>
            </a:r>
            <a:r>
              <a:rPr lang="en-US" sz="4400" b="1" dirty="0" smtClean="0">
                <a:latin typeface="Tahoma" pitchFamily="34" charset="0"/>
              </a:rPr>
              <a:t>Differences</a:t>
            </a:r>
          </a:p>
          <a:p>
            <a:pPr algn="ctr">
              <a:buFont typeface="Monotype Sorts" pitchFamily="2" charset="2"/>
              <a:buNone/>
            </a:pPr>
            <a:endParaRPr lang="en-US" sz="4400" b="1" dirty="0">
              <a:latin typeface="Tahoma" pitchFamily="34" charset="0"/>
            </a:endParaRPr>
          </a:p>
          <a:p>
            <a:pPr algn="ctr">
              <a:buFont typeface="Monotype Sorts" pitchFamily="2" charset="2"/>
              <a:buNone/>
            </a:pPr>
            <a:r>
              <a:rPr lang="en-US" sz="3600" b="1" dirty="0" smtClean="0">
                <a:latin typeface="Tahoma" pitchFamily="34" charset="0"/>
              </a:rPr>
              <a:t>“Opposites </a:t>
            </a:r>
            <a:r>
              <a:rPr lang="en-US" sz="3600" b="1" u="sng" dirty="0" smtClean="0">
                <a:latin typeface="Tahoma" pitchFamily="34" charset="0"/>
              </a:rPr>
              <a:t>Attract</a:t>
            </a:r>
            <a:r>
              <a:rPr lang="en-US" sz="3600" b="1" dirty="0" smtClean="0">
                <a:latin typeface="Tahoma" pitchFamily="34" charset="0"/>
              </a:rPr>
              <a:t>”</a:t>
            </a:r>
            <a:endParaRPr lang="en-US" sz="3600" b="1" dirty="0" smtClean="0">
              <a:latin typeface="Tahoma" pitchFamily="34" charset="0"/>
            </a:endParaRPr>
          </a:p>
        </p:txBody>
      </p:sp>
    </p:spTree>
    <p:extLst>
      <p:ext uri="{BB962C8B-B14F-4D97-AF65-F5344CB8AC3E}">
        <p14:creationId xmlns:p14="http://schemas.microsoft.com/office/powerpoint/2010/main" val="1549632618"/>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828800"/>
            <a:ext cx="8501270" cy="1658916"/>
          </a:xfrm>
          <a:prstGeom prst="rect">
            <a:avLst/>
          </a:prstGeom>
        </p:spPr>
        <p:txBody>
          <a:bodyPr/>
          <a:lstStyle/>
          <a:p>
            <a:pPr algn="ctr">
              <a:buNone/>
            </a:pPr>
            <a:r>
              <a:rPr lang="en-US" sz="4400" b="1" dirty="0" smtClean="0">
                <a:latin typeface="Tahoma" panose="020B0604030504040204" pitchFamily="34" charset="0"/>
                <a:ea typeface="Tahoma" panose="020B0604030504040204" pitchFamily="34" charset="0"/>
                <a:cs typeface="Tahoma" panose="020B0604030504040204" pitchFamily="34" charset="0"/>
              </a:rPr>
              <a:t>Solutions: </a:t>
            </a:r>
          </a:p>
          <a:p>
            <a:pPr algn="ctr">
              <a:buNone/>
            </a:pPr>
            <a:r>
              <a:rPr lang="en-US" sz="4400" b="1" dirty="0" smtClean="0">
                <a:latin typeface="Tahoma" panose="020B0604030504040204" pitchFamily="34" charset="0"/>
                <a:ea typeface="Tahoma" panose="020B0604030504040204" pitchFamily="34" charset="0"/>
                <a:cs typeface="Tahoma" panose="020B0604030504040204" pitchFamily="34" charset="0"/>
              </a:rPr>
              <a:t>Appreciation</a:t>
            </a:r>
            <a:endParaRPr lang="en-US" sz="4400" b="1" dirty="0" smtClean="0">
              <a:latin typeface="Tahoma" panose="020B0604030504040204" pitchFamily="34" charset="0"/>
              <a:ea typeface="Tahoma" panose="020B0604030504040204" pitchFamily="34" charset="0"/>
              <a:cs typeface="Tahoma" panose="020B0604030504040204" pitchFamily="34" charset="0"/>
            </a:endParaRPr>
          </a:p>
          <a:p>
            <a:pPr algn="ctr">
              <a:buFont typeface="Monotype Sorts" pitchFamily="2" charset="2"/>
              <a:buNone/>
            </a:pPr>
            <a:endParaRPr lang="en-US" sz="1800" b="1" dirty="0" smtClean="0">
              <a:latin typeface="Tahoma" pitchFamily="34" charset="0"/>
            </a:endParaRPr>
          </a:p>
        </p:txBody>
      </p:sp>
      <p:sp>
        <p:nvSpPr>
          <p:cNvPr id="4" name="TextBox 3"/>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20</a:t>
            </a:fld>
            <a:endParaRPr lang="en-US" sz="3600" dirty="0">
              <a:solidFill>
                <a:schemeClr val="accent4">
                  <a:lumMod val="50000"/>
                </a:schemeClr>
              </a:solidFill>
            </a:endParaRPr>
          </a:p>
        </p:txBody>
      </p:sp>
    </p:spTree>
    <p:extLst>
      <p:ext uri="{BB962C8B-B14F-4D97-AF65-F5344CB8AC3E}">
        <p14:creationId xmlns:p14="http://schemas.microsoft.com/office/powerpoint/2010/main" val="1836800903"/>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1828800"/>
            <a:ext cx="8501270" cy="4096506"/>
          </a:xfrm>
          <a:prstGeom prst="rect">
            <a:avLst/>
          </a:prstGeom>
        </p:spPr>
        <p:txBody>
          <a:bodyPr/>
          <a:lstStyle/>
          <a:p>
            <a:pPr algn="ctr">
              <a:buNone/>
            </a:pPr>
            <a:r>
              <a:rPr lang="en-US" sz="4400" b="1" dirty="0" smtClean="0">
                <a:latin typeface="Tahoma" panose="020B0604030504040204" pitchFamily="34" charset="0"/>
                <a:ea typeface="Tahoma" panose="020B0604030504040204" pitchFamily="34" charset="0"/>
                <a:cs typeface="Tahoma" panose="020B0604030504040204" pitchFamily="34" charset="0"/>
              </a:rPr>
              <a:t>Solutions: </a:t>
            </a:r>
            <a:endParaRPr lang="en-US" sz="4400" b="1" dirty="0">
              <a:latin typeface="Tahoma" panose="020B0604030504040204" pitchFamily="34" charset="0"/>
              <a:ea typeface="Tahoma" panose="020B0604030504040204" pitchFamily="34" charset="0"/>
              <a:cs typeface="Tahoma" panose="020B0604030504040204" pitchFamily="34" charset="0"/>
            </a:endParaRPr>
          </a:p>
          <a:p>
            <a:pPr algn="ctr">
              <a:buNone/>
            </a:pPr>
            <a:r>
              <a:rPr lang="en-US" sz="4400" b="1" dirty="0">
                <a:latin typeface="Tahoma" panose="020B0604030504040204" pitchFamily="34" charset="0"/>
                <a:ea typeface="Tahoma" panose="020B0604030504040204" pitchFamily="34" charset="0"/>
                <a:cs typeface="Tahoma" panose="020B0604030504040204" pitchFamily="34" charset="0"/>
              </a:rPr>
              <a:t>Appreciation</a:t>
            </a:r>
          </a:p>
          <a:p>
            <a:pPr algn="ctr">
              <a:buFont typeface="Monotype Sorts" pitchFamily="2" charset="2"/>
              <a:buNone/>
            </a:pPr>
            <a:endParaRPr lang="en-US" sz="1800" b="1" dirty="0" smtClean="0">
              <a:latin typeface="Tahoma" pitchFamily="34" charset="0"/>
            </a:endParaRPr>
          </a:p>
          <a:p>
            <a:pPr algn="ctr">
              <a:buFont typeface="Monotype Sorts" pitchFamily="2" charset="2"/>
              <a:buNone/>
            </a:pPr>
            <a:r>
              <a:rPr lang="en-US" altLang="en-US" sz="3600" b="1" dirty="0" smtClean="0">
                <a:latin typeface="Tahoma" pitchFamily="34" charset="0"/>
              </a:rPr>
              <a:t>Learn to appreciate our spouse</a:t>
            </a:r>
          </a:p>
          <a:p>
            <a:pPr algn="ctr">
              <a:buFont typeface="Monotype Sorts" pitchFamily="2" charset="2"/>
              <a:buNone/>
            </a:pPr>
            <a:r>
              <a:rPr lang="en-US" altLang="en-US" sz="3600" b="1" dirty="0" smtClean="0">
                <a:latin typeface="Tahoma" pitchFamily="34" charset="0"/>
              </a:rPr>
              <a:t>And </a:t>
            </a:r>
            <a:r>
              <a:rPr lang="en-US" altLang="en-US" sz="3600" b="1" u="sng" dirty="0" smtClean="0">
                <a:latin typeface="Tahoma" pitchFamily="34" charset="0"/>
              </a:rPr>
              <a:t>stop</a:t>
            </a:r>
            <a:r>
              <a:rPr lang="en-US" altLang="en-US" sz="3600" b="1" dirty="0" smtClean="0">
                <a:latin typeface="Tahoma" pitchFamily="34" charset="0"/>
              </a:rPr>
              <a:t> </a:t>
            </a:r>
            <a:r>
              <a:rPr lang="en-US" altLang="en-US" sz="3600" b="1" u="sng" dirty="0" smtClean="0">
                <a:latin typeface="Tahoma" pitchFamily="34" charset="0"/>
              </a:rPr>
              <a:t>trying</a:t>
            </a:r>
            <a:r>
              <a:rPr lang="en-US" altLang="en-US" sz="3600" b="1" dirty="0" smtClean="0">
                <a:latin typeface="Tahoma" pitchFamily="34" charset="0"/>
              </a:rPr>
              <a:t> </a:t>
            </a:r>
            <a:r>
              <a:rPr lang="en-US" altLang="en-US" sz="3600" b="1" u="sng" dirty="0" smtClean="0">
                <a:latin typeface="Tahoma" pitchFamily="34" charset="0"/>
              </a:rPr>
              <a:t>to</a:t>
            </a:r>
            <a:r>
              <a:rPr lang="en-US" altLang="en-US" sz="3600" b="1" dirty="0" smtClean="0">
                <a:latin typeface="Tahoma" pitchFamily="34" charset="0"/>
              </a:rPr>
              <a:t> </a:t>
            </a:r>
            <a:r>
              <a:rPr lang="en-US" altLang="en-US" sz="3600" b="1" u="sng" dirty="0" smtClean="0">
                <a:latin typeface="Tahoma" pitchFamily="34" charset="0"/>
              </a:rPr>
              <a:t>change</a:t>
            </a:r>
            <a:r>
              <a:rPr lang="en-US" altLang="en-US" sz="3600" b="1" dirty="0" smtClean="0">
                <a:latin typeface="Tahoma" pitchFamily="34" charset="0"/>
              </a:rPr>
              <a:t> </a:t>
            </a:r>
            <a:r>
              <a:rPr lang="en-US" altLang="en-US" sz="3600" b="1" u="sng" dirty="0" smtClean="0">
                <a:latin typeface="Tahoma" pitchFamily="34" charset="0"/>
              </a:rPr>
              <a:t>them</a:t>
            </a:r>
            <a:r>
              <a:rPr lang="en-US" altLang="en-US" sz="3600" b="1" dirty="0" smtClean="0">
                <a:latin typeface="Tahoma" pitchFamily="34" charset="0"/>
              </a:rPr>
              <a:t>.</a:t>
            </a:r>
          </a:p>
          <a:p>
            <a:pPr algn="ctr">
              <a:buFont typeface="Monotype Sorts" pitchFamily="2" charset="2"/>
              <a:buNone/>
            </a:pPr>
            <a:endParaRPr lang="en-US" altLang="en-US" sz="3600" b="1" dirty="0" smtClean="0">
              <a:latin typeface="Tahoma" pitchFamily="34" charset="0"/>
            </a:endParaRPr>
          </a:p>
          <a:p>
            <a:pPr algn="ctr">
              <a:buFont typeface="Monotype Sorts" pitchFamily="2" charset="2"/>
              <a:buNone/>
            </a:pPr>
            <a:r>
              <a:rPr lang="en-US" altLang="en-US" sz="3600" b="1" dirty="0" smtClean="0">
                <a:latin typeface="Tahoma" pitchFamily="34" charset="0"/>
              </a:rPr>
              <a:t>“</a:t>
            </a:r>
            <a:r>
              <a:rPr lang="en-US" altLang="en-US" sz="3600" b="1" dirty="0" smtClean="0">
                <a:latin typeface="Tahoma" pitchFamily="34" charset="0"/>
              </a:rPr>
              <a:t>Vive la Difference”</a:t>
            </a:r>
            <a:endParaRPr lang="en-US" sz="3600" dirty="0"/>
          </a:p>
        </p:txBody>
      </p:sp>
      <p:sp>
        <p:nvSpPr>
          <p:cNvPr id="4" name="TextBox 3"/>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21</a:t>
            </a:fld>
            <a:endParaRPr lang="en-US" sz="3600" dirty="0">
              <a:solidFill>
                <a:schemeClr val="accent4">
                  <a:lumMod val="50000"/>
                </a:schemeClr>
              </a:solidFill>
            </a:endParaRPr>
          </a:p>
        </p:txBody>
      </p:sp>
    </p:spTree>
    <p:extLst>
      <p:ext uri="{BB962C8B-B14F-4D97-AF65-F5344CB8AC3E}">
        <p14:creationId xmlns:p14="http://schemas.microsoft.com/office/powerpoint/2010/main" val="2462006623"/>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304800" y="2845865"/>
            <a:ext cx="8501270" cy="1775871"/>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lvl="1">
              <a:buNone/>
            </a:pPr>
            <a:r>
              <a:rPr lang="en-US" sz="3600" b="1" dirty="0" smtClean="0"/>
              <a:t>One trait</a:t>
            </a:r>
            <a:r>
              <a:rPr lang="en-US" sz="3600" b="1" dirty="0"/>
              <a:t>			</a:t>
            </a:r>
            <a:endParaRPr lang="en-US" sz="3600" b="1" dirty="0" smtClean="0"/>
          </a:p>
          <a:p>
            <a:pPr>
              <a:buNone/>
            </a:pPr>
            <a:endParaRPr lang="en-US" sz="1800" b="1" dirty="0" smtClean="0">
              <a:latin typeface="Tahoma" pitchFamily="34" charset="0"/>
            </a:endParaRPr>
          </a:p>
        </p:txBody>
      </p:sp>
      <p:sp>
        <p:nvSpPr>
          <p:cNvPr id="4" name="TextBox 3"/>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22</a:t>
            </a:fld>
            <a:endParaRPr lang="en-US" sz="3600" dirty="0">
              <a:solidFill>
                <a:schemeClr val="accent4">
                  <a:lumMod val="50000"/>
                </a:schemeClr>
              </a:solidFill>
            </a:endParaRPr>
          </a:p>
        </p:txBody>
      </p:sp>
    </p:spTree>
    <p:extLst>
      <p:ext uri="{BB962C8B-B14F-4D97-AF65-F5344CB8AC3E}">
        <p14:creationId xmlns:p14="http://schemas.microsoft.com/office/powerpoint/2010/main" val="2356245191"/>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275681" y="1163046"/>
            <a:ext cx="8596479"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________________________________________________</a:t>
            </a:r>
          </a:p>
          <a:p>
            <a:pPr algn="r">
              <a:buNone/>
            </a:pPr>
            <a:r>
              <a:rPr lang="en-US" sz="2800" b="1" dirty="0" smtClean="0">
                <a:latin typeface="Tahoma" pitchFamily="34" charset="0"/>
              </a:rPr>
              <a:t>Opposite trait</a:t>
            </a:r>
          </a:p>
        </p:txBody>
      </p:sp>
      <p:sp>
        <p:nvSpPr>
          <p:cNvPr id="4" name="TextBox 3"/>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23</a:t>
            </a:fld>
            <a:endParaRPr lang="en-US" sz="3600" dirty="0">
              <a:solidFill>
                <a:schemeClr val="accent4">
                  <a:lumMod val="50000"/>
                </a:schemeClr>
              </a:solidFill>
            </a:endParaRPr>
          </a:p>
        </p:txBody>
      </p:sp>
    </p:spTree>
    <p:extLst>
      <p:ext uri="{BB962C8B-B14F-4D97-AF65-F5344CB8AC3E}">
        <p14:creationId xmlns:p14="http://schemas.microsoft.com/office/powerpoint/2010/main" val="2155578403"/>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4653582"/>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a:t>
            </a:r>
          </a:p>
          <a:p>
            <a:pPr algn="ctr">
              <a:buNone/>
            </a:pPr>
            <a:r>
              <a:rPr lang="en-US" sz="2800" b="1" dirty="0" smtClean="0"/>
              <a:t>One trait	</a:t>
            </a:r>
            <a:r>
              <a:rPr lang="en-US" sz="2800" b="1" dirty="0"/>
              <a:t>	</a:t>
            </a:r>
            <a:r>
              <a:rPr lang="en-US" sz="2800" b="1" dirty="0" smtClean="0"/>
              <a:t>			Opposite trait</a:t>
            </a:r>
            <a:endParaRPr lang="en-US" sz="2800" b="1" dirty="0"/>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940144" y="3124200"/>
            <a:ext cx="1142620" cy="523220"/>
          </a:xfrm>
          <a:prstGeom prst="rect">
            <a:avLst/>
          </a:prstGeom>
          <a:noFill/>
        </p:spPr>
        <p:txBody>
          <a:bodyPr wrap="none" rtlCol="0">
            <a:spAutoFit/>
          </a:bodyPr>
          <a:lstStyle/>
          <a:p>
            <a:pPr algn="ctr"/>
            <a:r>
              <a:rPr lang="en-US" sz="2800" b="1" dirty="0" smtClean="0"/>
              <a:t>Bridge</a:t>
            </a:r>
            <a:endParaRPr lang="en-US" sz="2800" b="1" dirty="0"/>
          </a:p>
        </p:txBody>
      </p:sp>
      <p:sp>
        <p:nvSpPr>
          <p:cNvPr id="5" name="Oval 4"/>
          <p:cNvSpPr/>
          <p:nvPr/>
        </p:nvSpPr>
        <p:spPr bwMode="auto">
          <a:xfrm>
            <a:off x="3124200" y="2997926"/>
            <a:ext cx="2718156"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24</a:t>
            </a:fld>
            <a:endParaRPr lang="en-US" sz="3600" dirty="0">
              <a:solidFill>
                <a:schemeClr val="accent4">
                  <a:lumMod val="50000"/>
                </a:schemeClr>
              </a:solidFill>
            </a:endParaRPr>
          </a:p>
        </p:txBody>
      </p:sp>
    </p:spTree>
    <p:extLst>
      <p:ext uri="{BB962C8B-B14F-4D97-AF65-F5344CB8AC3E}">
        <p14:creationId xmlns:p14="http://schemas.microsoft.com/office/powerpoint/2010/main" val="3599127608"/>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057400"/>
            <a:ext cx="8501270" cy="914096"/>
          </a:xfrm>
          <a:prstGeom prst="rect">
            <a:avLst/>
          </a:prstGeom>
        </p:spPr>
        <p:txBody>
          <a:bodyPr/>
          <a:lstStyle/>
          <a:p>
            <a:pPr algn="ctr">
              <a:buNone/>
            </a:pPr>
            <a:r>
              <a:rPr lang="en-US" sz="4400" b="1" dirty="0" smtClean="0">
                <a:latin typeface="Tahoma" pitchFamily="34" charset="0"/>
              </a:rPr>
              <a:t>Bridge and Grow</a:t>
            </a:r>
          </a:p>
          <a:p>
            <a:pPr algn="ctr">
              <a:buFont typeface="Monotype Sorts" pitchFamily="2" charset="2"/>
              <a:buNone/>
            </a:pPr>
            <a:endParaRPr lang="en-US" sz="1800" b="1" dirty="0" smtClean="0">
              <a:latin typeface="Tahoma" pitchFamily="34" charset="0"/>
            </a:endParaRPr>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3056708"/>
            <a:ext cx="776061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25</a:t>
            </a:fld>
            <a:endParaRPr lang="en-US" sz="3600" dirty="0">
              <a:solidFill>
                <a:schemeClr val="accent4">
                  <a:lumMod val="50000"/>
                </a:schemeClr>
              </a:solidFill>
            </a:endParaRPr>
          </a:p>
        </p:txBody>
      </p:sp>
    </p:spTree>
    <p:extLst>
      <p:ext uri="{BB962C8B-B14F-4D97-AF65-F5344CB8AC3E}">
        <p14:creationId xmlns:p14="http://schemas.microsoft.com/office/powerpoint/2010/main" val="2527457305"/>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2971800"/>
            <a:ext cx="7650163" cy="1107996"/>
          </a:xfrm>
          <a:prstGeom prst="rect">
            <a:avLst/>
          </a:prstGeom>
        </p:spPr>
        <p:txBody>
          <a:bodyPr/>
          <a:lstStyle/>
          <a:p>
            <a:pPr marL="1319213" lvl="1" indent="-352425"/>
            <a:r>
              <a:rPr lang="en-US" sz="3600" dirty="0" smtClean="0"/>
              <a:t>Appreciate</a:t>
            </a:r>
          </a:p>
          <a:p>
            <a:pPr marL="1319213" lvl="1" indent="-352425"/>
            <a:r>
              <a:rPr lang="en-US" sz="3600" dirty="0" smtClean="0"/>
              <a:t>Bridge: Meet in the </a:t>
            </a:r>
            <a:r>
              <a:rPr lang="en-US" sz="3600" dirty="0" smtClean="0"/>
              <a:t>Middle</a:t>
            </a:r>
            <a:endParaRPr lang="en-US" sz="3600" dirty="0" smtClean="0"/>
          </a:p>
        </p:txBody>
      </p:sp>
      <p:sp>
        <p:nvSpPr>
          <p:cNvPr id="4" name="Text Placeholder 3"/>
          <p:cNvSpPr>
            <a:spLocks noGrp="1" noChangeArrowheads="1"/>
          </p:cNvSpPr>
          <p:nvPr>
            <p:ph type="body" sz="half" idx="4294967295"/>
          </p:nvPr>
        </p:nvSpPr>
        <p:spPr>
          <a:xfrm>
            <a:off x="304800" y="2057400"/>
            <a:ext cx="8501270" cy="914096"/>
          </a:xfrm>
          <a:prstGeom prst="rect">
            <a:avLst/>
          </a:prstGeom>
        </p:spPr>
        <p:txBody>
          <a:bodyPr/>
          <a:lstStyle/>
          <a:p>
            <a:pPr algn="ctr">
              <a:buNone/>
            </a:pPr>
            <a:r>
              <a:rPr lang="en-US" sz="44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26</a:t>
            </a:fld>
            <a:endParaRPr lang="en-US" sz="3600" dirty="0">
              <a:solidFill>
                <a:schemeClr val="accent4">
                  <a:lumMod val="50000"/>
                </a:schemeClr>
              </a:solidFill>
            </a:endParaRPr>
          </a:p>
        </p:txBody>
      </p:sp>
    </p:spTree>
    <p:extLst>
      <p:ext uri="{BB962C8B-B14F-4D97-AF65-F5344CB8AC3E}">
        <p14:creationId xmlns:p14="http://schemas.microsoft.com/office/powerpoint/2010/main" val="3089799307"/>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2971800"/>
            <a:ext cx="7650163" cy="1717393"/>
          </a:xfrm>
          <a:prstGeom prst="rect">
            <a:avLst/>
          </a:prstGeom>
        </p:spPr>
        <p:txBody>
          <a:bodyPr/>
          <a:lstStyle/>
          <a:p>
            <a:pPr marL="1319213" lvl="1" indent="-352425"/>
            <a:r>
              <a:rPr lang="en-US" sz="3600" dirty="0" smtClean="0"/>
              <a:t>Appreciate</a:t>
            </a:r>
          </a:p>
          <a:p>
            <a:pPr marL="1319213" lvl="1" indent="-352425"/>
            <a:r>
              <a:rPr lang="en-US" sz="3600" dirty="0" smtClean="0"/>
              <a:t>Bridge: Meet in the Middle</a:t>
            </a:r>
          </a:p>
          <a:p>
            <a:pPr marL="1319213" lvl="1" indent="-352425"/>
            <a:r>
              <a:rPr lang="en-US" sz="3600" dirty="0" smtClean="0"/>
              <a:t>Become a </a:t>
            </a:r>
            <a:r>
              <a:rPr lang="en-US" sz="3600" dirty="0" smtClean="0"/>
              <a:t>Mature Whole Person</a:t>
            </a:r>
          </a:p>
        </p:txBody>
      </p:sp>
      <p:sp>
        <p:nvSpPr>
          <p:cNvPr id="4" name="Text Placeholder 3"/>
          <p:cNvSpPr>
            <a:spLocks noGrp="1" noChangeArrowheads="1"/>
          </p:cNvSpPr>
          <p:nvPr>
            <p:ph type="body" sz="half" idx="4294967295"/>
          </p:nvPr>
        </p:nvSpPr>
        <p:spPr>
          <a:xfrm>
            <a:off x="304800" y="2057400"/>
            <a:ext cx="8501270" cy="914096"/>
          </a:xfrm>
          <a:prstGeom prst="rect">
            <a:avLst/>
          </a:prstGeom>
        </p:spPr>
        <p:txBody>
          <a:bodyPr/>
          <a:lstStyle/>
          <a:p>
            <a:pPr algn="ctr">
              <a:buNone/>
            </a:pPr>
            <a:r>
              <a:rPr lang="en-US" sz="44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27</a:t>
            </a:fld>
            <a:endParaRPr lang="en-US" sz="3600" dirty="0">
              <a:solidFill>
                <a:schemeClr val="accent4">
                  <a:lumMod val="50000"/>
                </a:schemeClr>
              </a:solidFill>
            </a:endParaRPr>
          </a:p>
        </p:txBody>
      </p:sp>
    </p:spTree>
    <p:extLst>
      <p:ext uri="{BB962C8B-B14F-4D97-AF65-F5344CB8AC3E}">
        <p14:creationId xmlns:p14="http://schemas.microsoft.com/office/powerpoint/2010/main" val="2820854146"/>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2971800"/>
            <a:ext cx="7650163" cy="2259080"/>
          </a:xfrm>
          <a:prstGeom prst="rect">
            <a:avLst/>
          </a:prstGeom>
        </p:spPr>
        <p:txBody>
          <a:bodyPr/>
          <a:lstStyle/>
          <a:p>
            <a:pPr marL="1319213" lvl="1" indent="-352425"/>
            <a:r>
              <a:rPr lang="en-US" sz="3600" dirty="0" smtClean="0"/>
              <a:t>Appreciate</a:t>
            </a:r>
          </a:p>
          <a:p>
            <a:pPr marL="1319213" lvl="1" indent="-352425"/>
            <a:r>
              <a:rPr lang="en-US" sz="3600" dirty="0" smtClean="0"/>
              <a:t>Bridge: Meet in the Middle</a:t>
            </a:r>
          </a:p>
          <a:p>
            <a:pPr marL="1319213" lvl="1" indent="-352425"/>
            <a:r>
              <a:rPr lang="en-US" sz="3600" dirty="0" smtClean="0"/>
              <a:t>Become a </a:t>
            </a:r>
            <a:r>
              <a:rPr lang="en-US" sz="3600" dirty="0" smtClean="0"/>
              <a:t>Mature Whole Person</a:t>
            </a:r>
          </a:p>
          <a:p>
            <a:pPr marL="1663701" lvl="2" indent="-352425"/>
            <a:r>
              <a:rPr lang="en-US" sz="3200" dirty="0" smtClean="0"/>
              <a:t>Learn to develop my </a:t>
            </a:r>
            <a:r>
              <a:rPr lang="en-US" sz="3200" u="sng" dirty="0" smtClean="0"/>
              <a:t>Weak</a:t>
            </a:r>
            <a:r>
              <a:rPr lang="en-US" sz="3200" dirty="0" smtClean="0"/>
              <a:t> </a:t>
            </a:r>
            <a:r>
              <a:rPr lang="en-US" sz="3200" u="sng" dirty="0" smtClean="0"/>
              <a:t>Side</a:t>
            </a:r>
          </a:p>
        </p:txBody>
      </p:sp>
      <p:sp>
        <p:nvSpPr>
          <p:cNvPr id="4" name="Text Placeholder 3"/>
          <p:cNvSpPr>
            <a:spLocks noGrp="1" noChangeArrowheads="1"/>
          </p:cNvSpPr>
          <p:nvPr>
            <p:ph type="body" sz="half" idx="4294967295"/>
          </p:nvPr>
        </p:nvSpPr>
        <p:spPr>
          <a:xfrm>
            <a:off x="304800" y="2057400"/>
            <a:ext cx="8501270" cy="914096"/>
          </a:xfrm>
          <a:prstGeom prst="rect">
            <a:avLst/>
          </a:prstGeom>
        </p:spPr>
        <p:txBody>
          <a:bodyPr/>
          <a:lstStyle/>
          <a:p>
            <a:pPr algn="ctr">
              <a:buNone/>
            </a:pPr>
            <a:r>
              <a:rPr lang="en-US" sz="44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28</a:t>
            </a:fld>
            <a:endParaRPr lang="en-US" sz="3600" dirty="0">
              <a:solidFill>
                <a:schemeClr val="accent4">
                  <a:lumMod val="50000"/>
                </a:schemeClr>
              </a:solidFill>
            </a:endParaRPr>
          </a:p>
        </p:txBody>
      </p:sp>
    </p:spTree>
    <p:extLst>
      <p:ext uri="{BB962C8B-B14F-4D97-AF65-F5344CB8AC3E}">
        <p14:creationId xmlns:p14="http://schemas.microsoft.com/office/powerpoint/2010/main" val="2762653957"/>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057400"/>
            <a:ext cx="8501270" cy="553998"/>
          </a:xfrm>
          <a:prstGeom prst="rect">
            <a:avLst/>
          </a:prstGeom>
        </p:spPr>
        <p:txBody>
          <a:bodyPr/>
          <a:lstStyle/>
          <a:p>
            <a:pPr algn="ctr">
              <a:lnSpc>
                <a:spcPct val="100000"/>
              </a:lnSpc>
              <a:buFont typeface="Monotype Sorts" pitchFamily="2" charset="2"/>
              <a:buNone/>
            </a:pPr>
            <a:r>
              <a:rPr lang="en-US" sz="3600" b="1" dirty="0" smtClean="0">
                <a:latin typeface="Tahoma" pitchFamily="34" charset="0"/>
              </a:rPr>
              <a:t>“BE A STUDENT”</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200400"/>
            <a:ext cx="2316163" cy="2316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29</a:t>
            </a:fld>
            <a:endParaRPr lang="en-US" sz="3600" dirty="0">
              <a:solidFill>
                <a:schemeClr val="accent4">
                  <a:lumMod val="50000"/>
                </a:schemeClr>
              </a:solidFill>
            </a:endParaRPr>
          </a:p>
        </p:txBody>
      </p:sp>
    </p:spTree>
    <p:extLst>
      <p:ext uri="{BB962C8B-B14F-4D97-AF65-F5344CB8AC3E}">
        <p14:creationId xmlns:p14="http://schemas.microsoft.com/office/powerpoint/2010/main" val="363272959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736604"/>
            <a:ext cx="7696200" cy="997196"/>
          </a:xfrm>
          <a:prstGeom prst="rect">
            <a:avLst/>
          </a:prstGeom>
        </p:spPr>
        <p:txBody>
          <a:bodyPr/>
          <a:lstStyle/>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a:t>
            </a:r>
            <a:r>
              <a:rPr lang="en-US" sz="3600" b="1" dirty="0">
                <a:latin typeface="Tahoma" panose="020B0604030504040204" pitchFamily="34" charset="0"/>
                <a:ea typeface="Tahoma" panose="020B0604030504040204" pitchFamily="34" charset="0"/>
                <a:cs typeface="Tahoma" panose="020B0604030504040204" pitchFamily="34" charset="0"/>
              </a:rPr>
              <a:t>There is no such thing as a good or bad personality trait.</a:t>
            </a:r>
            <a:r>
              <a:rPr lang="en-US" altLang="en-US" sz="3600" b="1" dirty="0" smtClean="0">
                <a:latin typeface="Tahoma" pitchFamily="34" charset="0"/>
                <a:ea typeface="Tahoma" panose="020B0604030504040204" pitchFamily="34" charset="0"/>
                <a:cs typeface="Tahoma" panose="020B0604030504040204" pitchFamily="34" charset="0"/>
              </a:rPr>
              <a:t>”</a:t>
            </a:r>
            <a:endParaRPr lang="en-US" sz="3600"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3</a:t>
            </a:fld>
            <a:endParaRPr lang="en-US" sz="3600" dirty="0">
              <a:solidFill>
                <a:schemeClr val="accent4">
                  <a:lumMod val="50000"/>
                </a:schemeClr>
              </a:solidFill>
            </a:endParaRPr>
          </a:p>
        </p:txBody>
      </p:sp>
    </p:spTree>
    <p:extLst>
      <p:ext uri="{BB962C8B-B14F-4D97-AF65-F5344CB8AC3E}">
        <p14:creationId xmlns:p14="http://schemas.microsoft.com/office/powerpoint/2010/main" val="3533527679"/>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2971800"/>
            <a:ext cx="7650163" cy="2800767"/>
          </a:xfrm>
          <a:prstGeom prst="rect">
            <a:avLst/>
          </a:prstGeom>
        </p:spPr>
        <p:txBody>
          <a:bodyPr/>
          <a:lstStyle/>
          <a:p>
            <a:pPr marL="1319213" lvl="1" indent="-352425"/>
            <a:r>
              <a:rPr lang="en-US" sz="3600" dirty="0" smtClean="0"/>
              <a:t>Appreciate</a:t>
            </a:r>
          </a:p>
          <a:p>
            <a:pPr marL="1319213" lvl="1" indent="-352425"/>
            <a:r>
              <a:rPr lang="en-US" sz="3600" dirty="0" smtClean="0"/>
              <a:t>Bridge: Meet in the Middle</a:t>
            </a:r>
          </a:p>
          <a:p>
            <a:pPr marL="1319213" lvl="1" indent="-352425"/>
            <a:r>
              <a:rPr lang="en-US" sz="3600" dirty="0" smtClean="0"/>
              <a:t>Become a </a:t>
            </a:r>
            <a:r>
              <a:rPr lang="en-US" sz="3600" dirty="0" smtClean="0"/>
              <a:t>Mature Whole Person</a:t>
            </a:r>
          </a:p>
          <a:p>
            <a:pPr marL="1663701" lvl="2" indent="-352425"/>
            <a:r>
              <a:rPr lang="en-US" sz="3200" dirty="0" smtClean="0"/>
              <a:t>Learn to develop my </a:t>
            </a:r>
            <a:r>
              <a:rPr lang="en-US" sz="3200" u="sng" dirty="0" smtClean="0"/>
              <a:t>Weak</a:t>
            </a:r>
            <a:r>
              <a:rPr lang="en-US" sz="3200" dirty="0" smtClean="0"/>
              <a:t> </a:t>
            </a:r>
            <a:r>
              <a:rPr lang="en-US" sz="3200" u="sng" dirty="0" smtClean="0"/>
              <a:t>Side</a:t>
            </a:r>
          </a:p>
          <a:p>
            <a:pPr marL="1663701" lvl="2" indent="-352425"/>
            <a:r>
              <a:rPr lang="en-US" sz="3200" dirty="0" smtClean="0"/>
              <a:t>Become a </a:t>
            </a:r>
            <a:r>
              <a:rPr lang="en-US" sz="3200" u="sng" dirty="0" smtClean="0"/>
              <a:t>Student</a:t>
            </a:r>
            <a:r>
              <a:rPr lang="en-US" sz="3200" dirty="0" smtClean="0"/>
              <a:t> of my spouse</a:t>
            </a:r>
            <a:endParaRPr lang="en-US" sz="3200" dirty="0"/>
          </a:p>
        </p:txBody>
      </p:sp>
      <p:sp>
        <p:nvSpPr>
          <p:cNvPr id="4" name="Text Placeholder 3"/>
          <p:cNvSpPr>
            <a:spLocks noGrp="1" noChangeArrowheads="1"/>
          </p:cNvSpPr>
          <p:nvPr>
            <p:ph type="body" sz="half" idx="4294967295"/>
          </p:nvPr>
        </p:nvSpPr>
        <p:spPr>
          <a:xfrm>
            <a:off x="304800" y="2057400"/>
            <a:ext cx="8501270" cy="914096"/>
          </a:xfrm>
          <a:prstGeom prst="rect">
            <a:avLst/>
          </a:prstGeom>
        </p:spPr>
        <p:txBody>
          <a:bodyPr/>
          <a:lstStyle/>
          <a:p>
            <a:pPr algn="ctr">
              <a:buNone/>
            </a:pPr>
            <a:r>
              <a:rPr lang="en-US" sz="4400" b="1" dirty="0" smtClean="0">
                <a:latin typeface="Tahoma" pitchFamily="34" charset="0"/>
              </a:rPr>
              <a:t>Solutions: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30</a:t>
            </a:fld>
            <a:endParaRPr lang="en-US" sz="3600" dirty="0">
              <a:solidFill>
                <a:schemeClr val="accent4">
                  <a:lumMod val="50000"/>
                </a:schemeClr>
              </a:solidFill>
            </a:endParaRPr>
          </a:p>
        </p:txBody>
      </p:sp>
    </p:spTree>
    <p:extLst>
      <p:ext uri="{BB962C8B-B14F-4D97-AF65-F5344CB8AC3E}">
        <p14:creationId xmlns:p14="http://schemas.microsoft.com/office/powerpoint/2010/main" val="3674845052"/>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838200" y="2514600"/>
            <a:ext cx="7696200" cy="2326791"/>
          </a:xfrm>
          <a:prstGeom prst="rect">
            <a:avLst/>
          </a:prstGeom>
        </p:spPr>
        <p:txBody>
          <a:bodyPr/>
          <a:lstStyle/>
          <a:p>
            <a:pPr algn="ctr">
              <a:buFont typeface="Monotype Sorts" pitchFamily="2" charset="2"/>
              <a:buNone/>
            </a:pPr>
            <a:r>
              <a:rPr lang="en-US" sz="3600" b="1" dirty="0"/>
              <a:t>Let’s work at </a:t>
            </a:r>
            <a:r>
              <a:rPr lang="en-US" sz="3600" b="1" u="sng" dirty="0" smtClean="0"/>
              <a:t>Appreciation</a:t>
            </a:r>
            <a:r>
              <a:rPr lang="en-US" sz="3600" b="1" dirty="0" smtClean="0"/>
              <a:t>, </a:t>
            </a:r>
          </a:p>
          <a:p>
            <a:pPr algn="ctr">
              <a:buFont typeface="Monotype Sorts" pitchFamily="2" charset="2"/>
              <a:buNone/>
            </a:pPr>
            <a:r>
              <a:rPr lang="en-US" sz="3600" b="1" dirty="0" smtClean="0"/>
              <a:t>bridging </a:t>
            </a:r>
            <a:r>
              <a:rPr lang="en-US" sz="3600" b="1" dirty="0"/>
              <a:t>to meet one another, </a:t>
            </a:r>
            <a:endParaRPr lang="en-US" sz="3600" b="1" dirty="0" smtClean="0"/>
          </a:p>
          <a:p>
            <a:pPr algn="ctr">
              <a:buFont typeface="Monotype Sorts" pitchFamily="2" charset="2"/>
              <a:buNone/>
            </a:pPr>
            <a:r>
              <a:rPr lang="en-US" sz="3600" b="1" dirty="0" smtClean="0"/>
              <a:t>and </a:t>
            </a:r>
            <a:r>
              <a:rPr lang="en-US" sz="3600" b="1" dirty="0"/>
              <a:t>becoming a Student of our </a:t>
            </a:r>
            <a:endParaRPr lang="en-US" sz="3600" b="1" dirty="0" smtClean="0"/>
          </a:p>
          <a:p>
            <a:pPr algn="ctr">
              <a:buFont typeface="Monotype Sorts" pitchFamily="2" charset="2"/>
              <a:buNone/>
            </a:pPr>
            <a:r>
              <a:rPr lang="en-US" sz="3600" b="1" dirty="0" smtClean="0"/>
              <a:t>Spouse’s strengths.</a:t>
            </a:r>
            <a:endParaRPr lang="en-US" sz="3600" b="1"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31</a:t>
            </a:fld>
            <a:endParaRPr lang="en-US" sz="3600" dirty="0">
              <a:solidFill>
                <a:schemeClr val="accent4">
                  <a:lumMod val="50000"/>
                </a:schemeClr>
              </a:solidFill>
            </a:endParaRPr>
          </a:p>
        </p:txBody>
      </p:sp>
    </p:spTree>
    <p:extLst>
      <p:ext uri="{BB962C8B-B14F-4D97-AF65-F5344CB8AC3E}">
        <p14:creationId xmlns:p14="http://schemas.microsoft.com/office/powerpoint/2010/main" val="597506990"/>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447800" y="2286000"/>
            <a:ext cx="7242878" cy="3841052"/>
          </a:xfrm>
          <a:prstGeom prst="rect">
            <a:avLst/>
          </a:prstGeom>
        </p:spPr>
        <p:txBody>
          <a:bodyPr/>
          <a:lstStyle/>
          <a:p>
            <a:pPr marL="0" indent="0">
              <a:buNone/>
            </a:pPr>
            <a:r>
              <a:rPr lang="en-US" b="1" dirty="0"/>
              <a:t>The way we are energized: </a:t>
            </a:r>
            <a:br>
              <a:rPr lang="en-US" b="1" dirty="0"/>
            </a:br>
            <a:r>
              <a:rPr lang="en-US" b="1" dirty="0"/>
              <a:t>		(I) Introvert   (E) Extrovert</a:t>
            </a:r>
            <a:endParaRPr lang="en-US" dirty="0"/>
          </a:p>
          <a:p>
            <a:pPr marL="0" indent="0">
              <a:buNone/>
            </a:pPr>
            <a:r>
              <a:rPr lang="en-US" b="1" dirty="0"/>
              <a:t>The way we gather information:</a:t>
            </a:r>
            <a:br>
              <a:rPr lang="en-US" b="1" dirty="0"/>
            </a:br>
            <a:r>
              <a:rPr lang="en-US" b="1" dirty="0"/>
              <a:t>		(S) </a:t>
            </a:r>
            <a:r>
              <a:rPr lang="en-US" b="1" dirty="0" smtClean="0"/>
              <a:t>Sensate</a:t>
            </a:r>
            <a:r>
              <a:rPr lang="en-US" b="1" dirty="0"/>
              <a:t>  </a:t>
            </a:r>
            <a:r>
              <a:rPr lang="en-US" b="1" dirty="0" smtClean="0"/>
              <a:t>  (</a:t>
            </a:r>
            <a:r>
              <a:rPr lang="en-US" b="1" dirty="0"/>
              <a:t>N) </a:t>
            </a:r>
            <a:r>
              <a:rPr lang="en-US" b="1" dirty="0" smtClean="0"/>
              <a:t>Intuitive</a:t>
            </a:r>
            <a:endParaRPr lang="en-US" dirty="0"/>
          </a:p>
          <a:p>
            <a:pPr marL="0" indent="0">
              <a:buNone/>
            </a:pPr>
            <a:r>
              <a:rPr lang="en-US" b="1" dirty="0"/>
              <a:t>The way we make decisions: </a:t>
            </a:r>
            <a:br>
              <a:rPr lang="en-US" b="1" dirty="0"/>
            </a:br>
            <a:r>
              <a:rPr lang="en-US" b="1" dirty="0"/>
              <a:t>		(T) Thinker     (F) Feeler</a:t>
            </a:r>
            <a:endParaRPr lang="en-US" dirty="0"/>
          </a:p>
          <a:p>
            <a:pPr marL="0" indent="0">
              <a:buNone/>
            </a:pPr>
            <a:r>
              <a:rPr lang="en-US" b="1" dirty="0"/>
              <a:t>The way we structure our time: </a:t>
            </a:r>
            <a:br>
              <a:rPr lang="en-US" b="1" dirty="0"/>
            </a:br>
            <a:r>
              <a:rPr lang="en-US" b="1" dirty="0"/>
              <a:t>		(J) Judger       (P) Perceiver</a:t>
            </a:r>
            <a:endParaRPr lang="en-US" dirty="0"/>
          </a:p>
        </p:txBody>
      </p:sp>
      <p:sp>
        <p:nvSpPr>
          <p:cNvPr id="4" name="Text Placeholder 3"/>
          <p:cNvSpPr>
            <a:spLocks noGrp="1" noChangeArrowheads="1"/>
          </p:cNvSpPr>
          <p:nvPr>
            <p:ph type="body" sz="half" idx="4294967295"/>
          </p:nvPr>
        </p:nvSpPr>
        <p:spPr>
          <a:xfrm>
            <a:off x="304800" y="1448104"/>
            <a:ext cx="8501270" cy="914096"/>
          </a:xfrm>
          <a:prstGeom prst="rect">
            <a:avLst/>
          </a:prstGeom>
        </p:spPr>
        <p:txBody>
          <a:bodyPr/>
          <a:lstStyle/>
          <a:p>
            <a:pPr algn="ctr">
              <a:buNone/>
            </a:pPr>
            <a:r>
              <a:rPr lang="en-US" sz="4400" b="1" dirty="0" smtClean="0">
                <a:latin typeface="Tahoma" pitchFamily="34" charset="0"/>
              </a:rPr>
              <a:t>Myers-Briggs: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32</a:t>
            </a:fld>
            <a:endParaRPr lang="en-US" sz="3600" dirty="0">
              <a:solidFill>
                <a:schemeClr val="accent4">
                  <a:lumMod val="50000"/>
                </a:schemeClr>
              </a:solidFill>
            </a:endParaRPr>
          </a:p>
        </p:txBody>
      </p:sp>
    </p:spTree>
    <p:extLst>
      <p:ext uri="{BB962C8B-B14F-4D97-AF65-F5344CB8AC3E}">
        <p14:creationId xmlns:p14="http://schemas.microsoft.com/office/powerpoint/2010/main" val="350592893"/>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533400" y="2539692"/>
            <a:ext cx="8305800" cy="3708708"/>
          </a:xfrm>
          <a:prstGeom prst="rect">
            <a:avLst/>
          </a:prstGeom>
        </p:spPr>
        <p:txBody>
          <a:bodyPr/>
          <a:lstStyle/>
          <a:p>
            <a:pPr marL="0" indent="0">
              <a:lnSpc>
                <a:spcPct val="100000"/>
              </a:lnSpc>
              <a:buNone/>
            </a:pPr>
            <a:r>
              <a:rPr lang="en-US" sz="2600" b="1" dirty="0" smtClean="0"/>
              <a:t>Introvert – Processes thinking and decisions internally  </a:t>
            </a:r>
          </a:p>
          <a:p>
            <a:pPr marL="0" indent="0">
              <a:lnSpc>
                <a:spcPct val="100000"/>
              </a:lnSpc>
              <a:spcBef>
                <a:spcPts val="0"/>
              </a:spcBef>
              <a:spcAft>
                <a:spcPts val="1000"/>
              </a:spcAft>
              <a:buNone/>
            </a:pPr>
            <a:r>
              <a:rPr lang="en-US" sz="2600" b="1" dirty="0" smtClean="0"/>
              <a:t>Extrovert – Processes by “bouncing ideas off others”</a:t>
            </a:r>
            <a:endParaRPr lang="en-US" sz="2600" dirty="0"/>
          </a:p>
          <a:p>
            <a:pPr marL="0" indent="0">
              <a:lnSpc>
                <a:spcPct val="100000"/>
              </a:lnSpc>
              <a:spcBef>
                <a:spcPts val="0"/>
              </a:spcBef>
              <a:buNone/>
            </a:pPr>
            <a:r>
              <a:rPr lang="en-US" sz="2600" b="1" dirty="0" smtClean="0"/>
              <a:t>Sensate – Concrete, here and now person, detail person</a:t>
            </a:r>
          </a:p>
          <a:p>
            <a:pPr marL="0" indent="0">
              <a:lnSpc>
                <a:spcPct val="100000"/>
              </a:lnSpc>
              <a:spcBef>
                <a:spcPts val="0"/>
              </a:spcBef>
              <a:spcAft>
                <a:spcPts val="1000"/>
              </a:spcAft>
              <a:buNone/>
            </a:pPr>
            <a:r>
              <a:rPr lang="en-US" sz="2600" b="1" dirty="0" smtClean="0"/>
              <a:t>Intuitive – Abstract thinker, holistic, conceptual, clues</a:t>
            </a:r>
            <a:endParaRPr lang="en-US" sz="2600" dirty="0"/>
          </a:p>
          <a:p>
            <a:pPr marL="0" indent="0">
              <a:lnSpc>
                <a:spcPct val="100000"/>
              </a:lnSpc>
              <a:spcBef>
                <a:spcPts val="0"/>
              </a:spcBef>
              <a:buNone/>
            </a:pPr>
            <a:r>
              <a:rPr lang="en-US" sz="2600" b="1" dirty="0" smtClean="0"/>
              <a:t>Thinker – Intellectual/objective/factual</a:t>
            </a:r>
          </a:p>
          <a:p>
            <a:pPr marL="0" indent="0">
              <a:lnSpc>
                <a:spcPct val="100000"/>
              </a:lnSpc>
              <a:spcBef>
                <a:spcPts val="0"/>
              </a:spcBef>
              <a:spcAft>
                <a:spcPts val="1000"/>
              </a:spcAft>
              <a:buNone/>
            </a:pPr>
            <a:r>
              <a:rPr lang="en-US" sz="2600" b="1" dirty="0" smtClean="0"/>
              <a:t>Feeler – More emotional/subjective/intuitive</a:t>
            </a:r>
            <a:endParaRPr lang="en-US" sz="2600" dirty="0"/>
          </a:p>
          <a:p>
            <a:pPr marL="0" indent="0">
              <a:lnSpc>
                <a:spcPct val="100000"/>
              </a:lnSpc>
              <a:spcBef>
                <a:spcPts val="0"/>
              </a:spcBef>
              <a:buNone/>
            </a:pPr>
            <a:r>
              <a:rPr lang="en-US" sz="2600" b="1" dirty="0" smtClean="0"/>
              <a:t>Judger – Operates mainly from principles, rules, and values</a:t>
            </a:r>
          </a:p>
          <a:p>
            <a:pPr marL="0" indent="0">
              <a:lnSpc>
                <a:spcPct val="100000"/>
              </a:lnSpc>
              <a:spcBef>
                <a:spcPts val="0"/>
              </a:spcBef>
              <a:buNone/>
            </a:pPr>
            <a:r>
              <a:rPr lang="en-US" sz="2600" b="1" dirty="0" smtClean="0"/>
              <a:t>Perceiver – Operates primarily from the situation, flexible</a:t>
            </a:r>
            <a:endParaRPr lang="en-US" sz="2600" dirty="0"/>
          </a:p>
        </p:txBody>
      </p:sp>
      <p:sp>
        <p:nvSpPr>
          <p:cNvPr id="4" name="Text Placeholder 3"/>
          <p:cNvSpPr>
            <a:spLocks noGrp="1" noChangeArrowheads="1"/>
          </p:cNvSpPr>
          <p:nvPr>
            <p:ph type="body" sz="half" idx="4294967295"/>
          </p:nvPr>
        </p:nvSpPr>
        <p:spPr>
          <a:xfrm>
            <a:off x="304800" y="1448104"/>
            <a:ext cx="8501270" cy="914096"/>
          </a:xfrm>
          <a:prstGeom prst="rect">
            <a:avLst/>
          </a:prstGeom>
        </p:spPr>
        <p:txBody>
          <a:bodyPr/>
          <a:lstStyle/>
          <a:p>
            <a:pPr algn="ctr">
              <a:buNone/>
            </a:pPr>
            <a:r>
              <a:rPr lang="en-US" sz="4400" b="1" dirty="0" smtClean="0">
                <a:latin typeface="Tahoma" pitchFamily="34" charset="0"/>
              </a:rPr>
              <a:t>Myers-Briggs:</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33</a:t>
            </a:fld>
            <a:endParaRPr lang="en-US" sz="3600" dirty="0">
              <a:solidFill>
                <a:schemeClr val="accent4">
                  <a:lumMod val="50000"/>
                </a:schemeClr>
              </a:solidFill>
            </a:endParaRPr>
          </a:p>
        </p:txBody>
      </p:sp>
    </p:spTree>
    <p:extLst>
      <p:ext uri="{BB962C8B-B14F-4D97-AF65-F5344CB8AC3E}">
        <p14:creationId xmlns:p14="http://schemas.microsoft.com/office/powerpoint/2010/main" val="181225528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609600" y="2736604"/>
            <a:ext cx="7696200" cy="2419124"/>
          </a:xfrm>
          <a:prstGeom prst="rect">
            <a:avLst/>
          </a:prstGeom>
        </p:spPr>
        <p:txBody>
          <a:bodyPr/>
          <a:lstStyle/>
          <a:p>
            <a:pPr algn="ctr">
              <a:buFont typeface="Monotype Sorts" pitchFamily="2" charset="2"/>
              <a:buNone/>
            </a:pPr>
            <a:r>
              <a:rPr lang="en-US" altLang="en-US" sz="3600" b="1" dirty="0" smtClean="0">
                <a:latin typeface="Tahoma" pitchFamily="34" charset="0"/>
                <a:ea typeface="Tahoma" panose="020B0604030504040204" pitchFamily="34" charset="0"/>
                <a:cs typeface="Tahoma" panose="020B0604030504040204" pitchFamily="34" charset="0"/>
              </a:rPr>
              <a:t>“</a:t>
            </a:r>
            <a:r>
              <a:rPr lang="en-US" sz="3600" b="1" dirty="0">
                <a:latin typeface="Tahoma" panose="020B0604030504040204" pitchFamily="34" charset="0"/>
                <a:ea typeface="Tahoma" panose="020B0604030504040204" pitchFamily="34" charset="0"/>
                <a:cs typeface="Tahoma" panose="020B0604030504040204" pitchFamily="34" charset="0"/>
              </a:rPr>
              <a:t>There is no such thing as a good or bad personality trait</a:t>
            </a:r>
            <a:r>
              <a:rPr lang="en-US" sz="3600" b="1" dirty="0" smtClean="0">
                <a:latin typeface="Tahoma" panose="020B0604030504040204" pitchFamily="34" charset="0"/>
                <a:ea typeface="Tahoma" panose="020B0604030504040204" pitchFamily="34" charset="0"/>
                <a:cs typeface="Tahoma" panose="020B0604030504040204" pitchFamily="34" charset="0"/>
              </a:rPr>
              <a:t>.</a:t>
            </a:r>
            <a:r>
              <a:rPr lang="en-US" altLang="en-US" sz="3600" b="1" dirty="0" smtClean="0">
                <a:latin typeface="Tahoma" pitchFamily="34" charset="0"/>
                <a:ea typeface="Tahoma" panose="020B0604030504040204" pitchFamily="34" charset="0"/>
                <a:cs typeface="Tahoma" panose="020B0604030504040204" pitchFamily="34" charset="0"/>
              </a:rPr>
              <a:t>”</a:t>
            </a:r>
          </a:p>
          <a:p>
            <a:pPr algn="ctr">
              <a:buFont typeface="Monotype Sorts" pitchFamily="2" charset="2"/>
              <a:buNone/>
            </a:pPr>
            <a:endParaRPr lang="en-US" sz="2000" b="1" dirty="0">
              <a:latin typeface="Tahoma" pitchFamily="34" charset="0"/>
              <a:ea typeface="Tahoma" panose="020B0604030504040204" pitchFamily="34" charset="0"/>
              <a:cs typeface="Tahoma" panose="020B0604030504040204" pitchFamily="34" charset="0"/>
            </a:endParaRPr>
          </a:p>
          <a:p>
            <a:pPr algn="ctr">
              <a:buFont typeface="Monotype Sorts" pitchFamily="2" charset="2"/>
              <a:buNone/>
            </a:pPr>
            <a:r>
              <a:rPr lang="en-US" b="1" dirty="0" smtClean="0">
                <a:latin typeface="Tahoma" pitchFamily="34" charset="0"/>
                <a:ea typeface="Tahoma" panose="020B0604030504040204" pitchFamily="34" charset="0"/>
                <a:cs typeface="Tahoma" panose="020B0604030504040204" pitchFamily="34" charset="0"/>
              </a:rPr>
              <a:t>Every personality trait has both</a:t>
            </a:r>
          </a:p>
          <a:p>
            <a:pPr algn="ctr">
              <a:buFont typeface="Monotype Sorts" pitchFamily="2" charset="2"/>
              <a:buNone/>
            </a:pPr>
            <a:r>
              <a:rPr lang="en-US" b="1" dirty="0" smtClean="0">
                <a:latin typeface="Tahoma" pitchFamily="34" charset="0"/>
                <a:ea typeface="Tahoma" panose="020B0604030504040204" pitchFamily="34" charset="0"/>
                <a:cs typeface="Tahoma" panose="020B0604030504040204" pitchFamily="34" charset="0"/>
              </a:rPr>
              <a:t>Positive and </a:t>
            </a:r>
            <a:r>
              <a:rPr lang="en-US" b="1" u="sng" dirty="0" smtClean="0">
                <a:latin typeface="Tahoma" pitchFamily="34" charset="0"/>
                <a:ea typeface="Tahoma" panose="020B0604030504040204" pitchFamily="34" charset="0"/>
                <a:cs typeface="Tahoma" panose="020B0604030504040204" pitchFamily="34" charset="0"/>
              </a:rPr>
              <a:t>Negative</a:t>
            </a:r>
            <a:r>
              <a:rPr lang="en-US" b="1" dirty="0" smtClean="0">
                <a:latin typeface="Tahoma" pitchFamily="34" charset="0"/>
                <a:ea typeface="Tahoma" panose="020B0604030504040204" pitchFamily="34" charset="0"/>
                <a:cs typeface="Tahoma" panose="020B0604030504040204" pitchFamily="34" charset="0"/>
              </a:rPr>
              <a:t> aspects.</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4</a:t>
            </a:fld>
            <a:endParaRPr lang="en-US" sz="3600" dirty="0">
              <a:solidFill>
                <a:schemeClr val="accent4">
                  <a:lumMod val="50000"/>
                </a:schemeClr>
              </a:solidFill>
            </a:endParaRPr>
          </a:p>
        </p:txBody>
      </p:sp>
    </p:spTree>
    <p:extLst>
      <p:ext uri="{BB962C8B-B14F-4D97-AF65-F5344CB8AC3E}">
        <p14:creationId xmlns:p14="http://schemas.microsoft.com/office/powerpoint/2010/main" val="180853681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304800" y="1676400"/>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Our </a:t>
            </a:r>
            <a:r>
              <a:rPr lang="en-US" sz="3600" b="1" u="sng" dirty="0" smtClean="0">
                <a:latin typeface="Tahoma" pitchFamily="34" charset="0"/>
              </a:rPr>
              <a:t>Perception</a:t>
            </a:r>
            <a:r>
              <a:rPr lang="en-US" sz="3600" b="1" dirty="0" smtClean="0">
                <a:latin typeface="Tahoma" pitchFamily="34" charset="0"/>
              </a:rPr>
              <a:t> has changed</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5</a:t>
            </a:fld>
            <a:endParaRPr lang="en-US" sz="3600" dirty="0">
              <a:solidFill>
                <a:schemeClr val="accent4">
                  <a:lumMod val="50000"/>
                </a:schemeClr>
              </a:solidFill>
            </a:endParaRPr>
          </a:p>
        </p:txBody>
      </p:sp>
    </p:spTree>
    <p:extLst>
      <p:ext uri="{BB962C8B-B14F-4D97-AF65-F5344CB8AC3E}">
        <p14:creationId xmlns:p14="http://schemas.microsoft.com/office/powerpoint/2010/main" val="375669676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3505200"/>
            <a:ext cx="7650163" cy="498598"/>
          </a:xfrm>
          <a:prstGeom prst="rect">
            <a:avLst/>
          </a:prstGeom>
        </p:spPr>
        <p:txBody>
          <a:bodyPr/>
          <a:lstStyle/>
          <a:p>
            <a:pPr marL="1149350" lvl="1" indent="-457200"/>
            <a:r>
              <a:rPr lang="en-US" sz="3600" dirty="0" smtClean="0"/>
              <a:t>Pre-marriage, only see Positive </a:t>
            </a:r>
            <a:endParaRPr lang="en-US" sz="3600" dirty="0" smtClean="0"/>
          </a:p>
        </p:txBody>
      </p:sp>
      <p:sp>
        <p:nvSpPr>
          <p:cNvPr id="4" name="Text Placeholder 3"/>
          <p:cNvSpPr>
            <a:spLocks noGrp="1" noChangeArrowheads="1"/>
          </p:cNvSpPr>
          <p:nvPr>
            <p:ph type="body" sz="half" idx="4294967295"/>
          </p:nvPr>
        </p:nvSpPr>
        <p:spPr>
          <a:xfrm>
            <a:off x="304800" y="1676400"/>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Our Perception has changed</a:t>
            </a:r>
            <a:endParaRPr lang="en-US" sz="36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6</a:t>
            </a:fld>
            <a:endParaRPr lang="en-US" sz="3600" dirty="0">
              <a:solidFill>
                <a:schemeClr val="accent4">
                  <a:lumMod val="50000"/>
                </a:schemeClr>
              </a:solidFill>
            </a:endParaRPr>
          </a:p>
        </p:txBody>
      </p:sp>
    </p:spTree>
    <p:extLst>
      <p:ext uri="{BB962C8B-B14F-4D97-AF65-F5344CB8AC3E}">
        <p14:creationId xmlns:p14="http://schemas.microsoft.com/office/powerpoint/2010/main" val="1898464966"/>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3505200"/>
            <a:ext cx="7650163" cy="1107996"/>
          </a:xfrm>
          <a:prstGeom prst="rect">
            <a:avLst/>
          </a:prstGeom>
        </p:spPr>
        <p:txBody>
          <a:bodyPr/>
          <a:lstStyle/>
          <a:p>
            <a:pPr marL="1149350" lvl="1" indent="-457200"/>
            <a:r>
              <a:rPr lang="en-US" sz="3600" dirty="0" smtClean="0"/>
              <a:t>Pre-marriage, only see Positive </a:t>
            </a:r>
            <a:endParaRPr lang="en-US" sz="3600" dirty="0" smtClean="0"/>
          </a:p>
          <a:p>
            <a:pPr marL="1149350" lvl="1" indent="-457200"/>
            <a:r>
              <a:rPr lang="en-US" sz="3600" dirty="0" smtClean="0"/>
              <a:t>After marriage, notice </a:t>
            </a:r>
            <a:r>
              <a:rPr lang="en-US" sz="3600" u="sng" dirty="0" smtClean="0"/>
              <a:t>Negative</a:t>
            </a:r>
            <a:endParaRPr lang="en-US" sz="3600" u="sng" dirty="0" smtClean="0"/>
          </a:p>
        </p:txBody>
      </p:sp>
      <p:sp>
        <p:nvSpPr>
          <p:cNvPr id="4" name="Text Placeholder 3"/>
          <p:cNvSpPr>
            <a:spLocks noGrp="1" noChangeArrowheads="1"/>
          </p:cNvSpPr>
          <p:nvPr>
            <p:ph type="body" sz="half" idx="4294967295"/>
          </p:nvPr>
        </p:nvSpPr>
        <p:spPr>
          <a:xfrm>
            <a:off x="304800" y="1676400"/>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a:latin typeface="Tahoma" pitchFamily="34" charset="0"/>
              </a:rPr>
              <a:t>Our Perception has changed</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7</a:t>
            </a:fld>
            <a:endParaRPr lang="en-US" sz="3600" dirty="0">
              <a:solidFill>
                <a:schemeClr val="accent4">
                  <a:lumMod val="50000"/>
                </a:schemeClr>
              </a:solidFill>
            </a:endParaRPr>
          </a:p>
        </p:txBody>
      </p:sp>
    </p:spTree>
    <p:extLst>
      <p:ext uri="{BB962C8B-B14F-4D97-AF65-F5344CB8AC3E}">
        <p14:creationId xmlns:p14="http://schemas.microsoft.com/office/powerpoint/2010/main" val="57405853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1066799" y="3505200"/>
            <a:ext cx="7650163" cy="1717393"/>
          </a:xfrm>
          <a:prstGeom prst="rect">
            <a:avLst/>
          </a:prstGeom>
        </p:spPr>
        <p:txBody>
          <a:bodyPr/>
          <a:lstStyle/>
          <a:p>
            <a:pPr marL="1149350" lvl="1" indent="-457200"/>
            <a:r>
              <a:rPr lang="en-US" sz="3600" dirty="0" smtClean="0"/>
              <a:t>Pre-marriage, only see Positive </a:t>
            </a:r>
            <a:endParaRPr lang="en-US" sz="3600" dirty="0" smtClean="0"/>
          </a:p>
          <a:p>
            <a:pPr marL="1149350" lvl="1" indent="-457200"/>
            <a:r>
              <a:rPr lang="en-US" sz="3600" dirty="0" smtClean="0"/>
              <a:t>After marriage, notice </a:t>
            </a:r>
            <a:r>
              <a:rPr lang="en-US" sz="3600" u="sng" dirty="0" smtClean="0"/>
              <a:t>Negative</a:t>
            </a:r>
            <a:endParaRPr lang="en-US" sz="3600" u="sng" dirty="0" smtClean="0"/>
          </a:p>
          <a:p>
            <a:pPr marL="1149350" lvl="1" indent="-457200"/>
            <a:r>
              <a:rPr lang="en-US" sz="3600" u="sng" dirty="0" smtClean="0"/>
              <a:t>SAME</a:t>
            </a:r>
            <a:r>
              <a:rPr lang="en-US" sz="3600" dirty="0" smtClean="0"/>
              <a:t> </a:t>
            </a:r>
            <a:r>
              <a:rPr lang="en-US" sz="3600" u="sng" dirty="0" smtClean="0"/>
              <a:t>TRAIT</a:t>
            </a:r>
            <a:r>
              <a:rPr lang="en-US" sz="3600" dirty="0" smtClean="0"/>
              <a:t>! (</a:t>
            </a:r>
            <a:r>
              <a:rPr lang="en-US" sz="3600" u="sng" dirty="0" smtClean="0"/>
              <a:t>Disillusionment</a:t>
            </a:r>
            <a:r>
              <a:rPr lang="en-US" sz="3600" dirty="0" smtClean="0"/>
              <a:t>)</a:t>
            </a:r>
          </a:p>
        </p:txBody>
      </p:sp>
      <p:sp>
        <p:nvSpPr>
          <p:cNvPr id="4" name="Text Placeholder 3"/>
          <p:cNvSpPr>
            <a:spLocks noGrp="1" noChangeArrowheads="1"/>
          </p:cNvSpPr>
          <p:nvPr>
            <p:ph type="body" sz="half" idx="4294967295"/>
          </p:nvPr>
        </p:nvSpPr>
        <p:spPr>
          <a:xfrm>
            <a:off x="304800" y="1676400"/>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a:latin typeface="Tahoma" pitchFamily="34" charset="0"/>
              </a:rPr>
              <a:t>Our Perception has changed</a:t>
            </a: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8</a:t>
            </a:fld>
            <a:endParaRPr lang="en-US" sz="3600" dirty="0">
              <a:solidFill>
                <a:schemeClr val="accent4">
                  <a:lumMod val="50000"/>
                </a:schemeClr>
              </a:solidFill>
            </a:endParaRPr>
          </a:p>
        </p:txBody>
      </p:sp>
    </p:spTree>
    <p:extLst>
      <p:ext uri="{BB962C8B-B14F-4D97-AF65-F5344CB8AC3E}">
        <p14:creationId xmlns:p14="http://schemas.microsoft.com/office/powerpoint/2010/main" val="400435325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304800" y="1676401"/>
            <a:ext cx="8501270" cy="1523494"/>
          </a:xfrm>
          <a:prstGeom prst="rect">
            <a:avLst/>
          </a:prstGeom>
        </p:spPr>
        <p:txBody>
          <a:bodyPr/>
          <a:lstStyle/>
          <a:p>
            <a:pPr algn="ctr">
              <a:buNone/>
            </a:pPr>
            <a:r>
              <a:rPr lang="en-US" sz="4400" b="1" dirty="0" smtClean="0">
                <a:latin typeface="Tahoma" pitchFamily="34" charset="0"/>
              </a:rPr>
              <a:t>Understanding Differences</a:t>
            </a:r>
          </a:p>
          <a:p>
            <a:pPr algn="ctr">
              <a:buNone/>
            </a:pPr>
            <a:r>
              <a:rPr lang="en-US" sz="3600" b="1" dirty="0" smtClean="0">
                <a:latin typeface="Tahoma" pitchFamily="34" charset="0"/>
              </a:rPr>
              <a:t>We feel </a:t>
            </a:r>
            <a:r>
              <a:rPr lang="en-US" sz="3600" b="1" u="sng" dirty="0" smtClean="0">
                <a:latin typeface="Tahoma" pitchFamily="34" charset="0"/>
              </a:rPr>
              <a:t>Pressured</a:t>
            </a:r>
            <a:endParaRPr lang="en-US" sz="3600" b="1" u="sng"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TextBox 4"/>
          <p:cNvSpPr txBox="1"/>
          <p:nvPr/>
        </p:nvSpPr>
        <p:spPr>
          <a:xfrm>
            <a:off x="8077200" y="6096000"/>
            <a:ext cx="990600" cy="646331"/>
          </a:xfrm>
          <a:prstGeom prst="rect">
            <a:avLst/>
          </a:prstGeom>
          <a:noFill/>
        </p:spPr>
        <p:txBody>
          <a:bodyPr wrap="square" rtlCol="0">
            <a:spAutoFit/>
          </a:bodyPr>
          <a:lstStyle/>
          <a:p>
            <a:pPr algn="ctr"/>
            <a:fld id="{46372EB6-CA11-4700-AE83-958F1EA0CF5C}" type="slidenum">
              <a:rPr lang="en-US" sz="3600" smtClean="0">
                <a:solidFill>
                  <a:schemeClr val="accent4">
                    <a:lumMod val="50000"/>
                  </a:schemeClr>
                </a:solidFill>
              </a:rPr>
              <a:pPr algn="ctr"/>
              <a:t>9</a:t>
            </a:fld>
            <a:endParaRPr lang="en-US" sz="3600" dirty="0">
              <a:solidFill>
                <a:schemeClr val="accent4">
                  <a:lumMod val="50000"/>
                </a:schemeClr>
              </a:solidFill>
            </a:endParaRPr>
          </a:p>
        </p:txBody>
      </p:sp>
    </p:spTree>
    <p:extLst>
      <p:ext uri="{BB962C8B-B14F-4D97-AF65-F5344CB8AC3E}">
        <p14:creationId xmlns:p14="http://schemas.microsoft.com/office/powerpoint/2010/main" val="422448379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568</TotalTime>
  <Words>3992</Words>
  <Application>Microsoft Office PowerPoint</Application>
  <PresentationFormat>On-screen Show (4:3)</PresentationFormat>
  <Paragraphs>334</Paragraphs>
  <Slides>33</Slides>
  <Notes>33</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32</cp:revision>
  <cp:lastPrinted>2013-09-09T20:16:10Z</cp:lastPrinted>
  <dcterms:created xsi:type="dcterms:W3CDTF">2013-09-09T14:30:13Z</dcterms:created>
  <dcterms:modified xsi:type="dcterms:W3CDTF">2015-03-02T22:10:26Z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