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44"/>
  </p:notesMasterIdLst>
  <p:handoutMasterIdLst>
    <p:handoutMasterId r:id="rId45"/>
  </p:handoutMasterIdLst>
  <p:sldIdLst>
    <p:sldId id="271" r:id="rId4"/>
    <p:sldId id="275" r:id="rId5"/>
    <p:sldId id="305" r:id="rId6"/>
    <p:sldId id="304" r:id="rId7"/>
    <p:sldId id="303" r:id="rId8"/>
    <p:sldId id="302" r:id="rId9"/>
    <p:sldId id="276" r:id="rId10"/>
    <p:sldId id="309" r:id="rId11"/>
    <p:sldId id="308" r:id="rId12"/>
    <p:sldId id="307" r:id="rId13"/>
    <p:sldId id="306" r:id="rId14"/>
    <p:sldId id="265" r:id="rId15"/>
    <p:sldId id="286" r:id="rId16"/>
    <p:sldId id="287" r:id="rId17"/>
    <p:sldId id="279" r:id="rId18"/>
    <p:sldId id="277" r:id="rId19"/>
    <p:sldId id="310" r:id="rId20"/>
    <p:sldId id="288" r:id="rId21"/>
    <p:sldId id="259" r:id="rId22"/>
    <p:sldId id="289" r:id="rId23"/>
    <p:sldId id="290" r:id="rId24"/>
    <p:sldId id="273" r:id="rId25"/>
    <p:sldId id="301" r:id="rId26"/>
    <p:sldId id="300" r:id="rId27"/>
    <p:sldId id="299" r:id="rId28"/>
    <p:sldId id="298" r:id="rId29"/>
    <p:sldId id="297" r:id="rId30"/>
    <p:sldId id="291" r:id="rId31"/>
    <p:sldId id="292" r:id="rId32"/>
    <p:sldId id="282" r:id="rId33"/>
    <p:sldId id="281" r:id="rId34"/>
    <p:sldId id="283" r:id="rId35"/>
    <p:sldId id="284" r:id="rId36"/>
    <p:sldId id="293" r:id="rId37"/>
    <p:sldId id="294" r:id="rId38"/>
    <p:sldId id="295" r:id="rId39"/>
    <p:sldId id="280" r:id="rId40"/>
    <p:sldId id="285" r:id="rId41"/>
    <p:sldId id="296" r:id="rId42"/>
    <p:sldId id="272" r:id="rId43"/>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2/23/2015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2/23/2015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1"/>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4:42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5:47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9" y="6658663"/>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9" y="6658663"/>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4:42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5:47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2/23/2015 5:55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Listening</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Tricks to </a:t>
            </a:r>
            <a:r>
              <a:rPr lang="en-US" sz="4400" b="1" u="sng" dirty="0" smtClean="0">
                <a:latin typeface="Tahoma" pitchFamily="34" charset="0"/>
              </a:rPr>
              <a:t>avoid</a:t>
            </a:r>
            <a:r>
              <a:rPr lang="en-US" sz="4400" b="1" dirty="0" smtClean="0">
                <a:latin typeface="Tahoma" pitchFamily="34" charset="0"/>
              </a:rPr>
              <a:t>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457200" y="3050298"/>
            <a:ext cx="8458200" cy="1809726"/>
          </a:xfrm>
          <a:prstGeom prst="rect">
            <a:avLst/>
          </a:prstGeom>
        </p:spPr>
        <p:txBody>
          <a:bodyPr/>
          <a:lstStyle/>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The </a:t>
            </a:r>
            <a:r>
              <a:rPr lang="en-US" dirty="0" smtClean="0">
                <a:latin typeface="Tahoma" panose="020B0604030504040204" pitchFamily="34" charset="0"/>
                <a:ea typeface="Tahoma" panose="020B0604030504040204" pitchFamily="34" charset="0"/>
                <a:cs typeface="Tahoma" panose="020B0604030504040204" pitchFamily="34" charset="0"/>
              </a:rPr>
              <a:t>Put-off – later never comes</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Monopolizing </a:t>
            </a:r>
            <a:r>
              <a:rPr lang="en-US" dirty="0" smtClean="0">
                <a:latin typeface="Tahoma" panose="020B0604030504040204" pitchFamily="34" charset="0"/>
                <a:ea typeface="Tahoma" panose="020B0604030504040204" pitchFamily="34" charset="0"/>
                <a:cs typeface="Tahoma" panose="020B0604030504040204" pitchFamily="34" charset="0"/>
              </a:rPr>
              <a:t>– constant </a:t>
            </a:r>
            <a:r>
              <a:rPr lang="en-US" u="sng" dirty="0" smtClean="0">
                <a:latin typeface="Tahoma" panose="020B0604030504040204" pitchFamily="34" charset="0"/>
                <a:ea typeface="Tahoma" panose="020B0604030504040204" pitchFamily="34" charset="0"/>
                <a:cs typeface="Tahoma" panose="020B0604030504040204" pitchFamily="34" charset="0"/>
              </a:rPr>
              <a:t>talking</a:t>
            </a:r>
            <a:r>
              <a:rPr lang="en-US" dirty="0" smtClean="0">
                <a:latin typeface="Tahoma" panose="020B0604030504040204" pitchFamily="34" charset="0"/>
                <a:ea typeface="Tahoma" panose="020B0604030504040204" pitchFamily="34" charset="0"/>
                <a:cs typeface="Tahoma" panose="020B0604030504040204" pitchFamily="34" charset="0"/>
              </a:rPr>
              <a:t> and </a:t>
            </a:r>
            <a:r>
              <a:rPr lang="en-US" u="sng" dirty="0" smtClean="0">
                <a:latin typeface="Tahoma" panose="020B0604030504040204" pitchFamily="34" charset="0"/>
                <a:ea typeface="Tahoma" panose="020B0604030504040204" pitchFamily="34" charset="0"/>
                <a:cs typeface="Tahoma" panose="020B0604030504040204" pitchFamily="34" charset="0"/>
              </a:rPr>
              <a:t>interrupting</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Escapes – </a:t>
            </a:r>
            <a:r>
              <a:rPr lang="en-US" u="sng" dirty="0" smtClean="0">
                <a:latin typeface="Tahoma" panose="020B0604030504040204" pitchFamily="34" charset="0"/>
                <a:ea typeface="Tahoma" panose="020B0604030504040204" pitchFamily="34" charset="0"/>
                <a:cs typeface="Tahoma" panose="020B0604030504040204" pitchFamily="34" charset="0"/>
              </a:rPr>
              <a:t>alcohol</a:t>
            </a:r>
            <a:r>
              <a:rPr lang="en-US" dirty="0" smtClean="0">
                <a:latin typeface="Tahoma" panose="020B0604030504040204" pitchFamily="34" charset="0"/>
                <a:ea typeface="Tahoma" panose="020B0604030504040204" pitchFamily="34" charset="0"/>
                <a:cs typeface="Tahoma" panose="020B0604030504040204" pitchFamily="34" charset="0"/>
              </a:rPr>
              <a:t>/</a:t>
            </a:r>
            <a:r>
              <a:rPr lang="en-US" u="sng" dirty="0" smtClean="0">
                <a:latin typeface="Tahoma" panose="020B0604030504040204" pitchFamily="34" charset="0"/>
                <a:ea typeface="Tahoma" panose="020B0604030504040204" pitchFamily="34" charset="0"/>
                <a:cs typeface="Tahoma" panose="020B0604030504040204" pitchFamily="34" charset="0"/>
              </a:rPr>
              <a:t>drugs</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sleep</a:t>
            </a:r>
            <a:r>
              <a:rPr lang="en-US" dirty="0" smtClean="0">
                <a:latin typeface="Tahoma" panose="020B0604030504040204" pitchFamily="34" charset="0"/>
                <a:ea typeface="Tahoma" panose="020B0604030504040204" pitchFamily="34" charset="0"/>
                <a:cs typeface="Tahoma" panose="020B0604030504040204" pitchFamily="34" charset="0"/>
              </a:rPr>
              <a:t>, etc.</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Distancing </a:t>
            </a:r>
            <a:r>
              <a:rPr lang="en-US" dirty="0" smtClean="0">
                <a:latin typeface="Tahoma" panose="020B0604030504040204" pitchFamily="34" charset="0"/>
                <a:ea typeface="Tahoma" panose="020B0604030504040204" pitchFamily="34" charset="0"/>
                <a:cs typeface="Tahoma" panose="020B0604030504040204" pitchFamily="34" charset="0"/>
              </a:rPr>
              <a:t>tactics</a:t>
            </a: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10</a:t>
            </a:fld>
            <a:endParaRPr lang="en-US" sz="3600" b="1" dirty="0">
              <a:solidFill>
                <a:schemeClr val="accent4">
                  <a:lumMod val="50000"/>
                </a:schemeClr>
              </a:solidFill>
            </a:endParaRPr>
          </a:p>
        </p:txBody>
      </p:sp>
    </p:spTree>
    <p:extLst>
      <p:ext uri="{BB962C8B-B14F-4D97-AF65-F5344CB8AC3E}">
        <p14:creationId xmlns:p14="http://schemas.microsoft.com/office/powerpoint/2010/main" val="285524440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Tricks to </a:t>
            </a:r>
            <a:r>
              <a:rPr lang="en-US" sz="4400" b="1" u="sng" dirty="0" smtClean="0">
                <a:latin typeface="Tahoma" pitchFamily="34" charset="0"/>
              </a:rPr>
              <a:t>avoid</a:t>
            </a:r>
            <a:r>
              <a:rPr lang="en-US" sz="4400" b="1" dirty="0" smtClean="0">
                <a:latin typeface="Tahoma" pitchFamily="34" charset="0"/>
              </a:rPr>
              <a:t>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457200" y="3050298"/>
            <a:ext cx="8458200" cy="2283702"/>
          </a:xfrm>
          <a:prstGeom prst="rect">
            <a:avLst/>
          </a:prstGeom>
        </p:spPr>
        <p:txBody>
          <a:bodyPr/>
          <a:lstStyle/>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The </a:t>
            </a:r>
            <a:r>
              <a:rPr lang="en-US" dirty="0" smtClean="0">
                <a:latin typeface="Tahoma" panose="020B0604030504040204" pitchFamily="34" charset="0"/>
                <a:ea typeface="Tahoma" panose="020B0604030504040204" pitchFamily="34" charset="0"/>
                <a:cs typeface="Tahoma" panose="020B0604030504040204" pitchFamily="34" charset="0"/>
              </a:rPr>
              <a:t>Put-off – later never comes</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Monopolizing </a:t>
            </a:r>
            <a:r>
              <a:rPr lang="en-US" dirty="0" smtClean="0">
                <a:latin typeface="Tahoma" panose="020B0604030504040204" pitchFamily="34" charset="0"/>
                <a:ea typeface="Tahoma" panose="020B0604030504040204" pitchFamily="34" charset="0"/>
                <a:cs typeface="Tahoma" panose="020B0604030504040204" pitchFamily="34" charset="0"/>
              </a:rPr>
              <a:t>– constant </a:t>
            </a:r>
            <a:r>
              <a:rPr lang="en-US" u="sng" dirty="0" smtClean="0">
                <a:latin typeface="Tahoma" panose="020B0604030504040204" pitchFamily="34" charset="0"/>
                <a:ea typeface="Tahoma" panose="020B0604030504040204" pitchFamily="34" charset="0"/>
                <a:cs typeface="Tahoma" panose="020B0604030504040204" pitchFamily="34" charset="0"/>
              </a:rPr>
              <a:t>talking</a:t>
            </a:r>
            <a:r>
              <a:rPr lang="en-US" dirty="0" smtClean="0">
                <a:latin typeface="Tahoma" panose="020B0604030504040204" pitchFamily="34" charset="0"/>
                <a:ea typeface="Tahoma" panose="020B0604030504040204" pitchFamily="34" charset="0"/>
                <a:cs typeface="Tahoma" panose="020B0604030504040204" pitchFamily="34" charset="0"/>
              </a:rPr>
              <a:t> and </a:t>
            </a:r>
            <a:r>
              <a:rPr lang="en-US" u="sng" dirty="0" smtClean="0">
                <a:latin typeface="Tahoma" panose="020B0604030504040204" pitchFamily="34" charset="0"/>
                <a:ea typeface="Tahoma" panose="020B0604030504040204" pitchFamily="34" charset="0"/>
                <a:cs typeface="Tahoma" panose="020B0604030504040204" pitchFamily="34" charset="0"/>
              </a:rPr>
              <a:t>interrupting</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Escapes – </a:t>
            </a:r>
            <a:r>
              <a:rPr lang="en-US" u="sng" dirty="0" smtClean="0">
                <a:latin typeface="Tahoma" panose="020B0604030504040204" pitchFamily="34" charset="0"/>
                <a:ea typeface="Tahoma" panose="020B0604030504040204" pitchFamily="34" charset="0"/>
                <a:cs typeface="Tahoma" panose="020B0604030504040204" pitchFamily="34" charset="0"/>
              </a:rPr>
              <a:t>alcohol</a:t>
            </a:r>
            <a:r>
              <a:rPr lang="en-US" dirty="0" smtClean="0">
                <a:latin typeface="Tahoma" panose="020B0604030504040204" pitchFamily="34" charset="0"/>
                <a:ea typeface="Tahoma" panose="020B0604030504040204" pitchFamily="34" charset="0"/>
                <a:cs typeface="Tahoma" panose="020B0604030504040204" pitchFamily="34" charset="0"/>
              </a:rPr>
              <a:t>/</a:t>
            </a:r>
            <a:r>
              <a:rPr lang="en-US" u="sng" dirty="0" smtClean="0">
                <a:latin typeface="Tahoma" panose="020B0604030504040204" pitchFamily="34" charset="0"/>
                <a:ea typeface="Tahoma" panose="020B0604030504040204" pitchFamily="34" charset="0"/>
                <a:cs typeface="Tahoma" panose="020B0604030504040204" pitchFamily="34" charset="0"/>
              </a:rPr>
              <a:t>drugs</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sleep</a:t>
            </a:r>
            <a:r>
              <a:rPr lang="en-US" dirty="0" smtClean="0">
                <a:latin typeface="Tahoma" panose="020B0604030504040204" pitchFamily="34" charset="0"/>
                <a:ea typeface="Tahoma" panose="020B0604030504040204" pitchFamily="34" charset="0"/>
                <a:cs typeface="Tahoma" panose="020B0604030504040204" pitchFamily="34" charset="0"/>
              </a:rPr>
              <a:t>, etc.</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Distancing tactics</a:t>
            </a: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Withdrawal – </a:t>
            </a:r>
            <a:r>
              <a:rPr lang="en-US" u="sng" dirty="0" smtClean="0">
                <a:latin typeface="Tahoma" panose="020B0604030504040204" pitchFamily="34" charset="0"/>
                <a:ea typeface="Tahoma" panose="020B0604030504040204" pitchFamily="34" charset="0"/>
                <a:cs typeface="Tahoma" panose="020B0604030504040204" pitchFamily="34" charset="0"/>
              </a:rPr>
              <a:t>sulking</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walking</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out</a:t>
            </a:r>
            <a:r>
              <a:rPr lang="en-US" dirty="0" smtClean="0">
                <a:latin typeface="Tahoma" panose="020B0604030504040204" pitchFamily="34" charset="0"/>
                <a:ea typeface="Tahoma" panose="020B0604030504040204" pitchFamily="34" charset="0"/>
                <a:cs typeface="Tahoma" panose="020B0604030504040204" pitchFamily="34" charset="0"/>
              </a:rPr>
              <a:t> before finished</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11</a:t>
            </a:fld>
            <a:endParaRPr lang="en-US" sz="3600" b="1" dirty="0">
              <a:solidFill>
                <a:schemeClr val="accent4">
                  <a:lumMod val="50000"/>
                </a:schemeClr>
              </a:solidFill>
            </a:endParaRPr>
          </a:p>
        </p:txBody>
      </p:sp>
    </p:spTree>
    <p:extLst>
      <p:ext uri="{BB962C8B-B14F-4D97-AF65-F5344CB8AC3E}">
        <p14:creationId xmlns:p14="http://schemas.microsoft.com/office/powerpoint/2010/main" val="104290423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1981200"/>
            <a:ext cx="7315200" cy="4308872"/>
          </a:xfrm>
          <a:prstGeom prst="rect">
            <a:avLst/>
          </a:prstGeom>
        </p:spPr>
        <p:txBody>
          <a:bodyPr/>
          <a:lstStyle/>
          <a:p>
            <a:pPr marL="457200" lvl="1" indent="0">
              <a:lnSpc>
                <a:spcPct val="100000"/>
              </a:lnSpc>
              <a:spcBef>
                <a:spcPts val="0"/>
              </a:spcBef>
              <a:buNone/>
            </a:pPr>
            <a:r>
              <a:rPr lang="en-US" dirty="0"/>
              <a:t>1. </a:t>
            </a:r>
            <a:r>
              <a:rPr lang="en-US" dirty="0" smtClean="0"/>
              <a:t>Don’t Talk</a:t>
            </a:r>
            <a:endParaRPr lang="en-US" dirty="0"/>
          </a:p>
          <a:p>
            <a:pPr marL="457200" lvl="1" indent="0">
              <a:lnSpc>
                <a:spcPct val="100000"/>
              </a:lnSpc>
              <a:spcBef>
                <a:spcPts val="0"/>
              </a:spcBef>
              <a:buNone/>
            </a:pPr>
            <a:r>
              <a:rPr lang="en-US" dirty="0"/>
              <a:t>2. </a:t>
            </a:r>
            <a:r>
              <a:rPr lang="en-US" dirty="0" smtClean="0"/>
              <a:t>Never show your feelings</a:t>
            </a:r>
            <a:endParaRPr lang="en-US" dirty="0"/>
          </a:p>
          <a:p>
            <a:pPr marL="457200" lvl="1" indent="0">
              <a:lnSpc>
                <a:spcPct val="100000"/>
              </a:lnSpc>
              <a:spcBef>
                <a:spcPts val="0"/>
              </a:spcBef>
              <a:buNone/>
            </a:pPr>
            <a:r>
              <a:rPr lang="en-US" dirty="0"/>
              <a:t>3. </a:t>
            </a:r>
            <a:r>
              <a:rPr lang="en-US" dirty="0" smtClean="0"/>
              <a:t>Always win</a:t>
            </a:r>
            <a:endParaRPr lang="en-US" dirty="0"/>
          </a:p>
          <a:p>
            <a:pPr marL="457200" lvl="1" indent="0">
              <a:lnSpc>
                <a:spcPct val="100000"/>
              </a:lnSpc>
              <a:spcBef>
                <a:spcPts val="0"/>
              </a:spcBef>
              <a:buNone/>
            </a:pPr>
            <a:r>
              <a:rPr lang="en-US" dirty="0"/>
              <a:t>4. </a:t>
            </a:r>
            <a:r>
              <a:rPr lang="en-US" dirty="0" smtClean="0"/>
              <a:t>Always be pleasant</a:t>
            </a:r>
            <a:endParaRPr lang="en-US" dirty="0"/>
          </a:p>
          <a:p>
            <a:pPr marL="457200" lvl="1" indent="0">
              <a:lnSpc>
                <a:spcPct val="100000"/>
              </a:lnSpc>
              <a:spcBef>
                <a:spcPts val="0"/>
              </a:spcBef>
              <a:buNone/>
            </a:pPr>
            <a:r>
              <a:rPr lang="en-US" dirty="0"/>
              <a:t>5. </a:t>
            </a:r>
            <a:r>
              <a:rPr lang="en-US" dirty="0" smtClean="0"/>
              <a:t>Always keep busy</a:t>
            </a:r>
          </a:p>
          <a:p>
            <a:pPr marL="457200" lvl="1" indent="0">
              <a:lnSpc>
                <a:spcPct val="100000"/>
              </a:lnSpc>
              <a:spcBef>
                <a:spcPts val="0"/>
              </a:spcBef>
              <a:buNone/>
            </a:pPr>
            <a:r>
              <a:rPr lang="en-US" dirty="0" smtClean="0"/>
              <a:t>6. Always be right</a:t>
            </a:r>
          </a:p>
          <a:p>
            <a:pPr marL="457200" lvl="1" indent="0">
              <a:lnSpc>
                <a:spcPct val="100000"/>
              </a:lnSpc>
              <a:spcBef>
                <a:spcPts val="0"/>
              </a:spcBef>
              <a:buNone/>
            </a:pPr>
            <a:r>
              <a:rPr lang="en-US" dirty="0" smtClean="0"/>
              <a:t>7. Never argue</a:t>
            </a:r>
          </a:p>
          <a:p>
            <a:pPr marL="457200" lvl="1" indent="0">
              <a:lnSpc>
                <a:spcPct val="100000"/>
              </a:lnSpc>
              <a:spcBef>
                <a:spcPts val="0"/>
              </a:spcBef>
              <a:buNone/>
            </a:pPr>
            <a:r>
              <a:rPr lang="en-US" dirty="0" smtClean="0"/>
              <a:t>8. Make your partner guess what you want</a:t>
            </a:r>
          </a:p>
          <a:p>
            <a:pPr marL="457200" lvl="1" indent="0">
              <a:lnSpc>
                <a:spcPct val="100000"/>
              </a:lnSpc>
              <a:spcBef>
                <a:spcPts val="0"/>
              </a:spcBef>
              <a:buNone/>
            </a:pPr>
            <a:r>
              <a:rPr lang="en-US" dirty="0" smtClean="0"/>
              <a:t>9. Always look out for number one</a:t>
            </a:r>
          </a:p>
          <a:p>
            <a:pPr marL="457200" lvl="1" indent="0">
              <a:lnSpc>
                <a:spcPct val="100000"/>
              </a:lnSpc>
              <a:spcBef>
                <a:spcPts val="0"/>
              </a:spcBef>
              <a:buNone/>
            </a:pPr>
            <a:r>
              <a:rPr lang="en-US" dirty="0" smtClean="0"/>
              <a:t>10. Keep the television turned on</a:t>
            </a:r>
            <a:endParaRPr lang="en-US" dirty="0"/>
          </a:p>
        </p:txBody>
      </p:sp>
      <p:sp>
        <p:nvSpPr>
          <p:cNvPr id="4" name="Text Placeholder 3"/>
          <p:cNvSpPr>
            <a:spLocks noGrp="1" noChangeArrowheads="1"/>
          </p:cNvSpPr>
          <p:nvPr>
            <p:ph type="body" sz="half" idx="4294967295"/>
          </p:nvPr>
        </p:nvSpPr>
        <p:spPr>
          <a:xfrm>
            <a:off x="230933" y="1389316"/>
            <a:ext cx="8501270" cy="498598"/>
          </a:xfrm>
          <a:prstGeom prst="rect">
            <a:avLst/>
          </a:prstGeom>
        </p:spPr>
        <p:txBody>
          <a:bodyPr/>
          <a:lstStyle/>
          <a:p>
            <a:pPr algn="ctr">
              <a:buNone/>
            </a:pPr>
            <a:r>
              <a:rPr lang="en-US" sz="3600" b="1" dirty="0" smtClean="0">
                <a:latin typeface="Tahoma" pitchFamily="34" charset="0"/>
              </a:rPr>
              <a:t>If You Want to </a:t>
            </a:r>
            <a:r>
              <a:rPr lang="en-US" sz="3600" b="1" smtClean="0">
                <a:latin typeface="Tahoma" pitchFamily="34" charset="0"/>
              </a:rPr>
              <a:t>Avoid Intimacy</a:t>
            </a:r>
            <a:r>
              <a:rPr lang="en-US" sz="3600" b="1" dirty="0" smtClean="0">
                <a:latin typeface="Tahoma" pitchFamily="34" charset="0"/>
              </a:rPr>
              <a:t>…</a:t>
            </a:r>
          </a:p>
        </p:txBody>
      </p:sp>
      <p:sp>
        <p:nvSpPr>
          <p:cNvPr id="5" name="TextBox 4"/>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12</a:t>
            </a:fld>
            <a:endParaRPr lang="en-US" sz="3600" b="1" dirty="0">
              <a:solidFill>
                <a:schemeClr val="accent4">
                  <a:lumMod val="50000"/>
                </a:schemeClr>
              </a:solidFill>
            </a:endParaRPr>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Not listening</a:t>
            </a:r>
            <a:r>
              <a:rPr lang="en-US" sz="3600" b="1" dirty="0"/>
              <a:t>			</a:t>
            </a:r>
            <a:endParaRPr lang="en-US" sz="3600" b="1" dirty="0" smtClean="0"/>
          </a:p>
          <a:p>
            <a:pPr>
              <a:buNone/>
            </a:pPr>
            <a:endParaRPr lang="en-US" sz="1800" b="1" dirty="0" smtClean="0">
              <a:latin typeface="Tahoma" pitchFamily="34" charset="0"/>
            </a:endParaRPr>
          </a:p>
        </p:txBody>
      </p:sp>
      <p:sp>
        <p:nvSpPr>
          <p:cNvPr id="4" name="TextBox 3"/>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13</a:t>
            </a:fld>
            <a:endParaRPr lang="en-US" sz="3600" b="1" dirty="0">
              <a:solidFill>
                <a:schemeClr val="accent4">
                  <a:lumMod val="50000"/>
                </a:schemeClr>
              </a:solidFill>
            </a:endParaRPr>
          </a:p>
        </p:txBody>
      </p:sp>
    </p:spTree>
    <p:extLst>
      <p:ext uri="{BB962C8B-B14F-4D97-AF65-F5344CB8AC3E}">
        <p14:creationId xmlns:p14="http://schemas.microsoft.com/office/powerpoint/2010/main" val="312054972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163046"/>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Not speaking</a:t>
            </a:r>
          </a:p>
        </p:txBody>
      </p:sp>
      <p:sp>
        <p:nvSpPr>
          <p:cNvPr id="4" name="TextBox 3"/>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14</a:t>
            </a:fld>
            <a:endParaRPr lang="en-US" sz="3600" b="1" dirty="0">
              <a:solidFill>
                <a:schemeClr val="accent4">
                  <a:lumMod val="50000"/>
                </a:schemeClr>
              </a:solidFill>
            </a:endParaRPr>
          </a:p>
        </p:txBody>
      </p:sp>
    </p:spTree>
    <p:extLst>
      <p:ext uri="{BB962C8B-B14F-4D97-AF65-F5344CB8AC3E}">
        <p14:creationId xmlns:p14="http://schemas.microsoft.com/office/powerpoint/2010/main" val="1289071113"/>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761999"/>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a:latin typeface="Tahoma" pitchFamily="34" charset="0"/>
              </a:rPr>
              <a:t>The Third Option</a:t>
            </a:r>
          </a:p>
        </p:txBody>
      </p:sp>
      <p:sp>
        <p:nvSpPr>
          <p:cNvPr id="13" name="Rectangle 3"/>
          <p:cNvSpPr>
            <a:spLocks noGrp="1" noChangeArrowheads="1"/>
          </p:cNvSpPr>
          <p:nvPr>
            <p:ph type="body" sz="half" idx="4294967295"/>
          </p:nvPr>
        </p:nvSpPr>
        <p:spPr>
          <a:xfrm>
            <a:off x="304800" y="1447800"/>
            <a:ext cx="8501270" cy="41201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Not listening			</a:t>
            </a:r>
            <a:r>
              <a:rPr lang="en-US" sz="2800" b="1" dirty="0"/>
              <a:t>	</a:t>
            </a:r>
            <a:r>
              <a:rPr lang="en-US" sz="2800" b="1" dirty="0" smtClean="0"/>
              <a:t> Not speaking</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352374" y="3124200"/>
            <a:ext cx="2522807" cy="523220"/>
          </a:xfrm>
          <a:prstGeom prst="rect">
            <a:avLst/>
          </a:prstGeom>
          <a:noFill/>
        </p:spPr>
        <p:txBody>
          <a:bodyPr wrap="none" rtlCol="0">
            <a:spAutoFit/>
          </a:bodyPr>
          <a:lstStyle/>
          <a:p>
            <a:pPr algn="ctr"/>
            <a:r>
              <a:rPr lang="en-US" sz="2800" b="1" dirty="0" smtClean="0"/>
              <a:t>Communicating</a:t>
            </a:r>
            <a:endParaRPr lang="en-US" sz="2800" b="1" dirty="0"/>
          </a:p>
        </p:txBody>
      </p:sp>
      <p:sp>
        <p:nvSpPr>
          <p:cNvPr id="5" name="Text Placeholder 3"/>
          <p:cNvSpPr>
            <a:spLocks noGrp="1" noChangeArrowheads="1"/>
          </p:cNvSpPr>
          <p:nvPr>
            <p:ph type="body" sz="half" idx="4294967295"/>
          </p:nvPr>
        </p:nvSpPr>
        <p:spPr>
          <a:xfrm>
            <a:off x="230933" y="1524000"/>
            <a:ext cx="8501270" cy="803297"/>
          </a:xfrm>
          <a:prstGeom prst="rect">
            <a:avLst/>
          </a:prstGeom>
        </p:spPr>
        <p:txBody>
          <a:bodyPr/>
          <a:lstStyle/>
          <a:p>
            <a:pPr algn="ctr">
              <a:buNone/>
            </a:pPr>
            <a:r>
              <a:rPr lang="en-US" sz="3600" b="1" dirty="0" smtClean="0">
                <a:latin typeface="Tahoma" pitchFamily="34" charset="0"/>
              </a:rPr>
              <a:t>Communication Balance</a:t>
            </a:r>
          </a:p>
          <a:p>
            <a:pPr algn="ctr">
              <a:buFont typeface="Monotype Sorts" pitchFamily="2" charset="2"/>
              <a:buNone/>
            </a:pPr>
            <a:endParaRPr lang="en-US" sz="1800" b="1" dirty="0" smtClean="0">
              <a:latin typeface="Tahoma" pitchFamily="34" charset="0"/>
            </a:endParaRPr>
          </a:p>
        </p:txBody>
      </p:sp>
      <p:sp>
        <p:nvSpPr>
          <p:cNvPr id="6" name="Oval 5"/>
          <p:cNvSpPr/>
          <p:nvPr/>
        </p:nvSpPr>
        <p:spPr bwMode="auto">
          <a:xfrm>
            <a:off x="3124200" y="2997926"/>
            <a:ext cx="3048000"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7" name="TextBox 6"/>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15</a:t>
            </a:fld>
            <a:endParaRPr lang="en-US" sz="3600" b="1" dirty="0">
              <a:solidFill>
                <a:schemeClr val="accent4">
                  <a:lumMod val="50000"/>
                </a:schemeClr>
              </a:solidFill>
            </a:endParaRPr>
          </a:p>
        </p:txBody>
      </p:sp>
    </p:spTree>
    <p:extLst>
      <p:ext uri="{BB962C8B-B14F-4D97-AF65-F5344CB8AC3E}">
        <p14:creationId xmlns:p14="http://schemas.microsoft.com/office/powerpoint/2010/main" val="295586066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151063"/>
            <a:ext cx="7924800" cy="3046988"/>
          </a:xfrm>
          <a:prstGeom prst="rect">
            <a:avLst/>
          </a:prstGeom>
        </p:spPr>
        <p:txBody>
          <a:bodyPr/>
          <a:lstStyle/>
          <a:p>
            <a:pPr marL="449263" indent="0">
              <a:spcBef>
                <a:spcPts val="0"/>
              </a:spcBef>
              <a:buNone/>
            </a:pPr>
            <a:r>
              <a:rPr lang="en-US" dirty="0" smtClean="0"/>
              <a:t>1. </a:t>
            </a:r>
            <a:r>
              <a:rPr lang="en-US" u="sng" dirty="0" smtClean="0"/>
              <a:t>Scrambling</a:t>
            </a:r>
          </a:p>
          <a:p>
            <a:pPr marL="1319213" lvl="1" indent="-352425">
              <a:spcBef>
                <a:spcPts val="0"/>
              </a:spcBef>
            </a:pPr>
            <a:r>
              <a:rPr lang="en-US" dirty="0" smtClean="0"/>
              <a:t>Blaming</a:t>
            </a:r>
            <a:endParaRPr lang="en-US" dirty="0"/>
          </a:p>
          <a:p>
            <a:pPr marL="1319213" lvl="2" indent="-352425">
              <a:spcBef>
                <a:spcPts val="0"/>
              </a:spcBef>
            </a:pPr>
            <a:r>
              <a:rPr lang="en-US" sz="2800" dirty="0" smtClean="0"/>
              <a:t>Projection – read my </a:t>
            </a:r>
            <a:r>
              <a:rPr lang="en-US" sz="2800" u="sng" dirty="0" smtClean="0"/>
              <a:t>own</a:t>
            </a:r>
            <a:r>
              <a:rPr lang="en-US" sz="2800" dirty="0" smtClean="0"/>
              <a:t> thoughts / </a:t>
            </a:r>
            <a:r>
              <a:rPr lang="en-US" sz="2800" u="sng" dirty="0" smtClean="0"/>
              <a:t>my</a:t>
            </a:r>
            <a:r>
              <a:rPr lang="en-US" sz="2800" dirty="0" smtClean="0"/>
              <a:t> </a:t>
            </a:r>
            <a:r>
              <a:rPr lang="en-US" sz="2800" u="sng" dirty="0" smtClean="0"/>
              <a:t>own</a:t>
            </a:r>
            <a:r>
              <a:rPr lang="en-US" sz="2800" dirty="0" smtClean="0"/>
              <a:t> feelings into what you say</a:t>
            </a:r>
            <a:endParaRPr lang="en-US" sz="2800" dirty="0"/>
          </a:p>
          <a:p>
            <a:pPr marL="1319213" lvl="2" indent="-352425">
              <a:spcBef>
                <a:spcPts val="0"/>
              </a:spcBef>
            </a:pPr>
            <a:r>
              <a:rPr lang="en-US" sz="2800" dirty="0" smtClean="0"/>
              <a:t>Denial – </a:t>
            </a:r>
            <a:r>
              <a:rPr lang="en-US" sz="2800" u="sng" dirty="0" smtClean="0"/>
              <a:t>block</a:t>
            </a:r>
            <a:r>
              <a:rPr lang="en-US" sz="2800" dirty="0" smtClean="0"/>
              <a:t> </a:t>
            </a:r>
            <a:r>
              <a:rPr lang="en-US" sz="2800" u="sng" dirty="0" smtClean="0"/>
              <a:t>out</a:t>
            </a:r>
            <a:r>
              <a:rPr lang="en-US" sz="2800" dirty="0" smtClean="0"/>
              <a:t> the truth</a:t>
            </a:r>
            <a:endParaRPr lang="en-US" sz="2800" dirty="0"/>
          </a:p>
          <a:p>
            <a:pPr marL="1319213" lvl="2" indent="-352425">
              <a:spcBef>
                <a:spcPts val="0"/>
              </a:spcBef>
            </a:pPr>
            <a:r>
              <a:rPr lang="en-US" sz="2800" dirty="0" smtClean="0"/>
              <a:t>Rationalizing – </a:t>
            </a:r>
            <a:r>
              <a:rPr lang="en-US" sz="2800" u="sng" dirty="0" smtClean="0"/>
              <a:t>making</a:t>
            </a:r>
            <a:r>
              <a:rPr lang="en-US" sz="2800" dirty="0" smtClean="0"/>
              <a:t> </a:t>
            </a:r>
            <a:r>
              <a:rPr lang="en-US" sz="2800" u="sng" dirty="0" smtClean="0"/>
              <a:t>excuses</a:t>
            </a:r>
            <a:endParaRPr lang="en-US" sz="2800" u="sng" dirty="0" smtClean="0"/>
          </a:p>
          <a:p>
            <a:pPr marL="1657351" lvl="3" indent="0">
              <a:spcBef>
                <a:spcPts val="0"/>
              </a:spcBef>
              <a:buNone/>
            </a:pPr>
            <a:endParaRPr lang="en-US" sz="1600" dirty="0"/>
          </a:p>
          <a:p>
            <a:pPr marL="449263" indent="0">
              <a:spcBef>
                <a:spcPts val="0"/>
              </a:spcBef>
              <a:buNone/>
            </a:pPr>
            <a:endParaRPr lang="en-US" sz="2800" dirty="0"/>
          </a:p>
        </p:txBody>
      </p:sp>
      <p:sp>
        <p:nvSpPr>
          <p:cNvPr id="4" name="Text Placeholder 3"/>
          <p:cNvSpPr>
            <a:spLocks noGrp="1" noChangeArrowheads="1"/>
          </p:cNvSpPr>
          <p:nvPr>
            <p:ph type="body" sz="half" idx="4294967295"/>
          </p:nvPr>
        </p:nvSpPr>
        <p:spPr>
          <a:xfrm>
            <a:off x="230933" y="1389316"/>
            <a:ext cx="8501270" cy="668084"/>
          </a:xfrm>
          <a:prstGeom prst="rect">
            <a:avLst/>
          </a:prstGeom>
        </p:spPr>
        <p:txBody>
          <a:bodyPr/>
          <a:lstStyle/>
          <a:p>
            <a:pPr algn="ctr">
              <a:buNone/>
            </a:pPr>
            <a:r>
              <a:rPr lang="en-US" sz="4400" b="1" dirty="0" smtClean="0">
                <a:latin typeface="Tahoma" pitchFamily="34" charset="0"/>
              </a:rPr>
              <a:t>Problems with Listening</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16</a:t>
            </a:fld>
            <a:endParaRPr lang="en-US" sz="3600" b="1" dirty="0">
              <a:solidFill>
                <a:schemeClr val="accent4">
                  <a:lumMod val="50000"/>
                </a:schemeClr>
              </a:solidFill>
            </a:endParaRPr>
          </a:p>
        </p:txBody>
      </p:sp>
    </p:spTree>
    <p:extLst>
      <p:ext uri="{BB962C8B-B14F-4D97-AF65-F5344CB8AC3E}">
        <p14:creationId xmlns:p14="http://schemas.microsoft.com/office/powerpoint/2010/main" val="946367039"/>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151063"/>
            <a:ext cx="7924800" cy="4376583"/>
          </a:xfrm>
          <a:prstGeom prst="rect">
            <a:avLst/>
          </a:prstGeom>
        </p:spPr>
        <p:txBody>
          <a:bodyPr/>
          <a:lstStyle/>
          <a:p>
            <a:pPr marL="449263" indent="0">
              <a:spcBef>
                <a:spcPts val="0"/>
              </a:spcBef>
              <a:buNone/>
            </a:pPr>
            <a:r>
              <a:rPr lang="en-US" dirty="0" smtClean="0"/>
              <a:t>1. </a:t>
            </a:r>
            <a:r>
              <a:rPr lang="en-US" u="sng" dirty="0" smtClean="0"/>
              <a:t>Scrambling</a:t>
            </a:r>
          </a:p>
          <a:p>
            <a:pPr marL="1319213" lvl="1" indent="-352425">
              <a:spcBef>
                <a:spcPts val="0"/>
              </a:spcBef>
            </a:pPr>
            <a:r>
              <a:rPr lang="en-US" dirty="0" smtClean="0"/>
              <a:t>Blaming</a:t>
            </a:r>
            <a:endParaRPr lang="en-US" dirty="0"/>
          </a:p>
          <a:p>
            <a:pPr marL="1319213" lvl="2" indent="-352425">
              <a:spcBef>
                <a:spcPts val="0"/>
              </a:spcBef>
            </a:pPr>
            <a:r>
              <a:rPr lang="en-US" sz="2800" dirty="0" smtClean="0"/>
              <a:t>Projection – read my </a:t>
            </a:r>
            <a:r>
              <a:rPr lang="en-US" sz="2800" u="sng" dirty="0" smtClean="0"/>
              <a:t>own</a:t>
            </a:r>
            <a:r>
              <a:rPr lang="en-US" sz="2800" dirty="0" smtClean="0"/>
              <a:t> thoughts / </a:t>
            </a:r>
            <a:r>
              <a:rPr lang="en-US" sz="2800" u="sng" dirty="0" smtClean="0"/>
              <a:t>my</a:t>
            </a:r>
            <a:r>
              <a:rPr lang="en-US" sz="2800" dirty="0" smtClean="0"/>
              <a:t> </a:t>
            </a:r>
            <a:r>
              <a:rPr lang="en-US" sz="2800" u="sng" dirty="0" smtClean="0"/>
              <a:t>own</a:t>
            </a:r>
            <a:r>
              <a:rPr lang="en-US" sz="2800" dirty="0" smtClean="0"/>
              <a:t> feelings into what you say</a:t>
            </a:r>
            <a:endParaRPr lang="en-US" sz="2800" dirty="0"/>
          </a:p>
          <a:p>
            <a:pPr marL="1319213" lvl="2" indent="-352425">
              <a:spcBef>
                <a:spcPts val="0"/>
              </a:spcBef>
            </a:pPr>
            <a:r>
              <a:rPr lang="en-US" sz="2800" dirty="0" smtClean="0"/>
              <a:t>Denial – </a:t>
            </a:r>
            <a:r>
              <a:rPr lang="en-US" sz="2800" u="sng" dirty="0" smtClean="0"/>
              <a:t>block</a:t>
            </a:r>
            <a:r>
              <a:rPr lang="en-US" sz="2800" dirty="0" smtClean="0"/>
              <a:t> </a:t>
            </a:r>
            <a:r>
              <a:rPr lang="en-US" sz="2800" u="sng" dirty="0" smtClean="0"/>
              <a:t>out</a:t>
            </a:r>
            <a:r>
              <a:rPr lang="en-US" sz="2800" dirty="0" smtClean="0"/>
              <a:t> the truth</a:t>
            </a:r>
            <a:endParaRPr lang="en-US" sz="2800" dirty="0"/>
          </a:p>
          <a:p>
            <a:pPr marL="1319213" lvl="2" indent="-352425">
              <a:spcBef>
                <a:spcPts val="0"/>
              </a:spcBef>
            </a:pPr>
            <a:r>
              <a:rPr lang="en-US" sz="2800" dirty="0" smtClean="0"/>
              <a:t>Rationalizing – </a:t>
            </a:r>
            <a:r>
              <a:rPr lang="en-US" sz="2800" u="sng" dirty="0" smtClean="0"/>
              <a:t>making</a:t>
            </a:r>
            <a:r>
              <a:rPr lang="en-US" sz="2800" dirty="0" smtClean="0"/>
              <a:t> </a:t>
            </a:r>
            <a:r>
              <a:rPr lang="en-US" sz="2800" u="sng" dirty="0" smtClean="0"/>
              <a:t>excuses</a:t>
            </a:r>
            <a:endParaRPr lang="en-US" sz="2800" u="sng" dirty="0" smtClean="0"/>
          </a:p>
          <a:p>
            <a:pPr marL="1657351" lvl="3" indent="0">
              <a:spcBef>
                <a:spcPts val="0"/>
              </a:spcBef>
              <a:buNone/>
            </a:pPr>
            <a:endParaRPr lang="en-US" sz="1600" dirty="0"/>
          </a:p>
          <a:p>
            <a:pPr marL="449263" indent="0">
              <a:spcBef>
                <a:spcPts val="0"/>
              </a:spcBef>
              <a:buNone/>
            </a:pPr>
            <a:r>
              <a:rPr lang="en-US" dirty="0" smtClean="0"/>
              <a:t>2</a:t>
            </a:r>
            <a:r>
              <a:rPr lang="en-US" dirty="0"/>
              <a:t>. </a:t>
            </a:r>
            <a:r>
              <a:rPr lang="en-US" dirty="0" smtClean="0"/>
              <a:t>Static</a:t>
            </a:r>
          </a:p>
          <a:p>
            <a:pPr marL="1319213" lvl="2" indent="-352425">
              <a:spcBef>
                <a:spcPts val="0"/>
              </a:spcBef>
            </a:pPr>
            <a:r>
              <a:rPr lang="en-US" sz="2800" u="sng" dirty="0" smtClean="0"/>
              <a:t>Poor</a:t>
            </a:r>
            <a:r>
              <a:rPr lang="en-US" sz="2800" dirty="0" smtClean="0"/>
              <a:t> concentration</a:t>
            </a:r>
            <a:endParaRPr lang="en-US" sz="2800" dirty="0"/>
          </a:p>
          <a:p>
            <a:pPr marL="1319213" lvl="2" indent="-352425">
              <a:spcBef>
                <a:spcPts val="0"/>
              </a:spcBef>
            </a:pPr>
            <a:r>
              <a:rPr lang="en-US" sz="2800" u="sng" dirty="0" smtClean="0"/>
              <a:t>Pre</a:t>
            </a:r>
            <a:r>
              <a:rPr lang="en-US" sz="2800" dirty="0" smtClean="0"/>
              <a:t>-judgments</a:t>
            </a:r>
            <a:endParaRPr lang="en-US" sz="2800" dirty="0"/>
          </a:p>
          <a:p>
            <a:pPr marL="1319213" lvl="2" indent="-352425">
              <a:spcBef>
                <a:spcPts val="0"/>
              </a:spcBef>
            </a:pPr>
            <a:r>
              <a:rPr lang="en-US" sz="2800" dirty="0" smtClean="0"/>
              <a:t>Rebuttal</a:t>
            </a:r>
            <a:endParaRPr lang="en-US" sz="2800" dirty="0"/>
          </a:p>
        </p:txBody>
      </p:sp>
      <p:sp>
        <p:nvSpPr>
          <p:cNvPr id="4" name="Text Placeholder 3"/>
          <p:cNvSpPr>
            <a:spLocks noGrp="1" noChangeArrowheads="1"/>
          </p:cNvSpPr>
          <p:nvPr>
            <p:ph type="body" sz="half" idx="4294967295"/>
          </p:nvPr>
        </p:nvSpPr>
        <p:spPr>
          <a:xfrm>
            <a:off x="230933" y="1389316"/>
            <a:ext cx="8501270" cy="668084"/>
          </a:xfrm>
          <a:prstGeom prst="rect">
            <a:avLst/>
          </a:prstGeom>
        </p:spPr>
        <p:txBody>
          <a:bodyPr/>
          <a:lstStyle/>
          <a:p>
            <a:pPr algn="ctr">
              <a:buNone/>
            </a:pPr>
            <a:r>
              <a:rPr lang="en-US" sz="4400" b="1" dirty="0" smtClean="0">
                <a:latin typeface="Tahoma" pitchFamily="34" charset="0"/>
              </a:rPr>
              <a:t>Problems with Listening</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17</a:t>
            </a:fld>
            <a:endParaRPr lang="en-US" sz="3600" b="1" dirty="0">
              <a:solidFill>
                <a:schemeClr val="accent4">
                  <a:lumMod val="50000"/>
                </a:schemeClr>
              </a:solidFill>
            </a:endParaRPr>
          </a:p>
        </p:txBody>
      </p:sp>
    </p:spTree>
    <p:extLst>
      <p:ext uri="{BB962C8B-B14F-4D97-AF65-F5344CB8AC3E}">
        <p14:creationId xmlns:p14="http://schemas.microsoft.com/office/powerpoint/2010/main" val="219754463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389316"/>
            <a:ext cx="8501270" cy="914096"/>
          </a:xfrm>
          <a:prstGeom prst="rect">
            <a:avLst/>
          </a:prstGeom>
        </p:spPr>
        <p:txBody>
          <a:bodyPr/>
          <a:lstStyle/>
          <a:p>
            <a:pPr algn="ctr">
              <a:buNone/>
            </a:pPr>
            <a:r>
              <a:rPr lang="en-US" sz="4400" b="1" dirty="0" smtClean="0">
                <a:latin typeface="Tahoma" pitchFamily="34" charset="0"/>
              </a:rPr>
              <a:t>The Value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28600" y="2397812"/>
            <a:ext cx="8458200" cy="443198"/>
          </a:xfrm>
          <a:prstGeom prst="rect">
            <a:avLst/>
          </a:prstGeom>
        </p:spPr>
        <p:txBody>
          <a:bodyPr/>
          <a:lstStyle/>
          <a:p>
            <a:pPr marL="796925" lvl="1" indent="-457200">
              <a:spcBef>
                <a:spcPts val="0"/>
              </a:spcBef>
            </a:pPr>
            <a:r>
              <a:rPr lang="en-US" sz="3200" dirty="0"/>
              <a:t>Perception – </a:t>
            </a:r>
            <a:r>
              <a:rPr lang="en-US" sz="3200" u="sng" dirty="0"/>
              <a:t>His</a:t>
            </a:r>
            <a:r>
              <a:rPr lang="en-US" sz="3200" dirty="0"/>
              <a:t> truth, </a:t>
            </a:r>
            <a:r>
              <a:rPr lang="en-US" sz="3200" u="sng" dirty="0"/>
              <a:t>her</a:t>
            </a:r>
            <a:r>
              <a:rPr lang="en-US" sz="3200" dirty="0"/>
              <a:t> truth, </a:t>
            </a:r>
            <a:r>
              <a:rPr lang="en-US" sz="3200" u="sng" dirty="0"/>
              <a:t>the</a:t>
            </a:r>
            <a:r>
              <a:rPr lang="en-US" sz="3200" dirty="0"/>
              <a:t> </a:t>
            </a:r>
            <a:r>
              <a:rPr lang="en-US" sz="3200" dirty="0" smtClean="0"/>
              <a:t>truth</a:t>
            </a:r>
            <a:endParaRPr lang="en-US" sz="3200" dirty="0"/>
          </a:p>
        </p:txBody>
      </p:sp>
      <p:sp>
        <p:nvSpPr>
          <p:cNvPr id="6" name="TextBox 5"/>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18</a:t>
            </a:fld>
            <a:endParaRPr lang="en-US" sz="3600" b="1" dirty="0">
              <a:solidFill>
                <a:schemeClr val="accent4">
                  <a:lumMod val="50000"/>
                </a:schemeClr>
              </a:solidFill>
            </a:endParaRPr>
          </a:p>
        </p:txBody>
      </p:sp>
    </p:spTree>
    <p:extLst>
      <p:ext uri="{BB962C8B-B14F-4D97-AF65-F5344CB8AC3E}">
        <p14:creationId xmlns:p14="http://schemas.microsoft.com/office/powerpoint/2010/main" val="15087300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6048" y="2057491"/>
            <a:ext cx="7354465" cy="3276600"/>
          </a:xfrm>
          <a:prstGeom prst="rect">
            <a:avLst/>
          </a:prstGeom>
        </p:spPr>
      </p:pic>
      <p:sp>
        <p:nvSpPr>
          <p:cNvPr id="4" name="TextBox 3"/>
          <p:cNvSpPr txBox="1"/>
          <p:nvPr/>
        </p:nvSpPr>
        <p:spPr>
          <a:xfrm>
            <a:off x="8340513" y="6172200"/>
            <a:ext cx="727287"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19</a:t>
            </a:fld>
            <a:endParaRPr lang="en-US" sz="3600" b="1" dirty="0">
              <a:solidFill>
                <a:schemeClr val="accent4">
                  <a:lumMod val="50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We stop listening because…</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304800" y="2819400"/>
            <a:ext cx="8233478" cy="387798"/>
          </a:xfrm>
          <a:prstGeom prst="rect">
            <a:avLst/>
          </a:prstGeom>
        </p:spPr>
        <p:txBody>
          <a:bodyPr/>
          <a:lstStyle/>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take each other for </a:t>
            </a:r>
            <a:r>
              <a:rPr lang="en-US" u="sng" dirty="0" smtClean="0">
                <a:latin typeface="Tahoma" panose="020B0604030504040204" pitchFamily="34" charset="0"/>
                <a:ea typeface="Tahoma" panose="020B0604030504040204" pitchFamily="34" charset="0"/>
                <a:cs typeface="Tahoma" panose="020B0604030504040204" pitchFamily="34" charset="0"/>
              </a:rPr>
              <a:t>granted</a:t>
            </a: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a:t>
            </a:fld>
            <a:endParaRPr lang="en-US" sz="3600" b="1" dirty="0">
              <a:solidFill>
                <a:schemeClr val="accent4">
                  <a:lumMod val="50000"/>
                </a:schemeClr>
              </a:solidFill>
            </a:endParaRPr>
          </a:p>
        </p:txBody>
      </p:sp>
    </p:spTree>
    <p:extLst>
      <p:ext uri="{BB962C8B-B14F-4D97-AF65-F5344CB8AC3E}">
        <p14:creationId xmlns:p14="http://schemas.microsoft.com/office/powerpoint/2010/main" val="2971943487"/>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389316"/>
            <a:ext cx="8501270" cy="914096"/>
          </a:xfrm>
          <a:prstGeom prst="rect">
            <a:avLst/>
          </a:prstGeom>
        </p:spPr>
        <p:txBody>
          <a:bodyPr/>
          <a:lstStyle/>
          <a:p>
            <a:pPr algn="ctr">
              <a:buNone/>
            </a:pPr>
            <a:r>
              <a:rPr lang="en-US" sz="4400" b="1" dirty="0" smtClean="0">
                <a:latin typeface="Tahoma" pitchFamily="34" charset="0"/>
              </a:rPr>
              <a:t>The Value of Listening</a:t>
            </a:r>
          </a:p>
          <a:p>
            <a:pPr algn="ctr">
              <a:buFont typeface="Monotype Sorts" pitchFamily="2" charset="2"/>
              <a:buNone/>
            </a:pPr>
            <a:endParaRPr lang="en-US" sz="1800" b="1" dirty="0" smtClean="0">
              <a:latin typeface="Tahoma" pitchFamily="34" charset="0"/>
            </a:endParaRPr>
          </a:p>
        </p:txBody>
      </p:sp>
      <p:sp>
        <p:nvSpPr>
          <p:cNvPr id="2" name="TextBox 1"/>
          <p:cNvSpPr txBox="1"/>
          <p:nvPr/>
        </p:nvSpPr>
        <p:spPr>
          <a:xfrm>
            <a:off x="1524000" y="4495800"/>
            <a:ext cx="6670224" cy="584775"/>
          </a:xfrm>
          <a:prstGeom prst="rect">
            <a:avLst/>
          </a:prstGeom>
          <a:noFill/>
        </p:spPr>
        <p:txBody>
          <a:bodyPr wrap="none" rtlCol="0">
            <a:spAutoFit/>
          </a:bodyPr>
          <a:lstStyle/>
          <a:p>
            <a:pPr algn="ctr"/>
            <a:r>
              <a:rPr lang="en-US" sz="3200" dirty="0" smtClean="0"/>
              <a:t>Take a walk in the other person’s shoes</a:t>
            </a:r>
            <a:endParaRPr lang="en-US" sz="3200" dirty="0"/>
          </a:p>
        </p:txBody>
      </p:sp>
      <p:sp>
        <p:nvSpPr>
          <p:cNvPr id="6" name="Rectangle 3"/>
          <p:cNvSpPr>
            <a:spLocks noGrp="1" noChangeArrowheads="1"/>
          </p:cNvSpPr>
          <p:nvPr>
            <p:ph type="body" sz="half" idx="4294967295"/>
          </p:nvPr>
        </p:nvSpPr>
        <p:spPr>
          <a:xfrm>
            <a:off x="228600" y="2397812"/>
            <a:ext cx="8458200" cy="886397"/>
          </a:xfrm>
          <a:prstGeom prst="rect">
            <a:avLst/>
          </a:prstGeom>
        </p:spPr>
        <p:txBody>
          <a:bodyPr/>
          <a:lstStyle/>
          <a:p>
            <a:pPr marL="796925" lvl="1" indent="-457200">
              <a:spcBef>
                <a:spcPts val="0"/>
              </a:spcBef>
            </a:pPr>
            <a:r>
              <a:rPr lang="en-US" sz="3200" dirty="0"/>
              <a:t>Perception – His truth, her truth, the truth</a:t>
            </a:r>
          </a:p>
          <a:p>
            <a:pPr marL="796925" lvl="2" indent="-457200">
              <a:spcBef>
                <a:spcPts val="0"/>
              </a:spcBef>
            </a:pPr>
            <a:r>
              <a:rPr lang="en-US" sz="3200" dirty="0"/>
              <a:t>Out of Body – someone else’s </a:t>
            </a:r>
            <a:r>
              <a:rPr lang="en-US" sz="3200" u="sng" dirty="0"/>
              <a:t>point</a:t>
            </a:r>
            <a:r>
              <a:rPr lang="en-US" sz="3200" dirty="0"/>
              <a:t> of </a:t>
            </a:r>
            <a:r>
              <a:rPr lang="en-US" sz="3200" u="sng" dirty="0" smtClean="0"/>
              <a:t>view</a:t>
            </a:r>
            <a:endParaRPr lang="en-US" sz="3200" u="sng" dirty="0"/>
          </a:p>
        </p:txBody>
      </p:sp>
      <p:sp>
        <p:nvSpPr>
          <p:cNvPr id="7" name="TextBox 6"/>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20</a:t>
            </a:fld>
            <a:endParaRPr lang="en-US" sz="3600" b="1" dirty="0">
              <a:solidFill>
                <a:schemeClr val="accent4">
                  <a:lumMod val="50000"/>
                </a:schemeClr>
              </a:solidFill>
            </a:endParaRPr>
          </a:p>
        </p:txBody>
      </p:sp>
    </p:spTree>
    <p:extLst>
      <p:ext uri="{BB962C8B-B14F-4D97-AF65-F5344CB8AC3E}">
        <p14:creationId xmlns:p14="http://schemas.microsoft.com/office/powerpoint/2010/main" val="3457568748"/>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389316"/>
            <a:ext cx="8501270" cy="914096"/>
          </a:xfrm>
          <a:prstGeom prst="rect">
            <a:avLst/>
          </a:prstGeom>
        </p:spPr>
        <p:txBody>
          <a:bodyPr/>
          <a:lstStyle/>
          <a:p>
            <a:pPr algn="ctr">
              <a:buNone/>
            </a:pPr>
            <a:r>
              <a:rPr lang="en-US" sz="4400" b="1" dirty="0" smtClean="0">
                <a:latin typeface="Tahoma" pitchFamily="34" charset="0"/>
              </a:rPr>
              <a:t>The Value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28600" y="2397812"/>
            <a:ext cx="8458200" cy="1384995"/>
          </a:xfrm>
          <a:prstGeom prst="rect">
            <a:avLst/>
          </a:prstGeom>
        </p:spPr>
        <p:txBody>
          <a:bodyPr/>
          <a:lstStyle/>
          <a:p>
            <a:pPr marL="796925" lvl="1" indent="-457200">
              <a:spcBef>
                <a:spcPts val="0"/>
              </a:spcBef>
            </a:pPr>
            <a:r>
              <a:rPr lang="en-US" sz="3200" dirty="0"/>
              <a:t>Perception – His truth, her truth, the truth</a:t>
            </a:r>
          </a:p>
          <a:p>
            <a:pPr marL="796925" lvl="2" indent="-457200">
              <a:spcBef>
                <a:spcPts val="0"/>
              </a:spcBef>
            </a:pPr>
            <a:r>
              <a:rPr lang="en-US" sz="3200" dirty="0"/>
              <a:t>Out of Body – someone else’s point of view</a:t>
            </a:r>
          </a:p>
          <a:p>
            <a:pPr marL="796925" lvl="2" indent="-457200">
              <a:spcBef>
                <a:spcPts val="0"/>
              </a:spcBef>
            </a:pPr>
            <a:r>
              <a:rPr lang="en-US" sz="3600" b="1" dirty="0" smtClean="0"/>
              <a:t>Benefits</a:t>
            </a:r>
            <a:endParaRPr lang="en-US" sz="3600" b="1" dirty="0"/>
          </a:p>
        </p:txBody>
      </p:sp>
      <p:sp>
        <p:nvSpPr>
          <p:cNvPr id="6" name="TextBox 5"/>
          <p:cNvSpPr txBox="1"/>
          <p:nvPr/>
        </p:nvSpPr>
        <p:spPr>
          <a:xfrm>
            <a:off x="8153400" y="6172200"/>
            <a:ext cx="9144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21</a:t>
            </a:fld>
            <a:endParaRPr lang="en-US" sz="3600" b="1" dirty="0">
              <a:solidFill>
                <a:schemeClr val="accent4">
                  <a:lumMod val="50000"/>
                </a:schemeClr>
              </a:solidFill>
            </a:endParaRPr>
          </a:p>
        </p:txBody>
      </p:sp>
    </p:spTree>
    <p:extLst>
      <p:ext uri="{BB962C8B-B14F-4D97-AF65-F5344CB8AC3E}">
        <p14:creationId xmlns:p14="http://schemas.microsoft.com/office/powerpoint/2010/main" val="70207829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Benefits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815181" y="2743200"/>
            <a:ext cx="7947819" cy="443198"/>
          </a:xfrm>
          <a:prstGeom prst="rect">
            <a:avLst/>
          </a:prstGeom>
        </p:spPr>
        <p:txBody>
          <a:bodyPr/>
          <a:lstStyle/>
          <a:p>
            <a:pPr marL="627063" lvl="1" indent="-339725">
              <a:spcBef>
                <a:spcPts val="0"/>
              </a:spcBef>
              <a:spcAft>
                <a:spcPts val="1000"/>
              </a:spcAft>
            </a:pPr>
            <a:r>
              <a:rPr lang="en-US" sz="3200" dirty="0" smtClean="0"/>
              <a:t>Helps avoid </a:t>
            </a:r>
            <a:r>
              <a:rPr lang="en-US" sz="3200" u="sng" dirty="0" smtClean="0"/>
              <a:t>misunderstandings</a:t>
            </a:r>
            <a:endParaRPr lang="en-US" sz="3200" u="sng" dirty="0" smtClean="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22</a:t>
            </a:fld>
            <a:endParaRPr lang="en-US" sz="3600" b="1" dirty="0">
              <a:solidFill>
                <a:schemeClr val="accent4">
                  <a:lumMod val="50000"/>
                </a:schemeClr>
              </a:solidFill>
            </a:endParaRPr>
          </a:p>
        </p:txBody>
      </p:sp>
    </p:spTree>
    <p:extLst>
      <p:ext uri="{BB962C8B-B14F-4D97-AF65-F5344CB8AC3E}">
        <p14:creationId xmlns:p14="http://schemas.microsoft.com/office/powerpoint/2010/main" val="114079662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Benefits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815181" y="2743200"/>
            <a:ext cx="7947819" cy="1014637"/>
          </a:xfrm>
          <a:prstGeom prst="rect">
            <a:avLst/>
          </a:prstGeom>
        </p:spPr>
        <p:txBody>
          <a:bodyPr/>
          <a:lstStyle/>
          <a:p>
            <a:pPr marL="627063" lvl="1" indent="-339725">
              <a:spcBef>
                <a:spcPts val="0"/>
              </a:spcBef>
              <a:spcAft>
                <a:spcPts val="1000"/>
              </a:spcAft>
            </a:pPr>
            <a:r>
              <a:rPr lang="en-US" sz="3200" dirty="0" smtClean="0"/>
              <a:t>Helps avoid </a:t>
            </a:r>
            <a:r>
              <a:rPr lang="en-US" sz="3200" u="sng" dirty="0" smtClean="0"/>
              <a:t>misunderstandings</a:t>
            </a:r>
          </a:p>
          <a:p>
            <a:pPr marL="627063" lvl="1" indent="-339725">
              <a:spcBef>
                <a:spcPts val="0"/>
              </a:spcBef>
              <a:spcAft>
                <a:spcPts val="1000"/>
              </a:spcAft>
            </a:pPr>
            <a:r>
              <a:rPr lang="en-US" sz="3200" dirty="0" smtClean="0"/>
              <a:t>Keeps </a:t>
            </a:r>
            <a:r>
              <a:rPr lang="en-US" sz="3200" u="sng" dirty="0" smtClean="0"/>
              <a:t>little</a:t>
            </a:r>
            <a:r>
              <a:rPr lang="en-US" sz="3200" dirty="0" smtClean="0"/>
              <a:t> </a:t>
            </a:r>
            <a:r>
              <a:rPr lang="en-US" sz="3200" u="sng" dirty="0" smtClean="0"/>
              <a:t>issues</a:t>
            </a:r>
            <a:r>
              <a:rPr lang="en-US" sz="3200" dirty="0" smtClean="0"/>
              <a:t> from becoming </a:t>
            </a:r>
            <a:r>
              <a:rPr lang="en-US" sz="3200" u="sng" dirty="0" smtClean="0"/>
              <a:t>BIG</a:t>
            </a:r>
            <a:r>
              <a:rPr lang="en-US" sz="3200" dirty="0" smtClean="0"/>
              <a:t> </a:t>
            </a:r>
            <a:r>
              <a:rPr lang="en-US" sz="3200" u="sng" dirty="0" smtClean="0"/>
              <a:t>ones</a:t>
            </a:r>
            <a:endParaRPr lang="en-US" sz="3200" u="sng" dirty="0" smtClean="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23</a:t>
            </a:fld>
            <a:endParaRPr lang="en-US" sz="3600" b="1" dirty="0">
              <a:solidFill>
                <a:schemeClr val="accent4">
                  <a:lumMod val="50000"/>
                </a:schemeClr>
              </a:solidFill>
            </a:endParaRPr>
          </a:p>
        </p:txBody>
      </p:sp>
    </p:spTree>
    <p:extLst>
      <p:ext uri="{BB962C8B-B14F-4D97-AF65-F5344CB8AC3E}">
        <p14:creationId xmlns:p14="http://schemas.microsoft.com/office/powerpoint/2010/main" val="15530514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Benefits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815181" y="2743200"/>
            <a:ext cx="7947819" cy="1586075"/>
          </a:xfrm>
          <a:prstGeom prst="rect">
            <a:avLst/>
          </a:prstGeom>
        </p:spPr>
        <p:txBody>
          <a:bodyPr/>
          <a:lstStyle/>
          <a:p>
            <a:pPr marL="627063" lvl="1" indent="-339725">
              <a:spcBef>
                <a:spcPts val="0"/>
              </a:spcBef>
              <a:spcAft>
                <a:spcPts val="1000"/>
              </a:spcAft>
            </a:pPr>
            <a:r>
              <a:rPr lang="en-US" sz="3200" dirty="0" smtClean="0"/>
              <a:t>Helps avoid </a:t>
            </a:r>
            <a:r>
              <a:rPr lang="en-US" sz="3200" u="sng" dirty="0" smtClean="0"/>
              <a:t>misunderstandings</a:t>
            </a:r>
          </a:p>
          <a:p>
            <a:pPr marL="627063" lvl="1" indent="-339725">
              <a:spcBef>
                <a:spcPts val="0"/>
              </a:spcBef>
              <a:spcAft>
                <a:spcPts val="1000"/>
              </a:spcAft>
            </a:pPr>
            <a:r>
              <a:rPr lang="en-US" sz="3200" dirty="0" smtClean="0"/>
              <a:t>Keeps </a:t>
            </a:r>
            <a:r>
              <a:rPr lang="en-US" sz="3200" u="sng" dirty="0" smtClean="0"/>
              <a:t>little</a:t>
            </a:r>
            <a:r>
              <a:rPr lang="en-US" sz="3200" dirty="0" smtClean="0"/>
              <a:t> </a:t>
            </a:r>
            <a:r>
              <a:rPr lang="en-US" sz="3200" u="sng" dirty="0" smtClean="0"/>
              <a:t>issues</a:t>
            </a:r>
            <a:r>
              <a:rPr lang="en-US" sz="3200" dirty="0" smtClean="0"/>
              <a:t> from becoming </a:t>
            </a:r>
            <a:r>
              <a:rPr lang="en-US" sz="3200" u="sng" dirty="0" smtClean="0"/>
              <a:t>BIG</a:t>
            </a:r>
            <a:r>
              <a:rPr lang="en-US" sz="3200" dirty="0" smtClean="0"/>
              <a:t> </a:t>
            </a:r>
            <a:r>
              <a:rPr lang="en-US" sz="3200" u="sng" dirty="0" smtClean="0"/>
              <a:t>ones</a:t>
            </a:r>
          </a:p>
          <a:p>
            <a:pPr marL="627063" lvl="1" indent="-339725">
              <a:spcBef>
                <a:spcPts val="0"/>
              </a:spcBef>
              <a:spcAft>
                <a:spcPts val="1000"/>
              </a:spcAft>
            </a:pPr>
            <a:r>
              <a:rPr lang="en-US" sz="3200" dirty="0" smtClean="0"/>
              <a:t>Makes us </a:t>
            </a:r>
            <a:r>
              <a:rPr lang="en-US" sz="3200" u="sng" dirty="0" smtClean="0"/>
              <a:t>feel</a:t>
            </a:r>
            <a:r>
              <a:rPr lang="en-US" sz="3200" dirty="0" smtClean="0"/>
              <a:t> </a:t>
            </a:r>
            <a:r>
              <a:rPr lang="en-US" sz="3200" u="sng" dirty="0" smtClean="0"/>
              <a:t>closer</a:t>
            </a:r>
            <a:r>
              <a:rPr lang="en-US" sz="3200" dirty="0" smtClean="0"/>
              <a:t>/</a:t>
            </a:r>
            <a:r>
              <a:rPr lang="en-US" sz="3200" u="sng" dirty="0" smtClean="0"/>
              <a:t>more</a:t>
            </a:r>
            <a:r>
              <a:rPr lang="en-US" sz="3200" dirty="0" smtClean="0"/>
              <a:t> </a:t>
            </a:r>
            <a:r>
              <a:rPr lang="en-US" sz="3200" u="sng" dirty="0" smtClean="0"/>
              <a:t>loving</a:t>
            </a:r>
            <a:endParaRPr lang="en-US" sz="3200" u="sng" dirty="0" smtClean="0"/>
          </a:p>
        </p:txBody>
      </p:sp>
      <p:sp>
        <p:nvSpPr>
          <p:cNvPr id="6" name="TextBox 5"/>
          <p:cNvSpPr txBox="1"/>
          <p:nvPr/>
        </p:nvSpPr>
        <p:spPr>
          <a:xfrm>
            <a:off x="8229600" y="6172200"/>
            <a:ext cx="8382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24</a:t>
            </a:fld>
            <a:endParaRPr lang="en-US" sz="3600" b="1" dirty="0">
              <a:solidFill>
                <a:schemeClr val="accent4">
                  <a:lumMod val="50000"/>
                </a:schemeClr>
              </a:solidFill>
            </a:endParaRPr>
          </a:p>
        </p:txBody>
      </p:sp>
    </p:spTree>
    <p:extLst>
      <p:ext uri="{BB962C8B-B14F-4D97-AF65-F5344CB8AC3E}">
        <p14:creationId xmlns:p14="http://schemas.microsoft.com/office/powerpoint/2010/main" val="1574721742"/>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Benefits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815181" y="2743200"/>
            <a:ext cx="7947819" cy="2157514"/>
          </a:xfrm>
          <a:prstGeom prst="rect">
            <a:avLst/>
          </a:prstGeom>
        </p:spPr>
        <p:txBody>
          <a:bodyPr/>
          <a:lstStyle/>
          <a:p>
            <a:pPr marL="627063" lvl="1" indent="-339725">
              <a:spcBef>
                <a:spcPts val="0"/>
              </a:spcBef>
              <a:spcAft>
                <a:spcPts val="1000"/>
              </a:spcAft>
            </a:pPr>
            <a:r>
              <a:rPr lang="en-US" sz="3200" dirty="0" smtClean="0"/>
              <a:t>Helps avoid </a:t>
            </a:r>
            <a:r>
              <a:rPr lang="en-US" sz="3200" u="sng" dirty="0" smtClean="0"/>
              <a:t>misunderstandings</a:t>
            </a:r>
          </a:p>
          <a:p>
            <a:pPr marL="627063" lvl="1" indent="-339725">
              <a:spcBef>
                <a:spcPts val="0"/>
              </a:spcBef>
              <a:spcAft>
                <a:spcPts val="1000"/>
              </a:spcAft>
            </a:pPr>
            <a:r>
              <a:rPr lang="en-US" sz="3200" dirty="0" smtClean="0"/>
              <a:t>Keeps </a:t>
            </a:r>
            <a:r>
              <a:rPr lang="en-US" sz="3200" u="sng" dirty="0" smtClean="0"/>
              <a:t>little</a:t>
            </a:r>
            <a:r>
              <a:rPr lang="en-US" sz="3200" dirty="0" smtClean="0"/>
              <a:t> </a:t>
            </a:r>
            <a:r>
              <a:rPr lang="en-US" sz="3200" u="sng" dirty="0" smtClean="0"/>
              <a:t>issues</a:t>
            </a:r>
            <a:r>
              <a:rPr lang="en-US" sz="3200" dirty="0" smtClean="0"/>
              <a:t> from becoming </a:t>
            </a:r>
            <a:r>
              <a:rPr lang="en-US" sz="3200" u="sng" dirty="0" smtClean="0"/>
              <a:t>BIG</a:t>
            </a:r>
            <a:r>
              <a:rPr lang="en-US" sz="3200" dirty="0" smtClean="0"/>
              <a:t> </a:t>
            </a:r>
            <a:r>
              <a:rPr lang="en-US" sz="3200" u="sng" dirty="0" smtClean="0"/>
              <a:t>ones</a:t>
            </a:r>
          </a:p>
          <a:p>
            <a:pPr marL="627063" lvl="1" indent="-339725">
              <a:spcBef>
                <a:spcPts val="0"/>
              </a:spcBef>
              <a:spcAft>
                <a:spcPts val="1000"/>
              </a:spcAft>
            </a:pPr>
            <a:r>
              <a:rPr lang="en-US" sz="3200" dirty="0" smtClean="0"/>
              <a:t>Makes us </a:t>
            </a:r>
            <a:r>
              <a:rPr lang="en-US" sz="3200" u="sng" dirty="0" smtClean="0"/>
              <a:t>feel</a:t>
            </a:r>
            <a:r>
              <a:rPr lang="en-US" sz="3200" dirty="0" smtClean="0"/>
              <a:t> </a:t>
            </a:r>
            <a:r>
              <a:rPr lang="en-US" sz="3200" u="sng" dirty="0" smtClean="0"/>
              <a:t>closer</a:t>
            </a:r>
            <a:r>
              <a:rPr lang="en-US" sz="3200" dirty="0" smtClean="0"/>
              <a:t>/</a:t>
            </a:r>
            <a:r>
              <a:rPr lang="en-US" sz="3200" u="sng" dirty="0" smtClean="0"/>
              <a:t>more</a:t>
            </a:r>
            <a:r>
              <a:rPr lang="en-US" sz="3200" dirty="0" smtClean="0"/>
              <a:t> </a:t>
            </a:r>
            <a:r>
              <a:rPr lang="en-US" sz="3200" u="sng" dirty="0" smtClean="0"/>
              <a:t>loving</a:t>
            </a:r>
          </a:p>
          <a:p>
            <a:pPr marL="627063" lvl="1" indent="-339725">
              <a:spcBef>
                <a:spcPts val="0"/>
              </a:spcBef>
              <a:spcAft>
                <a:spcPts val="1000"/>
              </a:spcAft>
            </a:pPr>
            <a:r>
              <a:rPr lang="en-US" sz="3200" dirty="0" smtClean="0"/>
              <a:t>Validates us as </a:t>
            </a:r>
            <a:r>
              <a:rPr lang="en-US" sz="3200" u="sng" dirty="0" smtClean="0"/>
              <a:t>valuable</a:t>
            </a:r>
            <a:r>
              <a:rPr lang="en-US" sz="3200" dirty="0" smtClean="0"/>
              <a:t> or </a:t>
            </a:r>
            <a:r>
              <a:rPr lang="en-US" sz="3200" u="sng" dirty="0" smtClean="0"/>
              <a:t>worthy</a:t>
            </a:r>
            <a:endParaRPr lang="en-US" sz="3200" u="sng" dirty="0" smtClean="0"/>
          </a:p>
        </p:txBody>
      </p:sp>
      <p:sp>
        <p:nvSpPr>
          <p:cNvPr id="6" name="TextBox 5"/>
          <p:cNvSpPr txBox="1"/>
          <p:nvPr/>
        </p:nvSpPr>
        <p:spPr>
          <a:xfrm>
            <a:off x="8229600" y="6172200"/>
            <a:ext cx="8382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25</a:t>
            </a:fld>
            <a:endParaRPr lang="en-US" sz="3600" b="1" dirty="0">
              <a:solidFill>
                <a:schemeClr val="accent4">
                  <a:lumMod val="50000"/>
                </a:schemeClr>
              </a:solidFill>
            </a:endParaRPr>
          </a:p>
        </p:txBody>
      </p:sp>
    </p:spTree>
    <p:extLst>
      <p:ext uri="{BB962C8B-B14F-4D97-AF65-F5344CB8AC3E}">
        <p14:creationId xmlns:p14="http://schemas.microsoft.com/office/powerpoint/2010/main" val="534595087"/>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Benefits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815181" y="2743200"/>
            <a:ext cx="7947819" cy="2728952"/>
          </a:xfrm>
          <a:prstGeom prst="rect">
            <a:avLst/>
          </a:prstGeom>
        </p:spPr>
        <p:txBody>
          <a:bodyPr/>
          <a:lstStyle/>
          <a:p>
            <a:pPr marL="627063" lvl="1" indent="-339725">
              <a:spcBef>
                <a:spcPts val="0"/>
              </a:spcBef>
              <a:spcAft>
                <a:spcPts val="1000"/>
              </a:spcAft>
            </a:pPr>
            <a:r>
              <a:rPr lang="en-US" sz="3200" dirty="0" smtClean="0"/>
              <a:t>Helps avoid </a:t>
            </a:r>
            <a:r>
              <a:rPr lang="en-US" sz="3200" u="sng" dirty="0" smtClean="0"/>
              <a:t>misunderstandings</a:t>
            </a:r>
          </a:p>
          <a:p>
            <a:pPr marL="627063" lvl="1" indent="-339725">
              <a:spcBef>
                <a:spcPts val="0"/>
              </a:spcBef>
              <a:spcAft>
                <a:spcPts val="1000"/>
              </a:spcAft>
            </a:pPr>
            <a:r>
              <a:rPr lang="en-US" sz="3200" dirty="0" smtClean="0"/>
              <a:t>Keeps </a:t>
            </a:r>
            <a:r>
              <a:rPr lang="en-US" sz="3200" u="sng" dirty="0" smtClean="0"/>
              <a:t>little</a:t>
            </a:r>
            <a:r>
              <a:rPr lang="en-US" sz="3200" dirty="0" smtClean="0"/>
              <a:t> </a:t>
            </a:r>
            <a:r>
              <a:rPr lang="en-US" sz="3200" u="sng" dirty="0" smtClean="0"/>
              <a:t>issues</a:t>
            </a:r>
            <a:r>
              <a:rPr lang="en-US" sz="3200" dirty="0" smtClean="0"/>
              <a:t> from becoming </a:t>
            </a:r>
            <a:r>
              <a:rPr lang="en-US" sz="3200" u="sng" dirty="0" smtClean="0"/>
              <a:t>BIG</a:t>
            </a:r>
            <a:r>
              <a:rPr lang="en-US" sz="3200" dirty="0" smtClean="0"/>
              <a:t> </a:t>
            </a:r>
            <a:r>
              <a:rPr lang="en-US" sz="3200" u="sng" dirty="0" smtClean="0"/>
              <a:t>ones</a:t>
            </a:r>
          </a:p>
          <a:p>
            <a:pPr marL="627063" lvl="1" indent="-339725">
              <a:spcBef>
                <a:spcPts val="0"/>
              </a:spcBef>
              <a:spcAft>
                <a:spcPts val="1000"/>
              </a:spcAft>
            </a:pPr>
            <a:r>
              <a:rPr lang="en-US" sz="3200" dirty="0" smtClean="0"/>
              <a:t>Makes us </a:t>
            </a:r>
            <a:r>
              <a:rPr lang="en-US" sz="3200" u="sng" dirty="0" smtClean="0"/>
              <a:t>feel</a:t>
            </a:r>
            <a:r>
              <a:rPr lang="en-US" sz="3200" dirty="0" smtClean="0"/>
              <a:t> </a:t>
            </a:r>
            <a:r>
              <a:rPr lang="en-US" sz="3200" u="sng" dirty="0" smtClean="0"/>
              <a:t>closer</a:t>
            </a:r>
            <a:r>
              <a:rPr lang="en-US" sz="3200" dirty="0" smtClean="0"/>
              <a:t>/</a:t>
            </a:r>
            <a:r>
              <a:rPr lang="en-US" sz="3200" u="sng" dirty="0" smtClean="0"/>
              <a:t>more</a:t>
            </a:r>
            <a:r>
              <a:rPr lang="en-US" sz="3200" dirty="0" smtClean="0"/>
              <a:t> </a:t>
            </a:r>
            <a:r>
              <a:rPr lang="en-US" sz="3200" u="sng" dirty="0" smtClean="0"/>
              <a:t>loving</a:t>
            </a:r>
          </a:p>
          <a:p>
            <a:pPr marL="627063" lvl="1" indent="-339725">
              <a:spcBef>
                <a:spcPts val="0"/>
              </a:spcBef>
              <a:spcAft>
                <a:spcPts val="1000"/>
              </a:spcAft>
            </a:pPr>
            <a:r>
              <a:rPr lang="en-US" sz="3200" dirty="0" smtClean="0"/>
              <a:t>Validates us as </a:t>
            </a:r>
            <a:r>
              <a:rPr lang="en-US" sz="3200" u="sng" dirty="0" smtClean="0"/>
              <a:t>valuable</a:t>
            </a:r>
            <a:r>
              <a:rPr lang="en-US" sz="3200" dirty="0" smtClean="0"/>
              <a:t> or </a:t>
            </a:r>
            <a:r>
              <a:rPr lang="en-US" sz="3200" u="sng" dirty="0" smtClean="0"/>
              <a:t>worthy</a:t>
            </a:r>
          </a:p>
          <a:p>
            <a:pPr marL="627063" lvl="1" indent="-339725">
              <a:spcBef>
                <a:spcPts val="0"/>
              </a:spcBef>
              <a:spcAft>
                <a:spcPts val="1000"/>
              </a:spcAft>
            </a:pPr>
            <a:r>
              <a:rPr lang="en-US" sz="3200" dirty="0" smtClean="0"/>
              <a:t>Helps avoid </a:t>
            </a:r>
            <a:r>
              <a:rPr lang="en-US" sz="3200" u="sng" dirty="0" smtClean="0"/>
              <a:t>fights</a:t>
            </a:r>
            <a:endParaRPr lang="en-US" sz="3200" u="sng" dirty="0" smtClean="0"/>
          </a:p>
        </p:txBody>
      </p:sp>
      <p:sp>
        <p:nvSpPr>
          <p:cNvPr id="6" name="TextBox 5"/>
          <p:cNvSpPr txBox="1"/>
          <p:nvPr/>
        </p:nvSpPr>
        <p:spPr>
          <a:xfrm>
            <a:off x="8229600" y="6172200"/>
            <a:ext cx="8382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26</a:t>
            </a:fld>
            <a:endParaRPr lang="en-US" sz="3600" b="1" dirty="0">
              <a:solidFill>
                <a:schemeClr val="accent4">
                  <a:lumMod val="50000"/>
                </a:schemeClr>
              </a:solidFill>
            </a:endParaRPr>
          </a:p>
        </p:txBody>
      </p:sp>
    </p:spTree>
    <p:extLst>
      <p:ext uri="{BB962C8B-B14F-4D97-AF65-F5344CB8AC3E}">
        <p14:creationId xmlns:p14="http://schemas.microsoft.com/office/powerpoint/2010/main" val="822434505"/>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Benefits of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815181" y="2743200"/>
            <a:ext cx="7947819" cy="3300391"/>
          </a:xfrm>
          <a:prstGeom prst="rect">
            <a:avLst/>
          </a:prstGeom>
        </p:spPr>
        <p:txBody>
          <a:bodyPr/>
          <a:lstStyle/>
          <a:p>
            <a:pPr marL="627063" lvl="1" indent="-339725">
              <a:spcBef>
                <a:spcPts val="0"/>
              </a:spcBef>
              <a:spcAft>
                <a:spcPts val="1000"/>
              </a:spcAft>
            </a:pPr>
            <a:r>
              <a:rPr lang="en-US" sz="3200" dirty="0" smtClean="0"/>
              <a:t>Helps avoid </a:t>
            </a:r>
            <a:r>
              <a:rPr lang="en-US" sz="3200" u="sng" dirty="0" smtClean="0"/>
              <a:t>misunderstandings</a:t>
            </a:r>
          </a:p>
          <a:p>
            <a:pPr marL="627063" lvl="1" indent="-339725">
              <a:spcBef>
                <a:spcPts val="0"/>
              </a:spcBef>
              <a:spcAft>
                <a:spcPts val="1000"/>
              </a:spcAft>
            </a:pPr>
            <a:r>
              <a:rPr lang="en-US" sz="3200" dirty="0" smtClean="0"/>
              <a:t>Keeps </a:t>
            </a:r>
            <a:r>
              <a:rPr lang="en-US" sz="3200" u="sng" dirty="0" smtClean="0"/>
              <a:t>little</a:t>
            </a:r>
            <a:r>
              <a:rPr lang="en-US" sz="3200" dirty="0" smtClean="0"/>
              <a:t> </a:t>
            </a:r>
            <a:r>
              <a:rPr lang="en-US" sz="3200" u="sng" dirty="0" smtClean="0"/>
              <a:t>issues</a:t>
            </a:r>
            <a:r>
              <a:rPr lang="en-US" sz="3200" dirty="0" smtClean="0"/>
              <a:t> from becoming </a:t>
            </a:r>
            <a:r>
              <a:rPr lang="en-US" sz="3200" u="sng" dirty="0" smtClean="0"/>
              <a:t>BIG</a:t>
            </a:r>
            <a:r>
              <a:rPr lang="en-US" sz="3200" dirty="0" smtClean="0"/>
              <a:t> </a:t>
            </a:r>
            <a:r>
              <a:rPr lang="en-US" sz="3200" u="sng" dirty="0" smtClean="0"/>
              <a:t>ones</a:t>
            </a:r>
          </a:p>
          <a:p>
            <a:pPr marL="627063" lvl="1" indent="-339725">
              <a:spcBef>
                <a:spcPts val="0"/>
              </a:spcBef>
              <a:spcAft>
                <a:spcPts val="1000"/>
              </a:spcAft>
            </a:pPr>
            <a:r>
              <a:rPr lang="en-US" sz="3200" dirty="0" smtClean="0"/>
              <a:t>Makes us </a:t>
            </a:r>
            <a:r>
              <a:rPr lang="en-US" sz="3200" u="sng" dirty="0" smtClean="0"/>
              <a:t>feel</a:t>
            </a:r>
            <a:r>
              <a:rPr lang="en-US" sz="3200" dirty="0" smtClean="0"/>
              <a:t> </a:t>
            </a:r>
            <a:r>
              <a:rPr lang="en-US" sz="3200" u="sng" dirty="0" smtClean="0"/>
              <a:t>closer</a:t>
            </a:r>
            <a:r>
              <a:rPr lang="en-US" sz="3200" dirty="0" smtClean="0"/>
              <a:t>/</a:t>
            </a:r>
            <a:r>
              <a:rPr lang="en-US" sz="3200" u="sng" dirty="0" smtClean="0"/>
              <a:t>more</a:t>
            </a:r>
            <a:r>
              <a:rPr lang="en-US" sz="3200" dirty="0" smtClean="0"/>
              <a:t> </a:t>
            </a:r>
            <a:r>
              <a:rPr lang="en-US" sz="3200" u="sng" dirty="0" smtClean="0"/>
              <a:t>loving</a:t>
            </a:r>
          </a:p>
          <a:p>
            <a:pPr marL="627063" lvl="1" indent="-339725">
              <a:spcBef>
                <a:spcPts val="0"/>
              </a:spcBef>
              <a:spcAft>
                <a:spcPts val="1000"/>
              </a:spcAft>
            </a:pPr>
            <a:r>
              <a:rPr lang="en-US" sz="3200" dirty="0" smtClean="0"/>
              <a:t>Validates us as </a:t>
            </a:r>
            <a:r>
              <a:rPr lang="en-US" sz="3200" u="sng" dirty="0" smtClean="0"/>
              <a:t>valuable</a:t>
            </a:r>
            <a:r>
              <a:rPr lang="en-US" sz="3200" dirty="0" smtClean="0"/>
              <a:t> or </a:t>
            </a:r>
            <a:r>
              <a:rPr lang="en-US" sz="3200" u="sng" dirty="0" smtClean="0"/>
              <a:t>worthy</a:t>
            </a:r>
          </a:p>
          <a:p>
            <a:pPr marL="627063" lvl="1" indent="-339725">
              <a:spcBef>
                <a:spcPts val="0"/>
              </a:spcBef>
              <a:spcAft>
                <a:spcPts val="1000"/>
              </a:spcAft>
            </a:pPr>
            <a:r>
              <a:rPr lang="en-US" sz="3200" dirty="0" smtClean="0"/>
              <a:t>Helps avoid </a:t>
            </a:r>
            <a:r>
              <a:rPr lang="en-US" sz="3200" u="sng" dirty="0" smtClean="0"/>
              <a:t>fights</a:t>
            </a:r>
          </a:p>
          <a:p>
            <a:pPr marL="627063" lvl="1" indent="-339725">
              <a:spcBef>
                <a:spcPts val="0"/>
              </a:spcBef>
              <a:spcAft>
                <a:spcPts val="1000"/>
              </a:spcAft>
            </a:pPr>
            <a:r>
              <a:rPr lang="en-US" sz="3200" dirty="0" smtClean="0"/>
              <a:t>Is </a:t>
            </a:r>
            <a:r>
              <a:rPr lang="en-US" sz="3200" u="sng" dirty="0" smtClean="0"/>
              <a:t>healing</a:t>
            </a:r>
            <a:endParaRPr lang="en-US" sz="3200" u="sng" dirty="0"/>
          </a:p>
        </p:txBody>
      </p:sp>
      <p:sp>
        <p:nvSpPr>
          <p:cNvPr id="6" name="TextBox 5"/>
          <p:cNvSpPr txBox="1"/>
          <p:nvPr/>
        </p:nvSpPr>
        <p:spPr>
          <a:xfrm>
            <a:off x="8153400" y="6172200"/>
            <a:ext cx="9144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27</a:t>
            </a:fld>
            <a:endParaRPr lang="en-US" sz="3600" b="1" dirty="0">
              <a:solidFill>
                <a:schemeClr val="accent4">
                  <a:lumMod val="50000"/>
                </a:schemeClr>
              </a:solidFill>
            </a:endParaRPr>
          </a:p>
        </p:txBody>
      </p:sp>
    </p:spTree>
    <p:extLst>
      <p:ext uri="{BB962C8B-B14F-4D97-AF65-F5344CB8AC3E}">
        <p14:creationId xmlns:p14="http://schemas.microsoft.com/office/powerpoint/2010/main" val="4138479072"/>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8600" y="2397812"/>
            <a:ext cx="8458200" cy="1772793"/>
          </a:xfrm>
          <a:prstGeom prst="rect">
            <a:avLst/>
          </a:prstGeom>
        </p:spPr>
        <p:txBody>
          <a:bodyPr/>
          <a:lstStyle/>
          <a:p>
            <a:pPr marL="796925" lvl="1" indent="-457200">
              <a:spcBef>
                <a:spcPts val="0"/>
              </a:spcBef>
            </a:pPr>
            <a:r>
              <a:rPr lang="en-US" sz="3200" dirty="0"/>
              <a:t>Perception – His truth, her truth, the truth</a:t>
            </a:r>
          </a:p>
          <a:p>
            <a:pPr marL="796925" lvl="2" indent="-457200">
              <a:spcBef>
                <a:spcPts val="0"/>
              </a:spcBef>
            </a:pPr>
            <a:r>
              <a:rPr lang="en-US" sz="3200" dirty="0"/>
              <a:t>Out of Body – someone else’s point of view</a:t>
            </a:r>
          </a:p>
          <a:p>
            <a:pPr marL="796925" lvl="2" indent="-457200">
              <a:spcBef>
                <a:spcPts val="0"/>
              </a:spcBef>
            </a:pPr>
            <a:r>
              <a:rPr lang="en-US" sz="3200" dirty="0"/>
              <a:t>Benefits</a:t>
            </a:r>
          </a:p>
          <a:p>
            <a:pPr marL="796925" lvl="2" indent="-457200">
              <a:spcBef>
                <a:spcPts val="0"/>
              </a:spcBef>
            </a:pPr>
            <a:r>
              <a:rPr lang="en-US" sz="3200" dirty="0"/>
              <a:t>Goal – </a:t>
            </a:r>
            <a:r>
              <a:rPr lang="en-US" sz="3200" u="sng" dirty="0"/>
              <a:t>understanding</a:t>
            </a:r>
            <a:r>
              <a:rPr lang="en-US" sz="3200" dirty="0"/>
              <a:t> – </a:t>
            </a:r>
            <a:r>
              <a:rPr lang="en-US" sz="3200" u="sng" dirty="0"/>
              <a:t>feelings</a:t>
            </a:r>
            <a:r>
              <a:rPr lang="en-US" sz="3200" dirty="0"/>
              <a:t> and </a:t>
            </a:r>
            <a:r>
              <a:rPr lang="en-US" sz="3200" u="sng" dirty="0"/>
              <a:t>meaning</a:t>
            </a:r>
          </a:p>
        </p:txBody>
      </p:sp>
      <p:sp>
        <p:nvSpPr>
          <p:cNvPr id="4" name="Text Placeholder 3"/>
          <p:cNvSpPr>
            <a:spLocks noGrp="1" noChangeArrowheads="1"/>
          </p:cNvSpPr>
          <p:nvPr>
            <p:ph type="body" sz="half" idx="4294967295"/>
          </p:nvPr>
        </p:nvSpPr>
        <p:spPr>
          <a:xfrm>
            <a:off x="230933" y="1389316"/>
            <a:ext cx="8501270" cy="914096"/>
          </a:xfrm>
          <a:prstGeom prst="rect">
            <a:avLst/>
          </a:prstGeom>
        </p:spPr>
        <p:txBody>
          <a:bodyPr/>
          <a:lstStyle/>
          <a:p>
            <a:pPr algn="ctr">
              <a:buNone/>
            </a:pPr>
            <a:r>
              <a:rPr lang="en-US" sz="4400" b="1" dirty="0" smtClean="0">
                <a:latin typeface="Tahoma" pitchFamily="34" charset="0"/>
              </a:rPr>
              <a:t>The Value of Listening</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1540373" y="4876800"/>
            <a:ext cx="6232027" cy="1077218"/>
          </a:xfrm>
          <a:prstGeom prst="rect">
            <a:avLst/>
          </a:prstGeom>
          <a:noFill/>
        </p:spPr>
        <p:txBody>
          <a:bodyPr wrap="none" rtlCol="0">
            <a:spAutoFit/>
          </a:bodyPr>
          <a:lstStyle/>
          <a:p>
            <a:r>
              <a:rPr lang="en-US" sz="3200" dirty="0" smtClean="0"/>
              <a:t>UNDERSTANDING - No more, no less</a:t>
            </a:r>
          </a:p>
          <a:p>
            <a:pPr algn="ctr"/>
            <a:r>
              <a:rPr lang="en-US" sz="3200" dirty="0" smtClean="0"/>
              <a:t>It’s about feelings and meanings</a:t>
            </a:r>
            <a:endParaRPr lang="en-US" sz="3200" dirty="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28</a:t>
            </a:fld>
            <a:endParaRPr lang="en-US" sz="3600" b="1" dirty="0">
              <a:solidFill>
                <a:schemeClr val="accent4">
                  <a:lumMod val="50000"/>
                </a:schemeClr>
              </a:solidFill>
            </a:endParaRPr>
          </a:p>
        </p:txBody>
      </p:sp>
    </p:spTree>
    <p:extLst>
      <p:ext uri="{BB962C8B-B14F-4D97-AF65-F5344CB8AC3E}">
        <p14:creationId xmlns:p14="http://schemas.microsoft.com/office/powerpoint/2010/main" val="341701079"/>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28600" y="2397812"/>
            <a:ext cx="8686800" cy="2659190"/>
          </a:xfrm>
          <a:prstGeom prst="rect">
            <a:avLst/>
          </a:prstGeom>
        </p:spPr>
        <p:txBody>
          <a:bodyPr/>
          <a:lstStyle/>
          <a:p>
            <a:pPr marL="796925" lvl="1" indent="-457200">
              <a:spcBef>
                <a:spcPts val="0"/>
              </a:spcBef>
            </a:pPr>
            <a:r>
              <a:rPr lang="en-US" sz="3200" dirty="0" smtClean="0"/>
              <a:t>Perception – His truth, her truth, the truth</a:t>
            </a:r>
            <a:endParaRPr lang="en-US" sz="3200" dirty="0" smtClean="0"/>
          </a:p>
          <a:p>
            <a:pPr marL="796925" lvl="2" indent="-457200">
              <a:spcBef>
                <a:spcPts val="0"/>
              </a:spcBef>
            </a:pPr>
            <a:r>
              <a:rPr lang="en-US" sz="3200" dirty="0" smtClean="0"/>
              <a:t>Out of </a:t>
            </a:r>
            <a:r>
              <a:rPr lang="en-US" sz="3200" dirty="0" smtClean="0"/>
              <a:t>Body – someone else’s point of view</a:t>
            </a:r>
            <a:endParaRPr lang="en-US" sz="3200" dirty="0" smtClean="0"/>
          </a:p>
          <a:p>
            <a:pPr marL="796925" lvl="2" indent="-457200">
              <a:spcBef>
                <a:spcPts val="0"/>
              </a:spcBef>
            </a:pPr>
            <a:r>
              <a:rPr lang="en-US" sz="3200" dirty="0" smtClean="0"/>
              <a:t>Benefits</a:t>
            </a:r>
          </a:p>
          <a:p>
            <a:pPr marL="796925" lvl="2" indent="-457200">
              <a:spcBef>
                <a:spcPts val="0"/>
              </a:spcBef>
            </a:pPr>
            <a:r>
              <a:rPr lang="en-US" sz="3200" dirty="0" smtClean="0"/>
              <a:t>Goal – understanding – feelings and meaning</a:t>
            </a:r>
          </a:p>
          <a:p>
            <a:pPr marL="796925" lvl="2" indent="-457200">
              <a:spcBef>
                <a:spcPts val="0"/>
              </a:spcBef>
            </a:pPr>
            <a:r>
              <a:rPr lang="en-US" sz="3200" dirty="0" smtClean="0"/>
              <a:t>Not to Solve – may </a:t>
            </a:r>
            <a:r>
              <a:rPr lang="en-US" sz="3200" u="sng" dirty="0" smtClean="0"/>
              <a:t>solve</a:t>
            </a:r>
            <a:r>
              <a:rPr lang="en-US" sz="3200" dirty="0" smtClean="0"/>
              <a:t> </a:t>
            </a:r>
            <a:r>
              <a:rPr lang="en-US" sz="3200" u="sng" dirty="0" smtClean="0"/>
              <a:t>issues</a:t>
            </a:r>
            <a:r>
              <a:rPr lang="en-US" sz="3200" dirty="0" smtClean="0"/>
              <a:t> but the goal is merely </a:t>
            </a:r>
            <a:r>
              <a:rPr lang="en-US" sz="3200" u="sng" dirty="0" smtClean="0"/>
              <a:t>understanding</a:t>
            </a:r>
          </a:p>
        </p:txBody>
      </p:sp>
      <p:sp>
        <p:nvSpPr>
          <p:cNvPr id="4" name="Text Placeholder 3"/>
          <p:cNvSpPr>
            <a:spLocks noGrp="1" noChangeArrowheads="1"/>
          </p:cNvSpPr>
          <p:nvPr>
            <p:ph type="body" sz="half" idx="4294967295"/>
          </p:nvPr>
        </p:nvSpPr>
        <p:spPr>
          <a:xfrm>
            <a:off x="230933" y="1389316"/>
            <a:ext cx="8501270" cy="914096"/>
          </a:xfrm>
          <a:prstGeom prst="rect">
            <a:avLst/>
          </a:prstGeom>
        </p:spPr>
        <p:txBody>
          <a:bodyPr/>
          <a:lstStyle/>
          <a:p>
            <a:pPr algn="ctr">
              <a:buNone/>
            </a:pPr>
            <a:r>
              <a:rPr lang="en-US" sz="4400" b="1" dirty="0" smtClean="0">
                <a:latin typeface="Tahoma" pitchFamily="34" charset="0"/>
              </a:rPr>
              <a:t>The Value of Listening</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29</a:t>
            </a:fld>
            <a:endParaRPr lang="en-US" sz="3600" b="1" dirty="0">
              <a:solidFill>
                <a:schemeClr val="accent4">
                  <a:lumMod val="50000"/>
                </a:schemeClr>
              </a:solidFill>
            </a:endParaRPr>
          </a:p>
        </p:txBody>
      </p:sp>
    </p:spTree>
    <p:extLst>
      <p:ext uri="{BB962C8B-B14F-4D97-AF65-F5344CB8AC3E}">
        <p14:creationId xmlns:p14="http://schemas.microsoft.com/office/powerpoint/2010/main" val="46845973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We stop listening because…</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304800" y="2819400"/>
            <a:ext cx="8233478" cy="861774"/>
          </a:xfrm>
          <a:prstGeom prst="rect">
            <a:avLst/>
          </a:prstGeom>
        </p:spPr>
        <p:txBody>
          <a:bodyPr/>
          <a:lstStyle/>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take each other for </a:t>
            </a:r>
            <a:r>
              <a:rPr lang="en-US" u="sng" dirty="0" smtClean="0">
                <a:latin typeface="Tahoma" panose="020B0604030504040204" pitchFamily="34" charset="0"/>
                <a:ea typeface="Tahoma" panose="020B0604030504040204" pitchFamily="34" charset="0"/>
                <a:cs typeface="Tahoma" panose="020B0604030504040204" pitchFamily="34" charset="0"/>
              </a:rPr>
              <a:t>granted</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Listening is </a:t>
            </a:r>
            <a:r>
              <a:rPr lang="en-US" u="sng" dirty="0" smtClean="0">
                <a:latin typeface="Tahoma" panose="020B0604030504040204" pitchFamily="34" charset="0"/>
                <a:ea typeface="Tahoma" panose="020B0604030504040204" pitchFamily="34" charset="0"/>
                <a:cs typeface="Tahoma" panose="020B0604030504040204" pitchFamily="34" charset="0"/>
              </a:rPr>
              <a:t>hard</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work</a:t>
            </a: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a:t>
            </a:fld>
            <a:endParaRPr lang="en-US" sz="3600" b="1" dirty="0">
              <a:solidFill>
                <a:schemeClr val="accent4">
                  <a:lumMod val="50000"/>
                </a:schemeClr>
              </a:solidFill>
            </a:endParaRPr>
          </a:p>
        </p:txBody>
      </p:sp>
    </p:spTree>
    <p:extLst>
      <p:ext uri="{BB962C8B-B14F-4D97-AF65-F5344CB8AC3E}">
        <p14:creationId xmlns:p14="http://schemas.microsoft.com/office/powerpoint/2010/main" val="1394715949"/>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685496"/>
          </a:xfrm>
          <a:prstGeom prst="rect">
            <a:avLst/>
          </a:prstGeom>
        </p:spPr>
        <p:txBody>
          <a:bodyPr/>
          <a:lstStyle/>
          <a:p>
            <a:pPr algn="ctr">
              <a:buNone/>
            </a:pPr>
            <a:r>
              <a:rPr lang="en-US" sz="4400" b="1" dirty="0" smtClean="0">
                <a:latin typeface="Tahoma" pitchFamily="34" charset="0"/>
              </a:rPr>
              <a:t>A Good Listener…</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1483247" y="2590800"/>
            <a:ext cx="7262019" cy="3632789"/>
          </a:xfrm>
          <a:prstGeom prst="rect">
            <a:avLst/>
          </a:prstGeom>
        </p:spPr>
        <p:txBody>
          <a:bodyPr/>
          <a:lstStyle/>
          <a:p>
            <a:pPr marL="627063" lvl="1" indent="-339725">
              <a:spcBef>
                <a:spcPts val="0"/>
              </a:spcBef>
              <a:spcAft>
                <a:spcPts val="1000"/>
              </a:spcAft>
            </a:pPr>
            <a:r>
              <a:rPr lang="en-US" sz="3600" dirty="0" smtClean="0"/>
              <a:t>Gives full attention</a:t>
            </a:r>
          </a:p>
          <a:p>
            <a:pPr marL="627063" lvl="1" indent="-339725">
              <a:spcBef>
                <a:spcPts val="0"/>
              </a:spcBef>
              <a:spcAft>
                <a:spcPts val="1000"/>
              </a:spcAft>
            </a:pPr>
            <a:r>
              <a:rPr lang="en-US" sz="3600" dirty="0" smtClean="0"/>
              <a:t>Focuses</a:t>
            </a:r>
          </a:p>
          <a:p>
            <a:pPr marL="627063" lvl="1" indent="-339725">
              <a:spcBef>
                <a:spcPts val="0"/>
              </a:spcBef>
              <a:spcAft>
                <a:spcPts val="1000"/>
              </a:spcAft>
            </a:pPr>
            <a:r>
              <a:rPr lang="en-US" sz="3600" dirty="0" smtClean="0"/>
              <a:t>Doesn’t interrupt</a:t>
            </a:r>
          </a:p>
          <a:p>
            <a:pPr marL="627063" lvl="1" indent="-339725">
              <a:spcBef>
                <a:spcPts val="0"/>
              </a:spcBef>
              <a:spcAft>
                <a:spcPts val="1000"/>
              </a:spcAft>
            </a:pPr>
            <a:r>
              <a:rPr lang="en-US" sz="3600" dirty="0" smtClean="0"/>
              <a:t>Seeks to understand</a:t>
            </a:r>
          </a:p>
          <a:p>
            <a:pPr marL="627063" lvl="1" indent="-339725">
              <a:spcBef>
                <a:spcPts val="0"/>
              </a:spcBef>
              <a:spcAft>
                <a:spcPts val="1000"/>
              </a:spcAft>
            </a:pPr>
            <a:r>
              <a:rPr lang="en-US" sz="3600" dirty="0" smtClean="0"/>
              <a:t>Asks questions</a:t>
            </a:r>
          </a:p>
          <a:p>
            <a:pPr marL="627063" lvl="1" indent="-339725">
              <a:spcBef>
                <a:spcPts val="0"/>
              </a:spcBef>
              <a:spcAft>
                <a:spcPts val="1000"/>
              </a:spcAft>
            </a:pPr>
            <a:r>
              <a:rPr lang="en-US" sz="3600" dirty="0" smtClean="0"/>
              <a:t>Provides feedback … when asked</a:t>
            </a:r>
            <a:endParaRPr lang="en-US" sz="3600" dirty="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30</a:t>
            </a:fld>
            <a:endParaRPr lang="en-US" sz="3600" b="1" dirty="0">
              <a:solidFill>
                <a:schemeClr val="accent4">
                  <a:lumMod val="50000"/>
                </a:schemeClr>
              </a:solidFill>
            </a:endParaRPr>
          </a:p>
        </p:txBody>
      </p:sp>
    </p:spTree>
    <p:extLst>
      <p:ext uri="{BB962C8B-B14F-4D97-AF65-F5344CB8AC3E}">
        <p14:creationId xmlns:p14="http://schemas.microsoft.com/office/powerpoint/2010/main" val="2875298001"/>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524000"/>
            <a:ext cx="8501270" cy="609398"/>
          </a:xfrm>
          <a:prstGeom prst="rect">
            <a:avLst/>
          </a:prstGeom>
        </p:spPr>
        <p:txBody>
          <a:bodyPr/>
          <a:lstStyle/>
          <a:p>
            <a:pPr algn="ctr">
              <a:buNone/>
            </a:pPr>
            <a:r>
              <a:rPr lang="en-US" sz="4400" b="1" dirty="0" smtClean="0">
                <a:latin typeface="Tahoma" pitchFamily="34" charset="0"/>
              </a:rPr>
              <a:t>Reflective </a:t>
            </a:r>
            <a:r>
              <a:rPr lang="en-US" sz="4400" b="1" dirty="0">
                <a:latin typeface="Tahoma" pitchFamily="34" charset="0"/>
              </a:rPr>
              <a:t>Listening </a:t>
            </a:r>
            <a:r>
              <a:rPr lang="en-US" sz="4400" b="1" dirty="0" smtClean="0">
                <a:latin typeface="Tahoma" pitchFamily="34" charset="0"/>
              </a:rPr>
              <a:t>Solutions</a:t>
            </a: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685800" y="2438400"/>
            <a:ext cx="7010400" cy="3342453"/>
          </a:xfrm>
          <a:prstGeom prst="rect">
            <a:avLst/>
          </a:prstGeom>
        </p:spPr>
        <p:txBody>
          <a:bodyPr/>
          <a:lstStyle/>
          <a:p>
            <a:pPr marL="1481138" lvl="1" indent="-514350">
              <a:buFont typeface="+mj-lt"/>
              <a:buAutoNum type="arabicPeriod"/>
            </a:pPr>
            <a:r>
              <a:rPr lang="en-US" sz="3600" dirty="0" smtClean="0"/>
              <a:t>Full attention</a:t>
            </a:r>
          </a:p>
          <a:p>
            <a:pPr marL="1663701" lvl="2" indent="-352425"/>
            <a:r>
              <a:rPr lang="en-US" sz="2800" dirty="0" smtClean="0"/>
              <a:t>Eye contact</a:t>
            </a:r>
          </a:p>
          <a:p>
            <a:pPr marL="1663701" lvl="2" indent="-352425"/>
            <a:r>
              <a:rPr lang="en-US" sz="2800" dirty="0" smtClean="0"/>
              <a:t>Words</a:t>
            </a:r>
          </a:p>
          <a:p>
            <a:pPr marL="1663701" lvl="2" indent="-352425"/>
            <a:r>
              <a:rPr lang="en-US" sz="2800" dirty="0" smtClean="0"/>
              <a:t>Non-verbal cues</a:t>
            </a:r>
          </a:p>
          <a:p>
            <a:pPr marL="1663701" lvl="2" indent="-352425"/>
            <a:r>
              <a:rPr lang="en-US" sz="2800" dirty="0" smtClean="0"/>
              <a:t>Ask yourself</a:t>
            </a:r>
          </a:p>
          <a:p>
            <a:pPr marL="2009776" lvl="3" indent="-352425"/>
            <a:r>
              <a:rPr lang="en-US" sz="2800" dirty="0" smtClean="0"/>
              <a:t>What is behind the words?</a:t>
            </a:r>
          </a:p>
          <a:p>
            <a:pPr marL="2009776" lvl="3" indent="-352425"/>
            <a:r>
              <a:rPr lang="en-US" sz="2800" dirty="0" smtClean="0"/>
              <a:t>What is my spouse </a:t>
            </a:r>
            <a:r>
              <a:rPr lang="en-US" sz="2800" u="sng" dirty="0" smtClean="0"/>
              <a:t>really</a:t>
            </a:r>
            <a:r>
              <a:rPr lang="en-US" sz="2800" dirty="0" smtClean="0"/>
              <a:t> saying?</a:t>
            </a:r>
            <a:endParaRPr lang="en-US" sz="2800" dirty="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31</a:t>
            </a:fld>
            <a:endParaRPr lang="en-US" sz="3600" b="1" dirty="0">
              <a:solidFill>
                <a:schemeClr val="accent4">
                  <a:lumMod val="50000"/>
                </a:schemeClr>
              </a:solidFill>
            </a:endParaRPr>
          </a:p>
        </p:txBody>
      </p:sp>
    </p:spTree>
    <p:extLst>
      <p:ext uri="{BB962C8B-B14F-4D97-AF65-F5344CB8AC3E}">
        <p14:creationId xmlns:p14="http://schemas.microsoft.com/office/powerpoint/2010/main" val="1814149452"/>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609398"/>
          </a:xfrm>
          <a:prstGeom prst="rect">
            <a:avLst/>
          </a:prstGeom>
        </p:spPr>
        <p:txBody>
          <a:bodyPr/>
          <a:lstStyle/>
          <a:p>
            <a:pPr algn="ctr">
              <a:buNone/>
            </a:pPr>
            <a:r>
              <a:rPr lang="en-US" sz="4400" b="1" dirty="0">
                <a:latin typeface="Tahoma" pitchFamily="34" charset="0"/>
              </a:rPr>
              <a:t>Reflective </a:t>
            </a:r>
            <a:r>
              <a:rPr lang="en-US" sz="4400" b="1" dirty="0" smtClean="0">
                <a:latin typeface="Tahoma" pitchFamily="34" charset="0"/>
              </a:rPr>
              <a:t>Listening</a:t>
            </a:r>
            <a:r>
              <a:rPr lang="en-US" sz="4400" b="1" dirty="0">
                <a:latin typeface="Tahoma" pitchFamily="34" charset="0"/>
              </a:rPr>
              <a:t> </a:t>
            </a:r>
            <a:r>
              <a:rPr lang="en-US" sz="4400" b="1" dirty="0" smtClean="0">
                <a:latin typeface="Tahoma" pitchFamily="34" charset="0"/>
              </a:rPr>
              <a:t>Solutions</a:t>
            </a: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762000" y="2667000"/>
            <a:ext cx="7696200" cy="2868478"/>
          </a:xfrm>
          <a:prstGeom prst="rect">
            <a:avLst/>
          </a:prstGeom>
        </p:spPr>
        <p:txBody>
          <a:bodyPr/>
          <a:lstStyle/>
          <a:p>
            <a:pPr marL="1709738" lvl="1" indent="-742950">
              <a:buFont typeface="+mj-lt"/>
              <a:buAutoNum type="arabicPeriod"/>
            </a:pPr>
            <a:r>
              <a:rPr lang="en-US" sz="3600" dirty="0"/>
              <a:t>Full attention</a:t>
            </a:r>
          </a:p>
          <a:p>
            <a:pPr marL="1709738" lvl="1" indent="-742950">
              <a:buFont typeface="+mj-lt"/>
              <a:buAutoNum type="arabicPeriod"/>
            </a:pPr>
            <a:r>
              <a:rPr lang="en-US" sz="3600" dirty="0" smtClean="0"/>
              <a:t>Reflect Back</a:t>
            </a:r>
          </a:p>
          <a:p>
            <a:pPr marL="801688" lvl="2" indent="0">
              <a:buNone/>
            </a:pPr>
            <a:endParaRPr lang="en-US" sz="1600" u="sng" dirty="0" smtClean="0"/>
          </a:p>
          <a:p>
            <a:pPr marL="801688" lvl="2" indent="0">
              <a:buNone/>
            </a:pPr>
            <a:r>
              <a:rPr lang="en-US" sz="3200" u="sng" dirty="0" smtClean="0"/>
              <a:t>After</a:t>
            </a:r>
            <a:r>
              <a:rPr lang="en-US" sz="3200" dirty="0" smtClean="0"/>
              <a:t> the person has finished speaking…</a:t>
            </a:r>
          </a:p>
          <a:p>
            <a:pPr marL="1597025" lvl="4" indent="-457200"/>
            <a:r>
              <a:rPr lang="en-US" sz="2800" dirty="0" smtClean="0"/>
              <a:t>Feelings</a:t>
            </a:r>
          </a:p>
          <a:p>
            <a:pPr marL="1597025" lvl="4" indent="-457200"/>
            <a:r>
              <a:rPr lang="en-US" sz="2800" dirty="0" smtClean="0"/>
              <a:t>Meanings</a:t>
            </a:r>
            <a:endParaRPr lang="en-US" sz="2800" dirty="0"/>
          </a:p>
        </p:txBody>
      </p:sp>
      <p:sp>
        <p:nvSpPr>
          <p:cNvPr id="2" name="TextBox 1"/>
          <p:cNvSpPr txBox="1"/>
          <p:nvPr/>
        </p:nvSpPr>
        <p:spPr>
          <a:xfrm>
            <a:off x="2768589" y="5725180"/>
            <a:ext cx="3251211" cy="523220"/>
          </a:xfrm>
          <a:prstGeom prst="rect">
            <a:avLst/>
          </a:prstGeom>
          <a:noFill/>
        </p:spPr>
        <p:txBody>
          <a:bodyPr wrap="none" rtlCol="0">
            <a:spAutoFit/>
          </a:bodyPr>
          <a:lstStyle/>
          <a:p>
            <a:r>
              <a:rPr lang="en-US" sz="2800" b="1" dirty="0" smtClean="0">
                <a:latin typeface="Tahoma" panose="020B0604030504040204" pitchFamily="34" charset="0"/>
                <a:ea typeface="Tahoma" panose="020B0604030504040204" pitchFamily="34" charset="0"/>
                <a:cs typeface="Tahoma" panose="020B0604030504040204" pitchFamily="34" charset="0"/>
              </a:rPr>
              <a:t>Don’t be a parrot</a:t>
            </a:r>
            <a:endParaRPr lang="en-US" sz="2800" b="1"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32</a:t>
            </a:fld>
            <a:endParaRPr lang="en-US" sz="3600" b="1" dirty="0">
              <a:solidFill>
                <a:schemeClr val="accent4">
                  <a:lumMod val="50000"/>
                </a:schemeClr>
              </a:solidFill>
            </a:endParaRPr>
          </a:p>
        </p:txBody>
      </p:sp>
    </p:spTree>
    <p:extLst>
      <p:ext uri="{BB962C8B-B14F-4D97-AF65-F5344CB8AC3E}">
        <p14:creationId xmlns:p14="http://schemas.microsoft.com/office/powerpoint/2010/main" val="3295121153"/>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How to Reflect Back</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609600" y="3034808"/>
            <a:ext cx="8081078" cy="1994392"/>
          </a:xfrm>
          <a:prstGeom prst="rect">
            <a:avLst/>
          </a:prstGeom>
        </p:spPr>
        <p:txBody>
          <a:bodyPr/>
          <a:lstStyle/>
          <a:p>
            <a:pPr marL="796925" lvl="1" indent="-457200">
              <a:spcBef>
                <a:spcPts val="0"/>
              </a:spcBef>
            </a:pPr>
            <a:r>
              <a:rPr lang="en-US" sz="3600" dirty="0" smtClean="0"/>
              <a:t>“You must be so … (name an emotion)”</a:t>
            </a:r>
          </a:p>
          <a:p>
            <a:pPr marL="796925" lvl="1" indent="-457200">
              <a:spcBef>
                <a:spcPts val="0"/>
              </a:spcBef>
            </a:pPr>
            <a:r>
              <a:rPr lang="en-US" sz="3600" dirty="0"/>
              <a:t>“It sounds like you are </a:t>
            </a:r>
            <a:r>
              <a:rPr lang="en-US" sz="3600" dirty="0" smtClean="0"/>
              <a:t>…”</a:t>
            </a:r>
          </a:p>
          <a:p>
            <a:pPr marL="796925" lvl="1" indent="-457200">
              <a:spcBef>
                <a:spcPts val="0"/>
              </a:spcBef>
            </a:pPr>
            <a:r>
              <a:rPr lang="en-US" sz="3600" dirty="0"/>
              <a:t>“Are you saying that </a:t>
            </a:r>
            <a:r>
              <a:rPr lang="en-US" sz="3600" dirty="0" smtClean="0"/>
              <a:t>…?”</a:t>
            </a:r>
          </a:p>
          <a:p>
            <a:pPr marL="339725" lvl="1" indent="0">
              <a:spcBef>
                <a:spcPts val="0"/>
              </a:spcBef>
              <a:buNone/>
            </a:pPr>
            <a:endParaRPr lang="en-US" sz="3600" dirty="0" smtClean="0"/>
          </a:p>
        </p:txBody>
      </p:sp>
      <p:sp>
        <p:nvSpPr>
          <p:cNvPr id="6" name="TextBox 5"/>
          <p:cNvSpPr txBox="1"/>
          <p:nvPr/>
        </p:nvSpPr>
        <p:spPr>
          <a:xfrm>
            <a:off x="8382000" y="6172200"/>
            <a:ext cx="6858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33</a:t>
            </a:fld>
            <a:endParaRPr lang="en-US" sz="3600" b="1" dirty="0">
              <a:solidFill>
                <a:schemeClr val="accent4">
                  <a:lumMod val="50000"/>
                </a:schemeClr>
              </a:solidFill>
            </a:endParaRPr>
          </a:p>
        </p:txBody>
      </p:sp>
    </p:spTree>
    <p:extLst>
      <p:ext uri="{BB962C8B-B14F-4D97-AF65-F5344CB8AC3E}">
        <p14:creationId xmlns:p14="http://schemas.microsoft.com/office/powerpoint/2010/main" val="3284125469"/>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a:latin typeface="Tahoma" pitchFamily="34" charset="0"/>
              </a:rPr>
              <a:t>Reflective </a:t>
            </a:r>
            <a:r>
              <a:rPr lang="en-US" sz="4400" b="1" dirty="0" smtClean="0">
                <a:latin typeface="Tahoma" pitchFamily="34" charset="0"/>
              </a:rPr>
              <a:t>Listening</a:t>
            </a:r>
            <a:r>
              <a:rPr lang="en-US" sz="4400" b="1" dirty="0">
                <a:latin typeface="Tahoma" pitchFamily="34" charset="0"/>
              </a:rPr>
              <a:t> Solutions</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758122" y="2667000"/>
            <a:ext cx="8081078" cy="3207032"/>
          </a:xfrm>
          <a:prstGeom prst="rect">
            <a:avLst/>
          </a:prstGeom>
        </p:spPr>
        <p:txBody>
          <a:bodyPr/>
          <a:lstStyle/>
          <a:p>
            <a:pPr marL="1709738" lvl="1" indent="-742950">
              <a:buFont typeface="+mj-lt"/>
              <a:buAutoNum type="arabicPeriod"/>
            </a:pPr>
            <a:r>
              <a:rPr lang="en-US" sz="3600" dirty="0"/>
              <a:t>Full attention</a:t>
            </a:r>
          </a:p>
          <a:p>
            <a:pPr marL="1709738" lvl="1" indent="-742950">
              <a:buFont typeface="+mj-lt"/>
              <a:buAutoNum type="arabicPeriod"/>
            </a:pPr>
            <a:r>
              <a:rPr lang="en-US" sz="3600" dirty="0"/>
              <a:t>Reflect Back</a:t>
            </a:r>
          </a:p>
          <a:p>
            <a:pPr marL="1709738" lvl="1" indent="-742950">
              <a:buFont typeface="+mj-lt"/>
              <a:buAutoNum type="arabicPeriod"/>
            </a:pPr>
            <a:r>
              <a:rPr lang="en-US" sz="3600" dirty="0" smtClean="0"/>
              <a:t>Check </a:t>
            </a:r>
            <a:r>
              <a:rPr lang="en-US" sz="3600" dirty="0"/>
              <a:t>for </a:t>
            </a:r>
            <a:r>
              <a:rPr lang="en-US" sz="3600" dirty="0" smtClean="0"/>
              <a:t>accuracy</a:t>
            </a:r>
          </a:p>
          <a:p>
            <a:pPr marL="966788" lvl="1" indent="0">
              <a:buNone/>
            </a:pPr>
            <a:endParaRPr lang="en-US" sz="1600" dirty="0" smtClean="0"/>
          </a:p>
          <a:p>
            <a:pPr marL="1254125" lvl="2" indent="287338">
              <a:buNone/>
            </a:pPr>
            <a:r>
              <a:rPr lang="en-US" sz="3600" dirty="0" smtClean="0"/>
              <a:t>“You seem…”</a:t>
            </a:r>
          </a:p>
          <a:p>
            <a:pPr marL="1254125" lvl="2" indent="287338">
              <a:buNone/>
            </a:pPr>
            <a:r>
              <a:rPr lang="en-US" sz="3600" dirty="0" smtClean="0"/>
              <a:t>“Help me to understand”</a:t>
            </a:r>
            <a:endParaRPr lang="en-US" sz="3600" dirty="0"/>
          </a:p>
        </p:txBody>
      </p:sp>
      <p:sp>
        <p:nvSpPr>
          <p:cNvPr id="6" name="TextBox 5"/>
          <p:cNvSpPr txBox="1"/>
          <p:nvPr/>
        </p:nvSpPr>
        <p:spPr>
          <a:xfrm>
            <a:off x="8382000" y="6172200"/>
            <a:ext cx="6858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34</a:t>
            </a:fld>
            <a:endParaRPr lang="en-US" sz="3600" b="1" dirty="0">
              <a:solidFill>
                <a:schemeClr val="accent4">
                  <a:lumMod val="50000"/>
                </a:schemeClr>
              </a:solidFill>
            </a:endParaRPr>
          </a:p>
        </p:txBody>
      </p:sp>
    </p:spTree>
    <p:extLst>
      <p:ext uri="{BB962C8B-B14F-4D97-AF65-F5344CB8AC3E}">
        <p14:creationId xmlns:p14="http://schemas.microsoft.com/office/powerpoint/2010/main" val="1739694599"/>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a:latin typeface="Tahoma" pitchFamily="34" charset="0"/>
              </a:rPr>
              <a:t>Reflective </a:t>
            </a:r>
            <a:r>
              <a:rPr lang="en-US" sz="4400" b="1" dirty="0" smtClean="0">
                <a:latin typeface="Tahoma" pitchFamily="34" charset="0"/>
              </a:rPr>
              <a:t>Listening</a:t>
            </a:r>
            <a:r>
              <a:rPr lang="en-US" sz="4400" b="1" dirty="0">
                <a:latin typeface="Tahoma" pitchFamily="34" charset="0"/>
              </a:rPr>
              <a:t> Solutions</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758122" y="2667000"/>
            <a:ext cx="8081078" cy="3785652"/>
          </a:xfrm>
          <a:prstGeom prst="rect">
            <a:avLst/>
          </a:prstGeom>
        </p:spPr>
        <p:txBody>
          <a:bodyPr/>
          <a:lstStyle/>
          <a:p>
            <a:pPr marL="1709738" lvl="1" indent="-742950">
              <a:buFont typeface="+mj-lt"/>
              <a:buAutoNum type="arabicPeriod"/>
            </a:pPr>
            <a:r>
              <a:rPr lang="en-US" sz="3600" dirty="0"/>
              <a:t>Full attention</a:t>
            </a:r>
          </a:p>
          <a:p>
            <a:pPr marL="1709738" lvl="1" indent="-742950">
              <a:buFont typeface="+mj-lt"/>
              <a:buAutoNum type="arabicPeriod"/>
            </a:pPr>
            <a:r>
              <a:rPr lang="en-US" sz="3600" dirty="0"/>
              <a:t>Reflect Back</a:t>
            </a:r>
          </a:p>
          <a:p>
            <a:pPr marL="1709738" lvl="1" indent="-742950">
              <a:buFont typeface="+mj-lt"/>
              <a:buAutoNum type="arabicPeriod"/>
            </a:pPr>
            <a:r>
              <a:rPr lang="en-US" sz="3600" dirty="0"/>
              <a:t>Check for accuracy</a:t>
            </a:r>
          </a:p>
          <a:p>
            <a:pPr marL="1709738" lvl="1" indent="-742950">
              <a:buFont typeface="+mj-lt"/>
              <a:buAutoNum type="arabicPeriod"/>
            </a:pPr>
            <a:r>
              <a:rPr lang="en-US" sz="3600" dirty="0" smtClean="0"/>
              <a:t>Repeat Steps 1-3</a:t>
            </a:r>
          </a:p>
          <a:p>
            <a:pPr marL="966788" lvl="1" indent="0">
              <a:buNone/>
            </a:pPr>
            <a:endParaRPr lang="en-US" sz="1600" dirty="0" smtClean="0"/>
          </a:p>
          <a:p>
            <a:pPr marL="1606550" lvl="2" indent="-287338">
              <a:buNone/>
            </a:pPr>
            <a:r>
              <a:rPr lang="en-US" sz="3600" dirty="0" smtClean="0"/>
              <a:t>- </a:t>
            </a:r>
            <a:r>
              <a:rPr lang="en-US" sz="3200" dirty="0" smtClean="0"/>
              <a:t>Until the talker feels they have been </a:t>
            </a:r>
            <a:r>
              <a:rPr lang="en-US" sz="3200" u="sng" dirty="0" smtClean="0"/>
              <a:t>heard</a:t>
            </a:r>
            <a:r>
              <a:rPr lang="en-US" sz="3200" dirty="0" smtClean="0"/>
              <a:t> and </a:t>
            </a:r>
            <a:r>
              <a:rPr lang="en-US" sz="3200" u="sng" dirty="0" smtClean="0"/>
              <a:t>understood</a:t>
            </a:r>
            <a:endParaRPr lang="en-US" sz="3200" u="sng" dirty="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35</a:t>
            </a:fld>
            <a:endParaRPr lang="en-US" sz="3600" b="1" dirty="0">
              <a:solidFill>
                <a:schemeClr val="accent4">
                  <a:lumMod val="50000"/>
                </a:schemeClr>
              </a:solidFill>
            </a:endParaRPr>
          </a:p>
        </p:txBody>
      </p:sp>
    </p:spTree>
    <p:extLst>
      <p:ext uri="{BB962C8B-B14F-4D97-AF65-F5344CB8AC3E}">
        <p14:creationId xmlns:p14="http://schemas.microsoft.com/office/powerpoint/2010/main" val="4052592666"/>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a:latin typeface="Tahoma" pitchFamily="34" charset="0"/>
              </a:rPr>
              <a:t>Reflective </a:t>
            </a:r>
            <a:r>
              <a:rPr lang="en-US" sz="4400" b="1" dirty="0" smtClean="0">
                <a:latin typeface="Tahoma" pitchFamily="34" charset="0"/>
              </a:rPr>
              <a:t>Listening Solutions</a:t>
            </a:r>
            <a:endParaRPr lang="en-US" sz="4400" b="1" dirty="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758122" y="2667000"/>
            <a:ext cx="8081078" cy="3342453"/>
          </a:xfrm>
          <a:prstGeom prst="rect">
            <a:avLst/>
          </a:prstGeom>
        </p:spPr>
        <p:txBody>
          <a:bodyPr/>
          <a:lstStyle/>
          <a:p>
            <a:pPr marL="1709738" lvl="1" indent="-742950">
              <a:buFont typeface="+mj-lt"/>
              <a:buAutoNum type="arabicPeriod"/>
            </a:pPr>
            <a:r>
              <a:rPr lang="en-US" sz="3600" dirty="0"/>
              <a:t>Full attention</a:t>
            </a:r>
          </a:p>
          <a:p>
            <a:pPr marL="1709738" lvl="1" indent="-742950">
              <a:buFont typeface="+mj-lt"/>
              <a:buAutoNum type="arabicPeriod"/>
            </a:pPr>
            <a:r>
              <a:rPr lang="en-US" sz="3600" dirty="0"/>
              <a:t>Reflect Back</a:t>
            </a:r>
          </a:p>
          <a:p>
            <a:pPr marL="1709738" lvl="1" indent="-742950">
              <a:buFont typeface="+mj-lt"/>
              <a:buAutoNum type="arabicPeriod"/>
            </a:pPr>
            <a:r>
              <a:rPr lang="en-US" sz="3600" dirty="0"/>
              <a:t>Check for accuracy</a:t>
            </a:r>
          </a:p>
          <a:p>
            <a:pPr marL="1709738" lvl="1" indent="-742950">
              <a:buFont typeface="+mj-lt"/>
              <a:buAutoNum type="arabicPeriod"/>
            </a:pPr>
            <a:r>
              <a:rPr lang="en-US" sz="3600" dirty="0"/>
              <a:t>Repeat Steps 1-3</a:t>
            </a:r>
          </a:p>
          <a:p>
            <a:pPr marL="1709738" lvl="1" indent="-742950">
              <a:buFont typeface="+mj-lt"/>
              <a:buAutoNum type="arabicPeriod"/>
            </a:pPr>
            <a:r>
              <a:rPr lang="en-US" sz="3600" dirty="0" smtClean="0"/>
              <a:t>Reverse roles</a:t>
            </a:r>
          </a:p>
          <a:p>
            <a:pPr marL="966788" lvl="1" indent="0">
              <a:buNone/>
            </a:pPr>
            <a:endParaRPr lang="en-US" sz="2400" dirty="0" smtClean="0"/>
          </a:p>
        </p:txBody>
      </p:sp>
      <p:sp>
        <p:nvSpPr>
          <p:cNvPr id="6" name="TextBox 5"/>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36</a:t>
            </a:fld>
            <a:endParaRPr lang="en-US" sz="3600" b="1" dirty="0">
              <a:solidFill>
                <a:schemeClr val="accent4">
                  <a:lumMod val="50000"/>
                </a:schemeClr>
              </a:solidFill>
            </a:endParaRPr>
          </a:p>
        </p:txBody>
      </p:sp>
    </p:spTree>
    <p:extLst>
      <p:ext uri="{BB962C8B-B14F-4D97-AF65-F5344CB8AC3E}">
        <p14:creationId xmlns:p14="http://schemas.microsoft.com/office/powerpoint/2010/main" val="2018789433"/>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524000"/>
            <a:ext cx="8501270" cy="914096"/>
          </a:xfrm>
          <a:prstGeom prst="rect">
            <a:avLst/>
          </a:prstGeom>
        </p:spPr>
        <p:txBody>
          <a:bodyPr/>
          <a:lstStyle/>
          <a:p>
            <a:pPr algn="ctr">
              <a:buNone/>
            </a:pPr>
            <a:r>
              <a:rPr lang="en-US" sz="4400" b="1" dirty="0" smtClean="0">
                <a:latin typeface="Tahoma" pitchFamily="34" charset="0"/>
              </a:rPr>
              <a:t>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1066799" y="2667000"/>
            <a:ext cx="7650163" cy="2959965"/>
          </a:xfrm>
          <a:prstGeom prst="rect">
            <a:avLst/>
          </a:prstGeom>
        </p:spPr>
        <p:txBody>
          <a:bodyPr/>
          <a:lstStyle/>
          <a:p>
            <a:pPr marL="1319213" lvl="1" indent="-352425"/>
            <a:r>
              <a:rPr lang="en-US" sz="3600" dirty="0" smtClean="0">
                <a:latin typeface="Tahoma" panose="020B0604030504040204" pitchFamily="34" charset="0"/>
                <a:ea typeface="Tahoma" panose="020B0604030504040204" pitchFamily="34" charset="0"/>
                <a:cs typeface="Tahoma" panose="020B0604030504040204" pitchFamily="34" charset="0"/>
              </a:rPr>
              <a:t>Is NOT…</a:t>
            </a:r>
          </a:p>
          <a:p>
            <a:pPr marL="1663701" lvl="2" indent="-352425"/>
            <a:r>
              <a:rPr lang="en-US" sz="2800" dirty="0" smtClean="0">
                <a:latin typeface="Tahoma" panose="020B0604030504040204" pitchFamily="34" charset="0"/>
                <a:ea typeface="Tahoma" panose="020B0604030504040204" pitchFamily="34" charset="0"/>
                <a:cs typeface="Tahoma" panose="020B0604030504040204" pitchFamily="34" charset="0"/>
              </a:rPr>
              <a:t>Interrupting with your own agenda</a:t>
            </a:r>
          </a:p>
          <a:p>
            <a:pPr marL="1663701" lvl="2" indent="-352425"/>
            <a:r>
              <a:rPr lang="en-US" sz="2800" dirty="0">
                <a:latin typeface="Tahoma" panose="020B0604030504040204" pitchFamily="34" charset="0"/>
                <a:ea typeface="Tahoma" panose="020B0604030504040204" pitchFamily="34" charset="0"/>
                <a:cs typeface="Tahoma" panose="020B0604030504040204" pitchFamily="34" charset="0"/>
              </a:rPr>
              <a:t>Fixing</a:t>
            </a:r>
          </a:p>
          <a:p>
            <a:pPr marL="1663701" lvl="2" indent="-352425"/>
            <a:r>
              <a:rPr lang="en-US" sz="2800" dirty="0" smtClean="0">
                <a:latin typeface="Tahoma" panose="020B0604030504040204" pitchFamily="34" charset="0"/>
                <a:ea typeface="Tahoma" panose="020B0604030504040204" pitchFamily="34" charset="0"/>
                <a:cs typeface="Tahoma" panose="020B0604030504040204" pitchFamily="34" charset="0"/>
              </a:rPr>
              <a:t>Judging</a:t>
            </a:r>
          </a:p>
          <a:p>
            <a:pPr marL="1663701" lvl="2" indent="-352425"/>
            <a:r>
              <a:rPr lang="en-US" sz="2800" dirty="0" smtClean="0">
                <a:latin typeface="Tahoma" panose="020B0604030504040204" pitchFamily="34" charset="0"/>
                <a:ea typeface="Tahoma" panose="020B0604030504040204" pitchFamily="34" charset="0"/>
                <a:cs typeface="Tahoma" panose="020B0604030504040204" pitchFamily="34" charset="0"/>
              </a:rPr>
              <a:t>“Don’t feel that way”</a:t>
            </a:r>
          </a:p>
          <a:p>
            <a:pPr marL="1311276" lvl="2" indent="0">
              <a:buNone/>
            </a:pP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229600" y="6172200"/>
            <a:ext cx="8382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37</a:t>
            </a:fld>
            <a:endParaRPr lang="en-US" sz="3600" b="1" dirty="0">
              <a:solidFill>
                <a:schemeClr val="accent4">
                  <a:lumMod val="50000"/>
                </a:schemeClr>
              </a:solidFill>
            </a:endParaRPr>
          </a:p>
        </p:txBody>
      </p:sp>
    </p:spTree>
    <p:extLst>
      <p:ext uri="{BB962C8B-B14F-4D97-AF65-F5344CB8AC3E}">
        <p14:creationId xmlns:p14="http://schemas.microsoft.com/office/powerpoint/2010/main" val="791259353"/>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In Summary…</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609599" y="2895601"/>
            <a:ext cx="8107363" cy="3453253"/>
          </a:xfrm>
          <a:prstGeom prst="rect">
            <a:avLst/>
          </a:prstGeom>
        </p:spPr>
        <p:txBody>
          <a:bodyPr/>
          <a:lstStyle/>
          <a:p>
            <a:pPr marL="574675" lvl="2" indent="-287338"/>
            <a:r>
              <a:rPr lang="en-US" sz="3200" dirty="0"/>
              <a:t>Listening is an important </a:t>
            </a:r>
            <a:r>
              <a:rPr lang="en-US" sz="3200" dirty="0" smtClean="0"/>
              <a:t>part of marriage.</a:t>
            </a:r>
          </a:p>
          <a:p>
            <a:pPr marL="574675" lvl="2" indent="-287338"/>
            <a:r>
              <a:rPr lang="en-US" sz="3200" dirty="0" smtClean="0"/>
              <a:t> It’s hard work and we can get lazy.</a:t>
            </a:r>
          </a:p>
          <a:p>
            <a:pPr marL="574675" lvl="2" indent="-287338"/>
            <a:r>
              <a:rPr lang="en-US" sz="3200" dirty="0" smtClean="0"/>
              <a:t>Key – be sure we have heard what the other person really said (meant).</a:t>
            </a:r>
          </a:p>
          <a:p>
            <a:pPr marL="574675" lvl="2" indent="-287338"/>
            <a:r>
              <a:rPr lang="en-US" sz="3200" dirty="0" smtClean="0"/>
              <a:t>Don’t </a:t>
            </a:r>
            <a:r>
              <a:rPr lang="en-US" sz="3200" dirty="0" smtClean="0"/>
              <a:t>assume that what you heard is what they said or meant.</a:t>
            </a:r>
          </a:p>
          <a:p>
            <a:pPr marL="287338" lvl="1" indent="0">
              <a:spcBef>
                <a:spcPts val="0"/>
              </a:spcBef>
              <a:spcAft>
                <a:spcPts val="1000"/>
              </a:spcAft>
              <a:buNone/>
            </a:pPr>
            <a:endParaRPr lang="en-US" sz="3600" dirty="0"/>
          </a:p>
        </p:txBody>
      </p:sp>
      <p:sp>
        <p:nvSpPr>
          <p:cNvPr id="6" name="TextBox 5"/>
          <p:cNvSpPr txBox="1"/>
          <p:nvPr/>
        </p:nvSpPr>
        <p:spPr>
          <a:xfrm>
            <a:off x="8153400" y="6172200"/>
            <a:ext cx="9144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38</a:t>
            </a:fld>
            <a:endParaRPr lang="en-US" sz="3600" b="1" dirty="0">
              <a:solidFill>
                <a:schemeClr val="accent4">
                  <a:lumMod val="50000"/>
                </a:schemeClr>
              </a:solidFill>
            </a:endParaRPr>
          </a:p>
        </p:txBody>
      </p:sp>
    </p:spTree>
    <p:extLst>
      <p:ext uri="{BB962C8B-B14F-4D97-AF65-F5344CB8AC3E}">
        <p14:creationId xmlns:p14="http://schemas.microsoft.com/office/powerpoint/2010/main" val="3570795101"/>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In Summary…</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990600" y="2895600"/>
            <a:ext cx="7239000" cy="2877711"/>
          </a:xfrm>
          <a:prstGeom prst="rect">
            <a:avLst/>
          </a:prstGeom>
        </p:spPr>
        <p:txBody>
          <a:bodyPr/>
          <a:lstStyle/>
          <a:p>
            <a:pPr marL="627063" lvl="1" indent="-339725">
              <a:spcBef>
                <a:spcPts val="0"/>
              </a:spcBef>
              <a:spcAft>
                <a:spcPts val="1000"/>
              </a:spcAft>
            </a:pPr>
            <a:r>
              <a:rPr lang="en-US" sz="3600" dirty="0" smtClean="0"/>
              <a:t>Listening takes effort</a:t>
            </a:r>
          </a:p>
          <a:p>
            <a:pPr marL="627063" lvl="1" indent="-339725">
              <a:spcBef>
                <a:spcPts val="0"/>
              </a:spcBef>
              <a:spcAft>
                <a:spcPts val="1000"/>
              </a:spcAft>
            </a:pPr>
            <a:r>
              <a:rPr lang="en-US" sz="3600" dirty="0" smtClean="0"/>
              <a:t>It is </a:t>
            </a:r>
            <a:r>
              <a:rPr lang="en-US" sz="3600" u="sng" dirty="0" smtClean="0"/>
              <a:t>easy</a:t>
            </a:r>
            <a:r>
              <a:rPr lang="en-US" sz="3600" dirty="0" smtClean="0"/>
              <a:t> to be misunderstood</a:t>
            </a:r>
          </a:p>
          <a:p>
            <a:pPr marL="627063" lvl="1" indent="-339725">
              <a:spcBef>
                <a:spcPts val="0"/>
              </a:spcBef>
              <a:spcAft>
                <a:spcPts val="1000"/>
              </a:spcAft>
            </a:pPr>
            <a:r>
              <a:rPr lang="en-US" sz="3600" dirty="0" smtClean="0"/>
              <a:t>It feels </a:t>
            </a:r>
            <a:r>
              <a:rPr lang="en-US" sz="3600" u="sng" dirty="0" smtClean="0"/>
              <a:t>great</a:t>
            </a:r>
            <a:r>
              <a:rPr lang="en-US" sz="3600" dirty="0" smtClean="0"/>
              <a:t> when someone listens and we </a:t>
            </a:r>
            <a:r>
              <a:rPr lang="en-US" sz="3600" u="sng" dirty="0" smtClean="0"/>
              <a:t>feel heard</a:t>
            </a:r>
          </a:p>
          <a:p>
            <a:pPr marL="627063" lvl="1" indent="-339725">
              <a:spcBef>
                <a:spcPts val="0"/>
              </a:spcBef>
              <a:spcAft>
                <a:spcPts val="1000"/>
              </a:spcAft>
            </a:pPr>
            <a:r>
              <a:rPr lang="en-US" sz="3600" dirty="0" smtClean="0"/>
              <a:t>Practice, practice, practice</a:t>
            </a:r>
            <a:endParaRPr lang="en-US" sz="3600" dirty="0"/>
          </a:p>
        </p:txBody>
      </p:sp>
      <p:sp>
        <p:nvSpPr>
          <p:cNvPr id="6" name="TextBox 5"/>
          <p:cNvSpPr txBox="1"/>
          <p:nvPr/>
        </p:nvSpPr>
        <p:spPr>
          <a:xfrm>
            <a:off x="8077200" y="6172200"/>
            <a:ext cx="990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39</a:t>
            </a:fld>
            <a:endParaRPr lang="en-US" sz="3600" b="1" dirty="0">
              <a:solidFill>
                <a:schemeClr val="accent4">
                  <a:lumMod val="50000"/>
                </a:schemeClr>
              </a:solidFill>
            </a:endParaRPr>
          </a:p>
        </p:txBody>
      </p:sp>
    </p:spTree>
    <p:extLst>
      <p:ext uri="{BB962C8B-B14F-4D97-AF65-F5344CB8AC3E}">
        <p14:creationId xmlns:p14="http://schemas.microsoft.com/office/powerpoint/2010/main" val="100576517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We stop listening because…</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304800" y="2819400"/>
            <a:ext cx="8233478" cy="1335750"/>
          </a:xfrm>
          <a:prstGeom prst="rect">
            <a:avLst/>
          </a:prstGeom>
        </p:spPr>
        <p:txBody>
          <a:bodyPr/>
          <a:lstStyle/>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take each other for </a:t>
            </a:r>
            <a:r>
              <a:rPr lang="en-US" u="sng" dirty="0" smtClean="0">
                <a:latin typeface="Tahoma" panose="020B0604030504040204" pitchFamily="34" charset="0"/>
                <a:ea typeface="Tahoma" panose="020B0604030504040204" pitchFamily="34" charset="0"/>
                <a:cs typeface="Tahoma" panose="020B0604030504040204" pitchFamily="34" charset="0"/>
              </a:rPr>
              <a:t>granted</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Listening is </a:t>
            </a:r>
            <a:r>
              <a:rPr lang="en-US" u="sng" dirty="0" smtClean="0">
                <a:latin typeface="Tahoma" panose="020B0604030504040204" pitchFamily="34" charset="0"/>
                <a:ea typeface="Tahoma" panose="020B0604030504040204" pitchFamily="34" charset="0"/>
                <a:cs typeface="Tahoma" panose="020B0604030504040204" pitchFamily="34" charset="0"/>
              </a:rPr>
              <a:t>hard</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work</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We’re </a:t>
            </a:r>
            <a:r>
              <a:rPr lang="en-US" u="sng" dirty="0" smtClean="0">
                <a:latin typeface="Tahoma" panose="020B0604030504040204" pitchFamily="34" charset="0"/>
                <a:ea typeface="Tahoma" panose="020B0604030504040204" pitchFamily="34" charset="0"/>
                <a:cs typeface="Tahoma" panose="020B0604030504040204" pitchFamily="34" charset="0"/>
              </a:rPr>
              <a:t>selfish</a:t>
            </a:r>
            <a:r>
              <a:rPr lang="en-US" dirty="0" smtClean="0">
                <a:latin typeface="Tahoma" panose="020B0604030504040204" pitchFamily="34" charset="0"/>
                <a:ea typeface="Tahoma" panose="020B0604030504040204" pitchFamily="34" charset="0"/>
                <a:cs typeface="Tahoma" panose="020B0604030504040204" pitchFamily="34" charset="0"/>
              </a:rPr>
              <a:t> with our </a:t>
            </a:r>
            <a:r>
              <a:rPr lang="en-US" u="sng" dirty="0" smtClean="0">
                <a:latin typeface="Tahoma" panose="020B0604030504040204" pitchFamily="34" charset="0"/>
                <a:ea typeface="Tahoma" panose="020B0604030504040204" pitchFamily="34" charset="0"/>
                <a:cs typeface="Tahoma" panose="020B0604030504040204" pitchFamily="34" charset="0"/>
              </a:rPr>
              <a:t>own</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agenda</a:t>
            </a: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4</a:t>
            </a:fld>
            <a:endParaRPr lang="en-US" sz="3600" b="1" dirty="0">
              <a:solidFill>
                <a:schemeClr val="accent4">
                  <a:lumMod val="50000"/>
                </a:schemeClr>
              </a:solidFill>
            </a:endParaRPr>
          </a:p>
        </p:txBody>
      </p:sp>
    </p:spTree>
    <p:extLst>
      <p:ext uri="{BB962C8B-B14F-4D97-AF65-F5344CB8AC3E}">
        <p14:creationId xmlns:p14="http://schemas.microsoft.com/office/powerpoint/2010/main" val="3999999281"/>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510540"/>
            <a:ext cx="8501270" cy="1680460"/>
          </a:xfrm>
          <a:prstGeom prst="rect">
            <a:avLst/>
          </a:prstGeom>
        </p:spPr>
        <p:txBody>
          <a:bodyPr/>
          <a:lstStyle/>
          <a:p>
            <a:pPr algn="ctr">
              <a:buFont typeface="Monotype Sorts" pitchFamily="2" charset="2"/>
              <a:buNone/>
            </a:pPr>
            <a:r>
              <a:rPr lang="en-US" sz="5400" b="1" dirty="0" smtClean="0">
                <a:latin typeface="Tahoma" pitchFamily="34" charset="0"/>
              </a:rPr>
              <a:t>Listening feels like </a:t>
            </a:r>
          </a:p>
          <a:p>
            <a:pPr algn="ctr">
              <a:buFont typeface="Monotype Sorts" pitchFamily="2" charset="2"/>
              <a:buNone/>
            </a:pPr>
            <a:r>
              <a:rPr lang="en-US" sz="5400" b="1" dirty="0" smtClean="0">
                <a:latin typeface="Tahoma" pitchFamily="34" charset="0"/>
              </a:rPr>
              <a:t>love.</a:t>
            </a:r>
          </a:p>
        </p:txBody>
      </p:sp>
      <p:sp>
        <p:nvSpPr>
          <p:cNvPr id="4" name="TextBox 3"/>
          <p:cNvSpPr txBox="1"/>
          <p:nvPr/>
        </p:nvSpPr>
        <p:spPr>
          <a:xfrm>
            <a:off x="8305800" y="6172200"/>
            <a:ext cx="7620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40</a:t>
            </a:fld>
            <a:endParaRPr lang="en-US" sz="3600" b="1" dirty="0">
              <a:solidFill>
                <a:schemeClr val="accent4">
                  <a:lumMod val="50000"/>
                </a:schemeClr>
              </a:solidFill>
            </a:endParaRPr>
          </a:p>
        </p:txBody>
      </p:sp>
    </p:spTree>
    <p:extLst>
      <p:ext uri="{BB962C8B-B14F-4D97-AF65-F5344CB8AC3E}">
        <p14:creationId xmlns:p14="http://schemas.microsoft.com/office/powerpoint/2010/main" val="372207503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We stop listening because…</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304800" y="2819400"/>
            <a:ext cx="8233478" cy="2197525"/>
          </a:xfrm>
          <a:prstGeom prst="rect">
            <a:avLst/>
          </a:prstGeom>
        </p:spPr>
        <p:txBody>
          <a:bodyPr/>
          <a:lstStyle/>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take each other for </a:t>
            </a:r>
            <a:r>
              <a:rPr lang="en-US" u="sng" dirty="0" smtClean="0">
                <a:latin typeface="Tahoma" panose="020B0604030504040204" pitchFamily="34" charset="0"/>
                <a:ea typeface="Tahoma" panose="020B0604030504040204" pitchFamily="34" charset="0"/>
                <a:cs typeface="Tahoma" panose="020B0604030504040204" pitchFamily="34" charset="0"/>
              </a:rPr>
              <a:t>granted</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Listening is </a:t>
            </a:r>
            <a:r>
              <a:rPr lang="en-US" u="sng" dirty="0" smtClean="0">
                <a:latin typeface="Tahoma" panose="020B0604030504040204" pitchFamily="34" charset="0"/>
                <a:ea typeface="Tahoma" panose="020B0604030504040204" pitchFamily="34" charset="0"/>
                <a:cs typeface="Tahoma" panose="020B0604030504040204" pitchFamily="34" charset="0"/>
              </a:rPr>
              <a:t>hard</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work</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We’re </a:t>
            </a:r>
            <a:r>
              <a:rPr lang="en-US" u="sng" dirty="0" smtClean="0">
                <a:latin typeface="Tahoma" panose="020B0604030504040204" pitchFamily="34" charset="0"/>
                <a:ea typeface="Tahoma" panose="020B0604030504040204" pitchFamily="34" charset="0"/>
                <a:cs typeface="Tahoma" panose="020B0604030504040204" pitchFamily="34" charset="0"/>
              </a:rPr>
              <a:t>selfish</a:t>
            </a:r>
            <a:r>
              <a:rPr lang="en-US" dirty="0" smtClean="0">
                <a:latin typeface="Tahoma" panose="020B0604030504040204" pitchFamily="34" charset="0"/>
                <a:ea typeface="Tahoma" panose="020B0604030504040204" pitchFamily="34" charset="0"/>
                <a:cs typeface="Tahoma" panose="020B0604030504040204" pitchFamily="34" charset="0"/>
              </a:rPr>
              <a:t> with our </a:t>
            </a:r>
            <a:r>
              <a:rPr lang="en-US" u="sng" dirty="0" smtClean="0">
                <a:latin typeface="Tahoma" panose="020B0604030504040204" pitchFamily="34" charset="0"/>
                <a:ea typeface="Tahoma" panose="020B0604030504040204" pitchFamily="34" charset="0"/>
                <a:cs typeface="Tahoma" panose="020B0604030504040204" pitchFamily="34" charset="0"/>
              </a:rPr>
              <a:t>own</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agenda</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don’t want to hear truths which might be </a:t>
            </a:r>
            <a:r>
              <a:rPr lang="en-US" u="sng" dirty="0" smtClean="0">
                <a:latin typeface="Tahoma" panose="020B0604030504040204" pitchFamily="34" charset="0"/>
                <a:ea typeface="Tahoma" panose="020B0604030504040204" pitchFamily="34" charset="0"/>
                <a:cs typeface="Tahoma" panose="020B0604030504040204" pitchFamily="34" charset="0"/>
              </a:rPr>
              <a:t>discomforting</a:t>
            </a:r>
            <a:r>
              <a:rPr lang="en-US" dirty="0" smtClean="0">
                <a:latin typeface="Tahoma" panose="020B0604030504040204" pitchFamily="34" charset="0"/>
                <a:ea typeface="Tahoma" panose="020B0604030504040204" pitchFamily="34" charset="0"/>
                <a:cs typeface="Tahoma" panose="020B0604030504040204" pitchFamily="34" charset="0"/>
              </a:rPr>
              <a:t> or </a:t>
            </a:r>
            <a:r>
              <a:rPr lang="en-US" u="sng" dirty="0" smtClean="0">
                <a:latin typeface="Tahoma" panose="020B0604030504040204" pitchFamily="34" charset="0"/>
                <a:ea typeface="Tahoma" panose="020B0604030504040204" pitchFamily="34" charset="0"/>
                <a:cs typeface="Tahoma" panose="020B0604030504040204" pitchFamily="34" charset="0"/>
              </a:rPr>
              <a:t>painful</a:t>
            </a: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5</a:t>
            </a:fld>
            <a:endParaRPr lang="en-US" sz="3600" b="1" dirty="0">
              <a:solidFill>
                <a:schemeClr val="accent4">
                  <a:lumMod val="50000"/>
                </a:schemeClr>
              </a:solidFill>
            </a:endParaRPr>
          </a:p>
        </p:txBody>
      </p:sp>
    </p:spTree>
    <p:extLst>
      <p:ext uri="{BB962C8B-B14F-4D97-AF65-F5344CB8AC3E}">
        <p14:creationId xmlns:p14="http://schemas.microsoft.com/office/powerpoint/2010/main" val="131666323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We stop listening because…</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304800" y="2819400"/>
            <a:ext cx="8233478" cy="3059299"/>
          </a:xfrm>
          <a:prstGeom prst="rect">
            <a:avLst/>
          </a:prstGeom>
        </p:spPr>
        <p:txBody>
          <a:bodyPr/>
          <a:lstStyle/>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take each other for </a:t>
            </a:r>
            <a:r>
              <a:rPr lang="en-US" u="sng" dirty="0" smtClean="0">
                <a:latin typeface="Tahoma" panose="020B0604030504040204" pitchFamily="34" charset="0"/>
                <a:ea typeface="Tahoma" panose="020B0604030504040204" pitchFamily="34" charset="0"/>
                <a:cs typeface="Tahoma" panose="020B0604030504040204" pitchFamily="34" charset="0"/>
              </a:rPr>
              <a:t>granted</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Listening is </a:t>
            </a:r>
            <a:r>
              <a:rPr lang="en-US" u="sng" dirty="0" smtClean="0">
                <a:latin typeface="Tahoma" panose="020B0604030504040204" pitchFamily="34" charset="0"/>
                <a:ea typeface="Tahoma" panose="020B0604030504040204" pitchFamily="34" charset="0"/>
                <a:cs typeface="Tahoma" panose="020B0604030504040204" pitchFamily="34" charset="0"/>
              </a:rPr>
              <a:t>hard</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work</a:t>
            </a: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We’re </a:t>
            </a:r>
            <a:r>
              <a:rPr lang="en-US" u="sng" dirty="0" smtClean="0">
                <a:latin typeface="Tahoma" panose="020B0604030504040204" pitchFamily="34" charset="0"/>
                <a:ea typeface="Tahoma" panose="020B0604030504040204" pitchFamily="34" charset="0"/>
                <a:cs typeface="Tahoma" panose="020B0604030504040204" pitchFamily="34" charset="0"/>
              </a:rPr>
              <a:t>selfish</a:t>
            </a:r>
            <a:r>
              <a:rPr lang="en-US" dirty="0" smtClean="0">
                <a:latin typeface="Tahoma" panose="020B0604030504040204" pitchFamily="34" charset="0"/>
                <a:ea typeface="Tahoma" panose="020B0604030504040204" pitchFamily="34" charset="0"/>
                <a:cs typeface="Tahoma" panose="020B0604030504040204" pitchFamily="34" charset="0"/>
              </a:rPr>
              <a:t> with our </a:t>
            </a:r>
            <a:r>
              <a:rPr lang="en-US" u="sng" dirty="0" smtClean="0">
                <a:latin typeface="Tahoma" panose="020B0604030504040204" pitchFamily="34" charset="0"/>
                <a:ea typeface="Tahoma" panose="020B0604030504040204" pitchFamily="34" charset="0"/>
                <a:cs typeface="Tahoma" panose="020B0604030504040204" pitchFamily="34" charset="0"/>
              </a:rPr>
              <a:t>own</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agenda</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don’t want to hear truths which might be </a:t>
            </a:r>
            <a:r>
              <a:rPr lang="en-US" u="sng" dirty="0" smtClean="0">
                <a:latin typeface="Tahoma" panose="020B0604030504040204" pitchFamily="34" charset="0"/>
                <a:ea typeface="Tahoma" panose="020B0604030504040204" pitchFamily="34" charset="0"/>
                <a:cs typeface="Tahoma" panose="020B0604030504040204" pitchFamily="34" charset="0"/>
              </a:rPr>
              <a:t>discomforting</a:t>
            </a:r>
            <a:r>
              <a:rPr lang="en-US" dirty="0" smtClean="0">
                <a:latin typeface="Tahoma" panose="020B0604030504040204" pitchFamily="34" charset="0"/>
                <a:ea typeface="Tahoma" panose="020B0604030504040204" pitchFamily="34" charset="0"/>
                <a:cs typeface="Tahoma" panose="020B0604030504040204" pitchFamily="34" charset="0"/>
              </a:rPr>
              <a:t> or </a:t>
            </a:r>
            <a:r>
              <a:rPr lang="en-US" u="sng" dirty="0" smtClean="0">
                <a:latin typeface="Tahoma" panose="020B0604030504040204" pitchFamily="34" charset="0"/>
                <a:ea typeface="Tahoma" panose="020B0604030504040204" pitchFamily="34" charset="0"/>
                <a:cs typeface="Tahoma" panose="020B0604030504040204" pitchFamily="34" charset="0"/>
              </a:rPr>
              <a:t>painful</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1319213" lvl="1" indent="-352425"/>
            <a:r>
              <a:rPr lang="en-US" dirty="0" smtClean="0">
                <a:latin typeface="Tahoma" panose="020B0604030504040204" pitchFamily="34" charset="0"/>
                <a:ea typeface="Tahoma" panose="020B0604030504040204" pitchFamily="34" charset="0"/>
                <a:cs typeface="Tahoma" panose="020B0604030504040204" pitchFamily="34" charset="0"/>
              </a:rPr>
              <a:t>We figure all we’ll hear is </a:t>
            </a:r>
            <a:r>
              <a:rPr lang="en-US" u="sng" dirty="0" smtClean="0">
                <a:latin typeface="Tahoma" panose="020B0604030504040204" pitchFamily="34" charset="0"/>
                <a:ea typeface="Tahoma" panose="020B0604030504040204" pitchFamily="34" charset="0"/>
                <a:cs typeface="Tahoma" panose="020B0604030504040204" pitchFamily="34" charset="0"/>
              </a:rPr>
              <a:t>nagging</a:t>
            </a:r>
            <a:r>
              <a:rPr lang="en-US" dirty="0" smtClean="0">
                <a:latin typeface="Tahoma" panose="020B0604030504040204" pitchFamily="34" charset="0"/>
                <a:ea typeface="Tahoma" panose="020B0604030504040204" pitchFamily="34" charset="0"/>
                <a:cs typeface="Tahoma" panose="020B0604030504040204" pitchFamily="34" charset="0"/>
              </a:rPr>
              <a:t>, criticism, </a:t>
            </a:r>
            <a:r>
              <a:rPr lang="en-US" u="sng" dirty="0" smtClean="0">
                <a:latin typeface="Tahoma" panose="020B0604030504040204" pitchFamily="34" charset="0"/>
                <a:ea typeface="Tahoma" panose="020B0604030504040204" pitchFamily="34" charset="0"/>
                <a:cs typeface="Tahoma" panose="020B0604030504040204" pitchFamily="34" charset="0"/>
              </a:rPr>
              <a:t>complaints</a:t>
            </a:r>
            <a:r>
              <a:rPr lang="en-US" dirty="0" smtClean="0">
                <a:latin typeface="Tahoma" panose="020B0604030504040204" pitchFamily="34" charset="0"/>
                <a:ea typeface="Tahoma" panose="020B0604030504040204" pitchFamily="34" charset="0"/>
                <a:cs typeface="Tahoma" panose="020B0604030504040204" pitchFamily="34" charset="0"/>
              </a:rPr>
              <a:t>, etc.</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6</a:t>
            </a:fld>
            <a:endParaRPr lang="en-US" sz="3600" b="1" dirty="0">
              <a:solidFill>
                <a:schemeClr val="accent4">
                  <a:lumMod val="50000"/>
                </a:schemeClr>
              </a:solidFill>
            </a:endParaRPr>
          </a:p>
        </p:txBody>
      </p:sp>
    </p:spTree>
    <p:extLst>
      <p:ext uri="{BB962C8B-B14F-4D97-AF65-F5344CB8AC3E}">
        <p14:creationId xmlns:p14="http://schemas.microsoft.com/office/powerpoint/2010/main" val="333339713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Tricks to </a:t>
            </a:r>
            <a:r>
              <a:rPr lang="en-US" sz="4400" b="1" u="sng" dirty="0" smtClean="0">
                <a:latin typeface="Tahoma" pitchFamily="34" charset="0"/>
              </a:rPr>
              <a:t>avoid</a:t>
            </a:r>
            <a:r>
              <a:rPr lang="en-US" sz="4400" b="1" dirty="0" smtClean="0">
                <a:latin typeface="Tahoma" pitchFamily="34" charset="0"/>
              </a:rPr>
              <a:t>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457200" y="3050298"/>
            <a:ext cx="8458200" cy="387798"/>
          </a:xfrm>
          <a:prstGeom prst="rect">
            <a:avLst/>
          </a:prstGeom>
        </p:spPr>
        <p:txBody>
          <a:bodyPr/>
          <a:lstStyle/>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The </a:t>
            </a:r>
            <a:r>
              <a:rPr lang="en-US" dirty="0" smtClean="0">
                <a:latin typeface="Tahoma" panose="020B0604030504040204" pitchFamily="34" charset="0"/>
                <a:ea typeface="Tahoma" panose="020B0604030504040204" pitchFamily="34" charset="0"/>
                <a:cs typeface="Tahoma" panose="020B0604030504040204" pitchFamily="34" charset="0"/>
              </a:rPr>
              <a:t>Put-off – later never comes</a:t>
            </a: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7</a:t>
            </a:fld>
            <a:endParaRPr lang="en-US" sz="3600" b="1" dirty="0">
              <a:solidFill>
                <a:schemeClr val="accent4">
                  <a:lumMod val="50000"/>
                </a:schemeClr>
              </a:solidFill>
            </a:endParaRPr>
          </a:p>
        </p:txBody>
      </p:sp>
    </p:spTree>
    <p:extLst>
      <p:ext uri="{BB962C8B-B14F-4D97-AF65-F5344CB8AC3E}">
        <p14:creationId xmlns:p14="http://schemas.microsoft.com/office/powerpoint/2010/main" val="267175413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Tricks to </a:t>
            </a:r>
            <a:r>
              <a:rPr lang="en-US" sz="4400" b="1" u="sng" dirty="0" smtClean="0">
                <a:latin typeface="Tahoma" pitchFamily="34" charset="0"/>
              </a:rPr>
              <a:t>avoid</a:t>
            </a:r>
            <a:r>
              <a:rPr lang="en-US" sz="4400" b="1" dirty="0" smtClean="0">
                <a:latin typeface="Tahoma" pitchFamily="34" charset="0"/>
              </a:rPr>
              <a:t>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457200" y="3050298"/>
            <a:ext cx="8458200" cy="861774"/>
          </a:xfrm>
          <a:prstGeom prst="rect">
            <a:avLst/>
          </a:prstGeom>
        </p:spPr>
        <p:txBody>
          <a:bodyPr/>
          <a:lstStyle/>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The </a:t>
            </a:r>
            <a:r>
              <a:rPr lang="en-US" dirty="0" smtClean="0">
                <a:latin typeface="Tahoma" panose="020B0604030504040204" pitchFamily="34" charset="0"/>
                <a:ea typeface="Tahoma" panose="020B0604030504040204" pitchFamily="34" charset="0"/>
                <a:cs typeface="Tahoma" panose="020B0604030504040204" pitchFamily="34" charset="0"/>
              </a:rPr>
              <a:t>Put-off – later never comes</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Monopolizing </a:t>
            </a:r>
            <a:r>
              <a:rPr lang="en-US" dirty="0" smtClean="0">
                <a:latin typeface="Tahoma" panose="020B0604030504040204" pitchFamily="34" charset="0"/>
                <a:ea typeface="Tahoma" panose="020B0604030504040204" pitchFamily="34" charset="0"/>
                <a:cs typeface="Tahoma" panose="020B0604030504040204" pitchFamily="34" charset="0"/>
              </a:rPr>
              <a:t>– constant </a:t>
            </a:r>
            <a:r>
              <a:rPr lang="en-US" u="sng" dirty="0" smtClean="0">
                <a:latin typeface="Tahoma" panose="020B0604030504040204" pitchFamily="34" charset="0"/>
                <a:ea typeface="Tahoma" panose="020B0604030504040204" pitchFamily="34" charset="0"/>
                <a:cs typeface="Tahoma" panose="020B0604030504040204" pitchFamily="34" charset="0"/>
              </a:rPr>
              <a:t>talking</a:t>
            </a:r>
            <a:r>
              <a:rPr lang="en-US" dirty="0" smtClean="0">
                <a:latin typeface="Tahoma" panose="020B0604030504040204" pitchFamily="34" charset="0"/>
                <a:ea typeface="Tahoma" panose="020B0604030504040204" pitchFamily="34" charset="0"/>
                <a:cs typeface="Tahoma" panose="020B0604030504040204" pitchFamily="34" charset="0"/>
              </a:rPr>
              <a:t> and </a:t>
            </a:r>
            <a:r>
              <a:rPr lang="en-US" u="sng" dirty="0" smtClean="0">
                <a:latin typeface="Tahoma" panose="020B0604030504040204" pitchFamily="34" charset="0"/>
                <a:ea typeface="Tahoma" panose="020B0604030504040204" pitchFamily="34" charset="0"/>
                <a:cs typeface="Tahoma" panose="020B0604030504040204" pitchFamily="34" charset="0"/>
              </a:rPr>
              <a:t>interrupting</a:t>
            </a:r>
            <a:endParaRPr lang="en-US" u="sng"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8</a:t>
            </a:fld>
            <a:endParaRPr lang="en-US" sz="3600" b="1" dirty="0">
              <a:solidFill>
                <a:schemeClr val="accent4">
                  <a:lumMod val="50000"/>
                </a:schemeClr>
              </a:solidFill>
            </a:endParaRPr>
          </a:p>
        </p:txBody>
      </p:sp>
    </p:spTree>
    <p:extLst>
      <p:ext uri="{BB962C8B-B14F-4D97-AF65-F5344CB8AC3E}">
        <p14:creationId xmlns:p14="http://schemas.microsoft.com/office/powerpoint/2010/main" val="161577216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30933" y="1752904"/>
            <a:ext cx="8501270" cy="914096"/>
          </a:xfrm>
          <a:prstGeom prst="rect">
            <a:avLst/>
          </a:prstGeom>
        </p:spPr>
        <p:txBody>
          <a:bodyPr/>
          <a:lstStyle/>
          <a:p>
            <a:pPr algn="ctr">
              <a:buNone/>
            </a:pPr>
            <a:r>
              <a:rPr lang="en-US" sz="4400" b="1" dirty="0" smtClean="0">
                <a:latin typeface="Tahoma" pitchFamily="34" charset="0"/>
              </a:rPr>
              <a:t>Tricks to </a:t>
            </a:r>
            <a:r>
              <a:rPr lang="en-US" sz="4400" b="1" u="sng" dirty="0" smtClean="0">
                <a:latin typeface="Tahoma" pitchFamily="34" charset="0"/>
              </a:rPr>
              <a:t>avoid</a:t>
            </a:r>
            <a:r>
              <a:rPr lang="en-US" sz="4400" b="1" dirty="0" smtClean="0">
                <a:latin typeface="Tahoma" pitchFamily="34" charset="0"/>
              </a:rPr>
              <a:t> listening</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457200" y="3050298"/>
            <a:ext cx="8458200" cy="1335750"/>
          </a:xfrm>
          <a:prstGeom prst="rect">
            <a:avLst/>
          </a:prstGeom>
        </p:spPr>
        <p:txBody>
          <a:bodyPr/>
          <a:lstStyle/>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The </a:t>
            </a:r>
            <a:r>
              <a:rPr lang="en-US" dirty="0" smtClean="0">
                <a:latin typeface="Tahoma" panose="020B0604030504040204" pitchFamily="34" charset="0"/>
                <a:ea typeface="Tahoma" panose="020B0604030504040204" pitchFamily="34" charset="0"/>
                <a:cs typeface="Tahoma" panose="020B0604030504040204" pitchFamily="34" charset="0"/>
              </a:rPr>
              <a:t>Put-off – later never comes</a:t>
            </a:r>
            <a:endParaRPr lang="en-US"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Monopolizing </a:t>
            </a:r>
            <a:r>
              <a:rPr lang="en-US" dirty="0" smtClean="0">
                <a:latin typeface="Tahoma" panose="020B0604030504040204" pitchFamily="34" charset="0"/>
                <a:ea typeface="Tahoma" panose="020B0604030504040204" pitchFamily="34" charset="0"/>
                <a:cs typeface="Tahoma" panose="020B0604030504040204" pitchFamily="34" charset="0"/>
              </a:rPr>
              <a:t>– constant </a:t>
            </a:r>
            <a:r>
              <a:rPr lang="en-US" u="sng" dirty="0" smtClean="0">
                <a:latin typeface="Tahoma" panose="020B0604030504040204" pitchFamily="34" charset="0"/>
                <a:ea typeface="Tahoma" panose="020B0604030504040204" pitchFamily="34" charset="0"/>
                <a:cs typeface="Tahoma" panose="020B0604030504040204" pitchFamily="34" charset="0"/>
              </a:rPr>
              <a:t>talking</a:t>
            </a:r>
            <a:r>
              <a:rPr lang="en-US" dirty="0" smtClean="0">
                <a:latin typeface="Tahoma" panose="020B0604030504040204" pitchFamily="34" charset="0"/>
                <a:ea typeface="Tahoma" panose="020B0604030504040204" pitchFamily="34" charset="0"/>
                <a:cs typeface="Tahoma" panose="020B0604030504040204" pitchFamily="34" charset="0"/>
              </a:rPr>
              <a:t> and </a:t>
            </a:r>
            <a:r>
              <a:rPr lang="en-US" u="sng" dirty="0" smtClean="0">
                <a:latin typeface="Tahoma" panose="020B0604030504040204" pitchFamily="34" charset="0"/>
                <a:ea typeface="Tahoma" panose="020B0604030504040204" pitchFamily="34" charset="0"/>
                <a:cs typeface="Tahoma" panose="020B0604030504040204" pitchFamily="34" charset="0"/>
              </a:rPr>
              <a:t>interrupting</a:t>
            </a:r>
            <a:endParaRPr lang="en-US" u="sng" dirty="0" smtClean="0">
              <a:latin typeface="Tahoma" panose="020B0604030504040204" pitchFamily="34" charset="0"/>
              <a:ea typeface="Tahoma" panose="020B0604030504040204" pitchFamily="34" charset="0"/>
              <a:cs typeface="Tahoma" panose="020B0604030504040204" pitchFamily="34" charset="0"/>
            </a:endParaRPr>
          </a:p>
          <a:p>
            <a:pPr marL="692150" lvl="1" indent="-404813"/>
            <a:r>
              <a:rPr lang="en-US" dirty="0" smtClean="0">
                <a:latin typeface="Tahoma" panose="020B0604030504040204" pitchFamily="34" charset="0"/>
                <a:ea typeface="Tahoma" panose="020B0604030504040204" pitchFamily="34" charset="0"/>
                <a:cs typeface="Tahoma" panose="020B0604030504040204" pitchFamily="34" charset="0"/>
              </a:rPr>
              <a:t>Escapes – </a:t>
            </a:r>
            <a:r>
              <a:rPr lang="en-US" u="sng" dirty="0" smtClean="0">
                <a:latin typeface="Tahoma" panose="020B0604030504040204" pitchFamily="34" charset="0"/>
                <a:ea typeface="Tahoma" panose="020B0604030504040204" pitchFamily="34" charset="0"/>
                <a:cs typeface="Tahoma" panose="020B0604030504040204" pitchFamily="34" charset="0"/>
              </a:rPr>
              <a:t>alcohol</a:t>
            </a:r>
            <a:r>
              <a:rPr lang="en-US" dirty="0" smtClean="0">
                <a:latin typeface="Tahoma" panose="020B0604030504040204" pitchFamily="34" charset="0"/>
                <a:ea typeface="Tahoma" panose="020B0604030504040204" pitchFamily="34" charset="0"/>
                <a:cs typeface="Tahoma" panose="020B0604030504040204" pitchFamily="34" charset="0"/>
              </a:rPr>
              <a:t>/</a:t>
            </a:r>
            <a:r>
              <a:rPr lang="en-US" u="sng" dirty="0" smtClean="0">
                <a:latin typeface="Tahoma" panose="020B0604030504040204" pitchFamily="34" charset="0"/>
                <a:ea typeface="Tahoma" panose="020B0604030504040204" pitchFamily="34" charset="0"/>
                <a:cs typeface="Tahoma" panose="020B0604030504040204" pitchFamily="34" charset="0"/>
              </a:rPr>
              <a:t>drugs</a:t>
            </a:r>
            <a:r>
              <a:rPr lang="en-US" dirty="0" smtClean="0">
                <a:latin typeface="Tahoma" panose="020B0604030504040204" pitchFamily="34" charset="0"/>
                <a:ea typeface="Tahoma" panose="020B0604030504040204" pitchFamily="34" charset="0"/>
                <a:cs typeface="Tahoma" panose="020B0604030504040204" pitchFamily="34" charset="0"/>
              </a:rPr>
              <a:t>, </a:t>
            </a:r>
            <a:r>
              <a:rPr lang="en-US" u="sng" dirty="0" smtClean="0">
                <a:latin typeface="Tahoma" panose="020B0604030504040204" pitchFamily="34" charset="0"/>
                <a:ea typeface="Tahoma" panose="020B0604030504040204" pitchFamily="34" charset="0"/>
                <a:cs typeface="Tahoma" panose="020B0604030504040204" pitchFamily="34" charset="0"/>
              </a:rPr>
              <a:t>sleep</a:t>
            </a:r>
            <a:r>
              <a:rPr lang="en-US" dirty="0" smtClean="0">
                <a:latin typeface="Tahoma" panose="020B0604030504040204" pitchFamily="34" charset="0"/>
                <a:ea typeface="Tahoma" panose="020B0604030504040204" pitchFamily="34" charset="0"/>
                <a:cs typeface="Tahoma" panose="020B0604030504040204" pitchFamily="34" charset="0"/>
              </a:rPr>
              <a:t>, etc.</a:t>
            </a: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8458200" y="6172200"/>
            <a:ext cx="609600" cy="646331"/>
          </a:xfrm>
          <a:prstGeom prst="rect">
            <a:avLst/>
          </a:prstGeom>
          <a:noFill/>
        </p:spPr>
        <p:txBody>
          <a:bodyPr wrap="square" rtlCol="0">
            <a:spAutoFit/>
          </a:bodyPr>
          <a:lstStyle/>
          <a:p>
            <a:pPr algn="r"/>
            <a:fld id="{F95D16A6-7A55-496F-96D6-9409E92E778A}" type="slidenum">
              <a:rPr lang="en-US" sz="3600" b="1" smtClean="0">
                <a:solidFill>
                  <a:schemeClr val="accent4">
                    <a:lumMod val="50000"/>
                  </a:schemeClr>
                </a:solidFill>
              </a:rPr>
              <a:pPr algn="r"/>
              <a:t>9</a:t>
            </a:fld>
            <a:endParaRPr lang="en-US" sz="3600" b="1" dirty="0">
              <a:solidFill>
                <a:schemeClr val="accent4">
                  <a:lumMod val="50000"/>
                </a:schemeClr>
              </a:solidFill>
            </a:endParaRPr>
          </a:p>
        </p:txBody>
      </p:sp>
    </p:spTree>
    <p:extLst>
      <p:ext uri="{BB962C8B-B14F-4D97-AF65-F5344CB8AC3E}">
        <p14:creationId xmlns:p14="http://schemas.microsoft.com/office/powerpoint/2010/main" val="255784293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480</TotalTime>
  <Words>5147</Words>
  <Application>Microsoft Office PowerPoint</Application>
  <PresentationFormat>On-screen Show (4:3)</PresentationFormat>
  <Paragraphs>442</Paragraphs>
  <Slides>40</Slides>
  <Notes>40</Notes>
  <HiddenSlides>0</HiddenSlides>
  <MMClips>0</MMClips>
  <ScaleCrop>false</ScaleCrop>
  <HeadingPairs>
    <vt:vector size="4" baseType="variant">
      <vt:variant>
        <vt:lpstr>Theme</vt:lpstr>
      </vt:variant>
      <vt:variant>
        <vt:i4>2</vt:i4>
      </vt:variant>
      <vt:variant>
        <vt:lpstr>Slide Titles</vt:lpstr>
      </vt:variant>
      <vt:variant>
        <vt:i4>40</vt:i4>
      </vt:variant>
    </vt:vector>
  </HeadingPairs>
  <TitlesOfParts>
    <vt:vector size="42"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52</cp:revision>
  <cp:lastPrinted>2015-02-23T22:51:48Z</cp:lastPrinted>
  <dcterms:created xsi:type="dcterms:W3CDTF">2013-09-09T14:30:13Z</dcterms:created>
  <dcterms:modified xsi:type="dcterms:W3CDTF">2015-02-23T22:57:06Z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