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40"/>
  </p:notesMasterIdLst>
  <p:handoutMasterIdLst>
    <p:handoutMasterId r:id="rId41"/>
  </p:handoutMasterIdLst>
  <p:sldIdLst>
    <p:sldId id="271" r:id="rId4"/>
    <p:sldId id="300" r:id="rId5"/>
    <p:sldId id="278" r:id="rId6"/>
    <p:sldId id="279" r:id="rId7"/>
    <p:sldId id="272" r:id="rId8"/>
    <p:sldId id="301" r:id="rId9"/>
    <p:sldId id="280" r:id="rId10"/>
    <p:sldId id="281" r:id="rId11"/>
    <p:sldId id="282" r:id="rId12"/>
    <p:sldId id="289" r:id="rId13"/>
    <p:sldId id="290" r:id="rId14"/>
    <p:sldId id="291" r:id="rId15"/>
    <p:sldId id="283" r:id="rId16"/>
    <p:sldId id="294" r:id="rId17"/>
    <p:sldId id="299" r:id="rId18"/>
    <p:sldId id="298" r:id="rId19"/>
    <p:sldId id="297" r:id="rId20"/>
    <p:sldId id="284" r:id="rId21"/>
    <p:sldId id="292" r:id="rId22"/>
    <p:sldId id="288" r:id="rId23"/>
    <p:sldId id="265" r:id="rId24"/>
    <p:sldId id="285" r:id="rId25"/>
    <p:sldId id="286" r:id="rId26"/>
    <p:sldId id="287" r:id="rId27"/>
    <p:sldId id="304" r:id="rId28"/>
    <p:sldId id="305" r:id="rId29"/>
    <p:sldId id="306" r:id="rId30"/>
    <p:sldId id="307" r:id="rId31"/>
    <p:sldId id="308" r:id="rId32"/>
    <p:sldId id="309" r:id="rId33"/>
    <p:sldId id="310" r:id="rId34"/>
    <p:sldId id="311" r:id="rId35"/>
    <p:sldId id="312" r:id="rId36"/>
    <p:sldId id="277" r:id="rId37"/>
    <p:sldId id="275" r:id="rId38"/>
    <p:sldId id="303" r:id="rId39"/>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164" y="-4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B1E9D74A-8C5F-4ED1-8D93-9D86E34CCB7E}" type="datetimeFigureOut">
              <a:rPr lang="en-US" smtClean="0"/>
              <a:t>2/16/2015</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CADBAB72-36FF-40BB-AF92-02A78929914B}" type="slidenum">
              <a:rPr lang="en-US" smtClean="0"/>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t>2/16/2015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7:59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9:28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9:28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9:32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9:32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9:32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9:32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9:32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9:32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8:00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9:34 AM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9:33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9:35 AM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9:28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9:28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9:28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9:35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2/16/2015 9:35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hf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hf hdr="0" ftr="0" dt="0"/>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1726627"/>
          </a:xfrm>
          <a:prstGeom prst="rect">
            <a:avLst/>
          </a:prstGeom>
        </p:spPr>
        <p:txBody>
          <a:bodyPr/>
          <a:lstStyle/>
          <a:p>
            <a:pPr algn="ctr">
              <a:buFont typeface="Monotype Sorts" pitchFamily="2" charset="2"/>
              <a:buNone/>
            </a:pPr>
            <a:r>
              <a:rPr lang="en-US" sz="4400" b="1" dirty="0" smtClean="0">
                <a:latin typeface="Tahoma" pitchFamily="34" charset="0"/>
              </a:rPr>
              <a:t>Control</a:t>
            </a:r>
          </a:p>
          <a:p>
            <a:pPr algn="ctr">
              <a:buFont typeface="Monotype Sorts" pitchFamily="2" charset="2"/>
              <a:buNone/>
            </a:pPr>
            <a:endParaRPr lang="en-US" sz="6600" b="1" dirty="0" smtClean="0">
              <a:latin typeface="Tahoma" pitchFamily="34" charset="0"/>
            </a:endParaRPr>
          </a:p>
        </p:txBody>
      </p:sp>
    </p:spTree>
    <p:extLst>
      <p:ext uri="{BB962C8B-B14F-4D97-AF65-F5344CB8AC3E}">
        <p14:creationId xmlns:p14="http://schemas.microsoft.com/office/powerpoint/2010/main" val="94743393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81200"/>
            <a:ext cx="8501270" cy="2043636"/>
          </a:xfrm>
          <a:prstGeom prst="rect">
            <a:avLst/>
          </a:prstGeom>
        </p:spPr>
        <p:txBody>
          <a:bodyPr/>
          <a:lstStyle/>
          <a:p>
            <a:pPr algn="ctr">
              <a:buFont typeface="Monotype Sorts" pitchFamily="2" charset="2"/>
              <a:buNone/>
            </a:pPr>
            <a:r>
              <a:rPr lang="en-US" sz="4000" b="1" dirty="0" smtClean="0">
                <a:latin typeface="Tahoma" pitchFamily="34" charset="0"/>
              </a:rPr>
              <a:t>What is driving us?</a:t>
            </a:r>
          </a:p>
          <a:p>
            <a:pPr algn="ctr">
              <a:buFont typeface="Monotype Sorts" pitchFamily="2" charset="2"/>
              <a:buNone/>
            </a:pPr>
            <a:endParaRPr lang="en-US" sz="1600" b="1" dirty="0" smtClean="0">
              <a:latin typeface="Tahoma" pitchFamily="34" charset="0"/>
            </a:endParaRPr>
          </a:p>
          <a:p>
            <a:pPr marL="1828800" lvl="1" indent="-457200"/>
            <a:r>
              <a:rPr lang="en-US" sz="3600" u="sng" dirty="0" smtClean="0"/>
              <a:t>Time</a:t>
            </a:r>
            <a:r>
              <a:rPr lang="en-US" sz="3600" dirty="0" smtClean="0"/>
              <a:t> (management)</a:t>
            </a:r>
          </a:p>
          <a:p>
            <a:pPr marL="1828800" lvl="1" indent="-457200"/>
            <a:r>
              <a:rPr lang="en-US" sz="3600" u="sng" dirty="0" smtClean="0"/>
              <a:t>Finances</a:t>
            </a:r>
            <a:endParaRPr lang="en-US" sz="3600" u="sng" dirty="0"/>
          </a:p>
        </p:txBody>
      </p:sp>
      <p:sp>
        <p:nvSpPr>
          <p:cNvPr id="4" name="TextBox 3"/>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10</a:t>
            </a:fld>
            <a:endParaRPr lang="en-US" sz="3200" b="1" dirty="0">
              <a:solidFill>
                <a:schemeClr val="tx2">
                  <a:lumMod val="25000"/>
                </a:schemeClr>
              </a:solidFill>
            </a:endParaRPr>
          </a:p>
        </p:txBody>
      </p:sp>
    </p:spTree>
    <p:extLst>
      <p:ext uri="{BB962C8B-B14F-4D97-AF65-F5344CB8AC3E}">
        <p14:creationId xmlns:p14="http://schemas.microsoft.com/office/powerpoint/2010/main" val="2933214068"/>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81200"/>
            <a:ext cx="8501270" cy="2653034"/>
          </a:xfrm>
          <a:prstGeom prst="rect">
            <a:avLst/>
          </a:prstGeom>
        </p:spPr>
        <p:txBody>
          <a:bodyPr/>
          <a:lstStyle/>
          <a:p>
            <a:pPr algn="ctr">
              <a:buFont typeface="Monotype Sorts" pitchFamily="2" charset="2"/>
              <a:buNone/>
            </a:pPr>
            <a:r>
              <a:rPr lang="en-US" sz="4000" b="1" dirty="0" smtClean="0">
                <a:latin typeface="Tahoma" pitchFamily="34" charset="0"/>
              </a:rPr>
              <a:t>What is driving us?</a:t>
            </a:r>
          </a:p>
          <a:p>
            <a:pPr algn="ctr">
              <a:buFont typeface="Monotype Sorts" pitchFamily="2" charset="2"/>
              <a:buNone/>
            </a:pPr>
            <a:endParaRPr lang="en-US" sz="1600" b="1" dirty="0" smtClean="0">
              <a:latin typeface="Tahoma" pitchFamily="34" charset="0"/>
            </a:endParaRPr>
          </a:p>
          <a:p>
            <a:pPr marL="1828800" lvl="1" indent="-457200"/>
            <a:r>
              <a:rPr lang="en-US" sz="3600" u="sng" dirty="0" smtClean="0"/>
              <a:t>Time</a:t>
            </a:r>
            <a:r>
              <a:rPr lang="en-US" sz="3600" dirty="0" smtClean="0"/>
              <a:t> (management)</a:t>
            </a:r>
          </a:p>
          <a:p>
            <a:pPr marL="1828800" lvl="1" indent="-457200"/>
            <a:r>
              <a:rPr lang="en-US" sz="3600" u="sng" dirty="0" smtClean="0"/>
              <a:t>Finances</a:t>
            </a:r>
            <a:endParaRPr lang="en-US" sz="3600" u="sng" dirty="0"/>
          </a:p>
          <a:p>
            <a:pPr marL="1828800" lvl="1" indent="-457200"/>
            <a:r>
              <a:rPr lang="en-US" sz="3600" u="sng" dirty="0" smtClean="0"/>
              <a:t>Emotions</a:t>
            </a:r>
          </a:p>
        </p:txBody>
      </p:sp>
      <p:sp>
        <p:nvSpPr>
          <p:cNvPr id="4" name="TextBox 3"/>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11</a:t>
            </a:fld>
            <a:endParaRPr lang="en-US" sz="3200" b="1" dirty="0">
              <a:solidFill>
                <a:schemeClr val="tx2">
                  <a:lumMod val="25000"/>
                </a:schemeClr>
              </a:solidFill>
            </a:endParaRPr>
          </a:p>
        </p:txBody>
      </p:sp>
    </p:spTree>
    <p:extLst>
      <p:ext uri="{BB962C8B-B14F-4D97-AF65-F5344CB8AC3E}">
        <p14:creationId xmlns:p14="http://schemas.microsoft.com/office/powerpoint/2010/main" val="3022812475"/>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81200"/>
            <a:ext cx="8501270" cy="3262432"/>
          </a:xfrm>
          <a:prstGeom prst="rect">
            <a:avLst/>
          </a:prstGeom>
        </p:spPr>
        <p:txBody>
          <a:bodyPr/>
          <a:lstStyle/>
          <a:p>
            <a:pPr algn="ctr">
              <a:buFont typeface="Monotype Sorts" pitchFamily="2" charset="2"/>
              <a:buNone/>
            </a:pPr>
            <a:r>
              <a:rPr lang="en-US" sz="4000" b="1" dirty="0" smtClean="0">
                <a:latin typeface="Tahoma" pitchFamily="34" charset="0"/>
              </a:rPr>
              <a:t>What is driving us?</a:t>
            </a:r>
          </a:p>
          <a:p>
            <a:pPr algn="ctr">
              <a:buFont typeface="Monotype Sorts" pitchFamily="2" charset="2"/>
              <a:buNone/>
            </a:pPr>
            <a:endParaRPr lang="en-US" sz="1600" b="1" dirty="0" smtClean="0">
              <a:latin typeface="Tahoma" pitchFamily="34" charset="0"/>
            </a:endParaRPr>
          </a:p>
          <a:p>
            <a:pPr marL="1828800" lvl="1" indent="-457200"/>
            <a:r>
              <a:rPr lang="en-US" sz="3600" u="sng" dirty="0" smtClean="0"/>
              <a:t>Time</a:t>
            </a:r>
            <a:r>
              <a:rPr lang="en-US" sz="3600" dirty="0" smtClean="0"/>
              <a:t> (management)</a:t>
            </a:r>
          </a:p>
          <a:p>
            <a:pPr marL="1828800" lvl="1" indent="-457200"/>
            <a:r>
              <a:rPr lang="en-US" sz="3600" u="sng" dirty="0" smtClean="0"/>
              <a:t>Finances</a:t>
            </a:r>
            <a:endParaRPr lang="en-US" sz="3600" u="sng" dirty="0"/>
          </a:p>
          <a:p>
            <a:pPr marL="1828800" lvl="1" indent="-457200"/>
            <a:r>
              <a:rPr lang="en-US" sz="3600" u="sng" dirty="0" smtClean="0"/>
              <a:t>Emotions</a:t>
            </a:r>
          </a:p>
          <a:p>
            <a:pPr marL="1828800" lvl="1" indent="-457200"/>
            <a:r>
              <a:rPr lang="en-US" sz="3600" u="sng" dirty="0" smtClean="0"/>
              <a:t>Habits</a:t>
            </a:r>
            <a:r>
              <a:rPr lang="en-US" sz="3600" dirty="0" smtClean="0"/>
              <a:t>/</a:t>
            </a:r>
            <a:r>
              <a:rPr lang="en-US" sz="3600" u="sng" dirty="0" smtClean="0"/>
              <a:t>addictions</a:t>
            </a:r>
            <a:endParaRPr lang="en-US" sz="3600" u="sng" dirty="0"/>
          </a:p>
        </p:txBody>
      </p:sp>
      <p:sp>
        <p:nvSpPr>
          <p:cNvPr id="6" name="TextBox 5"/>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12</a:t>
            </a:fld>
            <a:endParaRPr lang="en-US" sz="3200" b="1" dirty="0">
              <a:solidFill>
                <a:schemeClr val="tx2">
                  <a:lumMod val="25000"/>
                </a:schemeClr>
              </a:solidFill>
            </a:endParaRPr>
          </a:p>
        </p:txBody>
      </p:sp>
    </p:spTree>
    <p:extLst>
      <p:ext uri="{BB962C8B-B14F-4D97-AF65-F5344CB8AC3E}">
        <p14:creationId xmlns:p14="http://schemas.microsoft.com/office/powerpoint/2010/main" val="622667222"/>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72481" y="838200"/>
            <a:ext cx="51816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81200"/>
            <a:ext cx="8501270" cy="1366528"/>
          </a:xfrm>
          <a:prstGeom prst="rect">
            <a:avLst/>
          </a:prstGeom>
        </p:spPr>
        <p:txBody>
          <a:bodyPr/>
          <a:lstStyle/>
          <a:p>
            <a:pPr algn="ctr">
              <a:buNone/>
            </a:pPr>
            <a:r>
              <a:rPr lang="en-US" sz="4000" b="1" dirty="0">
                <a:latin typeface="Tahoma" pitchFamily="34" charset="0"/>
              </a:rPr>
              <a:t>Out of Control</a:t>
            </a:r>
          </a:p>
          <a:p>
            <a:pPr algn="ctr">
              <a:buFont typeface="Monotype Sorts" pitchFamily="2" charset="2"/>
              <a:buNone/>
            </a:pPr>
            <a:r>
              <a:rPr lang="en-US" b="1" u="sng" dirty="0" smtClean="0">
                <a:latin typeface="Tahoma" pitchFamily="34" charset="0"/>
              </a:rPr>
              <a:t>Who</a:t>
            </a:r>
            <a:r>
              <a:rPr lang="en-US" b="1" dirty="0" smtClean="0">
                <a:latin typeface="Tahoma" pitchFamily="34" charset="0"/>
              </a:rPr>
              <a:t> </a:t>
            </a:r>
            <a:r>
              <a:rPr lang="en-US" b="1" dirty="0" smtClean="0">
                <a:latin typeface="Tahoma" pitchFamily="34" charset="0"/>
              </a:rPr>
              <a:t>is driving us?</a:t>
            </a:r>
          </a:p>
          <a:p>
            <a:pPr algn="ctr">
              <a:buFont typeface="Monotype Sorts" pitchFamily="2" charset="2"/>
              <a:buNone/>
            </a:pPr>
            <a:endParaRPr lang="en-US" sz="1600" b="1" dirty="0" smtClean="0">
              <a:latin typeface="Tahoma" pitchFamily="34" charset="0"/>
            </a:endParaRPr>
          </a:p>
        </p:txBody>
      </p:sp>
      <p:sp>
        <p:nvSpPr>
          <p:cNvPr id="7" name="TextBox 6"/>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13</a:t>
            </a:fld>
            <a:endParaRPr lang="en-US" sz="3200" b="1" dirty="0">
              <a:solidFill>
                <a:schemeClr val="tx2">
                  <a:lumMod val="25000"/>
                </a:schemeClr>
              </a:solidFill>
            </a:endParaRPr>
          </a:p>
        </p:txBody>
      </p:sp>
    </p:spTree>
    <p:extLst>
      <p:ext uri="{BB962C8B-B14F-4D97-AF65-F5344CB8AC3E}">
        <p14:creationId xmlns:p14="http://schemas.microsoft.com/office/powerpoint/2010/main" val="381472050"/>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81200"/>
            <a:ext cx="8501270" cy="1434239"/>
          </a:xfrm>
          <a:prstGeom prst="rect">
            <a:avLst/>
          </a:prstGeom>
        </p:spPr>
        <p:txBody>
          <a:bodyPr/>
          <a:lstStyle/>
          <a:p>
            <a:pPr algn="ctr">
              <a:buFont typeface="Monotype Sorts" pitchFamily="2" charset="2"/>
              <a:buNone/>
            </a:pPr>
            <a:r>
              <a:rPr lang="en-US" sz="4000" b="1" dirty="0" smtClean="0">
                <a:latin typeface="Tahoma" pitchFamily="34" charset="0"/>
              </a:rPr>
              <a:t>Who is driving us?</a:t>
            </a:r>
          </a:p>
          <a:p>
            <a:pPr algn="ctr">
              <a:buFont typeface="Monotype Sorts" pitchFamily="2" charset="2"/>
              <a:buNone/>
            </a:pPr>
            <a:endParaRPr lang="en-US" sz="1600" b="1" dirty="0" smtClean="0">
              <a:latin typeface="Tahoma" pitchFamily="34" charset="0"/>
            </a:endParaRPr>
          </a:p>
          <a:p>
            <a:pPr marL="2743200" lvl="1" indent="-457200"/>
            <a:r>
              <a:rPr lang="en-US" sz="3600" dirty="0" smtClean="0"/>
              <a:t>Interfering </a:t>
            </a:r>
            <a:r>
              <a:rPr lang="en-US" sz="3600" u="sng" dirty="0" smtClean="0"/>
              <a:t>parents</a:t>
            </a:r>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14</a:t>
            </a:fld>
            <a:endParaRPr lang="en-US" sz="3200" b="1" dirty="0">
              <a:solidFill>
                <a:schemeClr val="tx2">
                  <a:lumMod val="25000"/>
                </a:schemeClr>
              </a:solidFill>
            </a:endParaRPr>
          </a:p>
        </p:txBody>
      </p:sp>
    </p:spTree>
    <p:extLst>
      <p:ext uri="{BB962C8B-B14F-4D97-AF65-F5344CB8AC3E}">
        <p14:creationId xmlns:p14="http://schemas.microsoft.com/office/powerpoint/2010/main" val="874712138"/>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81200"/>
            <a:ext cx="8501270" cy="2043636"/>
          </a:xfrm>
          <a:prstGeom prst="rect">
            <a:avLst/>
          </a:prstGeom>
        </p:spPr>
        <p:txBody>
          <a:bodyPr/>
          <a:lstStyle/>
          <a:p>
            <a:pPr algn="ctr">
              <a:buFont typeface="Monotype Sorts" pitchFamily="2" charset="2"/>
              <a:buNone/>
            </a:pPr>
            <a:r>
              <a:rPr lang="en-US" sz="4000" b="1" dirty="0" smtClean="0">
                <a:latin typeface="Tahoma" pitchFamily="34" charset="0"/>
              </a:rPr>
              <a:t>Who is driving us?</a:t>
            </a:r>
          </a:p>
          <a:p>
            <a:pPr algn="ctr">
              <a:buFont typeface="Monotype Sorts" pitchFamily="2" charset="2"/>
              <a:buNone/>
            </a:pPr>
            <a:endParaRPr lang="en-US" sz="1600" b="1" dirty="0" smtClean="0">
              <a:latin typeface="Tahoma" pitchFamily="34" charset="0"/>
            </a:endParaRPr>
          </a:p>
          <a:p>
            <a:pPr marL="2743200" lvl="1" indent="-457200"/>
            <a:r>
              <a:rPr lang="en-US" sz="3600" dirty="0" smtClean="0"/>
              <a:t>Interfering </a:t>
            </a:r>
            <a:r>
              <a:rPr lang="en-US" sz="3600" u="sng" dirty="0" smtClean="0"/>
              <a:t>parents</a:t>
            </a:r>
          </a:p>
          <a:p>
            <a:pPr marL="2743200" lvl="1" indent="-457200"/>
            <a:r>
              <a:rPr lang="en-US" sz="3600" u="sng" dirty="0" smtClean="0"/>
              <a:t>Children</a:t>
            </a:r>
            <a:endParaRPr lang="en-US" sz="3600" u="sng" dirty="0"/>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15</a:t>
            </a:fld>
            <a:endParaRPr lang="en-US" sz="3200" b="1" dirty="0">
              <a:solidFill>
                <a:schemeClr val="tx2">
                  <a:lumMod val="25000"/>
                </a:schemeClr>
              </a:solidFill>
            </a:endParaRPr>
          </a:p>
        </p:txBody>
      </p:sp>
    </p:spTree>
    <p:extLst>
      <p:ext uri="{BB962C8B-B14F-4D97-AF65-F5344CB8AC3E}">
        <p14:creationId xmlns:p14="http://schemas.microsoft.com/office/powerpoint/2010/main" val="3619033386"/>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81200"/>
            <a:ext cx="8501270" cy="2653034"/>
          </a:xfrm>
          <a:prstGeom prst="rect">
            <a:avLst/>
          </a:prstGeom>
        </p:spPr>
        <p:txBody>
          <a:bodyPr/>
          <a:lstStyle/>
          <a:p>
            <a:pPr algn="ctr">
              <a:buFont typeface="Monotype Sorts" pitchFamily="2" charset="2"/>
              <a:buNone/>
            </a:pPr>
            <a:r>
              <a:rPr lang="en-US" sz="4000" b="1" dirty="0" smtClean="0">
                <a:latin typeface="Tahoma" pitchFamily="34" charset="0"/>
              </a:rPr>
              <a:t>Who is driving us?</a:t>
            </a:r>
          </a:p>
          <a:p>
            <a:pPr algn="ctr">
              <a:buFont typeface="Monotype Sorts" pitchFamily="2" charset="2"/>
              <a:buNone/>
            </a:pPr>
            <a:endParaRPr lang="en-US" sz="1600" b="1" dirty="0" smtClean="0">
              <a:latin typeface="Tahoma" pitchFamily="34" charset="0"/>
            </a:endParaRPr>
          </a:p>
          <a:p>
            <a:pPr marL="2743200" lvl="1" indent="-457200"/>
            <a:r>
              <a:rPr lang="en-US" sz="3600" dirty="0" smtClean="0"/>
              <a:t>Interfering </a:t>
            </a:r>
            <a:r>
              <a:rPr lang="en-US" sz="3600" u="sng" dirty="0" smtClean="0"/>
              <a:t>parents</a:t>
            </a:r>
          </a:p>
          <a:p>
            <a:pPr marL="2743200" lvl="1" indent="-457200"/>
            <a:r>
              <a:rPr lang="en-US" sz="3600" u="sng" dirty="0" smtClean="0"/>
              <a:t>Children</a:t>
            </a:r>
            <a:endParaRPr lang="en-US" sz="3600" u="sng" dirty="0"/>
          </a:p>
          <a:p>
            <a:pPr marL="2743200" lvl="1" indent="-457200"/>
            <a:r>
              <a:rPr lang="en-US" sz="3600" dirty="0" smtClean="0"/>
              <a:t>The </a:t>
            </a:r>
            <a:r>
              <a:rPr lang="en-US" sz="3600" u="sng" dirty="0" smtClean="0"/>
              <a:t>boss</a:t>
            </a:r>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16</a:t>
            </a:fld>
            <a:endParaRPr lang="en-US" sz="3200" b="1" dirty="0">
              <a:solidFill>
                <a:schemeClr val="tx2">
                  <a:lumMod val="25000"/>
                </a:schemeClr>
              </a:solidFill>
            </a:endParaRPr>
          </a:p>
        </p:txBody>
      </p:sp>
    </p:spTree>
    <p:extLst>
      <p:ext uri="{BB962C8B-B14F-4D97-AF65-F5344CB8AC3E}">
        <p14:creationId xmlns:p14="http://schemas.microsoft.com/office/powerpoint/2010/main" val="1597870303"/>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81200"/>
            <a:ext cx="8501270" cy="3262432"/>
          </a:xfrm>
          <a:prstGeom prst="rect">
            <a:avLst/>
          </a:prstGeom>
        </p:spPr>
        <p:txBody>
          <a:bodyPr/>
          <a:lstStyle/>
          <a:p>
            <a:pPr algn="ctr">
              <a:buFont typeface="Monotype Sorts" pitchFamily="2" charset="2"/>
              <a:buNone/>
            </a:pPr>
            <a:r>
              <a:rPr lang="en-US" sz="4000" b="1" dirty="0" smtClean="0">
                <a:latin typeface="Tahoma" pitchFamily="34" charset="0"/>
              </a:rPr>
              <a:t>Who is driving us?</a:t>
            </a:r>
          </a:p>
          <a:p>
            <a:pPr algn="ctr">
              <a:buFont typeface="Monotype Sorts" pitchFamily="2" charset="2"/>
              <a:buNone/>
            </a:pPr>
            <a:endParaRPr lang="en-US" sz="1600" b="1" dirty="0" smtClean="0">
              <a:latin typeface="Tahoma" pitchFamily="34" charset="0"/>
            </a:endParaRPr>
          </a:p>
          <a:p>
            <a:pPr marL="2743200" lvl="1" indent="-457200"/>
            <a:r>
              <a:rPr lang="en-US" sz="3600" dirty="0" smtClean="0"/>
              <a:t>Interfering </a:t>
            </a:r>
            <a:r>
              <a:rPr lang="en-US" sz="3600" u="sng" dirty="0" smtClean="0"/>
              <a:t>parents</a:t>
            </a:r>
          </a:p>
          <a:p>
            <a:pPr marL="2743200" lvl="1" indent="-457200"/>
            <a:r>
              <a:rPr lang="en-US" sz="3600" u="sng" dirty="0" smtClean="0"/>
              <a:t>Children</a:t>
            </a:r>
            <a:endParaRPr lang="en-US" sz="3600" u="sng" dirty="0"/>
          </a:p>
          <a:p>
            <a:pPr marL="2743200" lvl="1" indent="-457200"/>
            <a:r>
              <a:rPr lang="en-US" sz="3600" dirty="0" smtClean="0"/>
              <a:t>The </a:t>
            </a:r>
            <a:r>
              <a:rPr lang="en-US" sz="3600" u="sng" dirty="0" smtClean="0"/>
              <a:t>boss</a:t>
            </a:r>
          </a:p>
          <a:p>
            <a:pPr marL="2743200" lvl="1" indent="-457200"/>
            <a:r>
              <a:rPr lang="en-US" sz="3600" dirty="0" smtClean="0"/>
              <a:t>Our </a:t>
            </a:r>
            <a:r>
              <a:rPr lang="en-US" sz="3600" u="sng" dirty="0" smtClean="0"/>
              <a:t>spouse</a:t>
            </a:r>
            <a:endParaRPr lang="en-US" sz="3600" u="sng" dirty="0"/>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17</a:t>
            </a:fld>
            <a:endParaRPr lang="en-US" sz="3200" b="1" dirty="0">
              <a:solidFill>
                <a:schemeClr val="tx2">
                  <a:lumMod val="25000"/>
                </a:schemeClr>
              </a:solidFill>
            </a:endParaRPr>
          </a:p>
        </p:txBody>
      </p:sp>
    </p:spTree>
    <p:extLst>
      <p:ext uri="{BB962C8B-B14F-4D97-AF65-F5344CB8AC3E}">
        <p14:creationId xmlns:p14="http://schemas.microsoft.com/office/powerpoint/2010/main" val="1535139159"/>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81200"/>
            <a:ext cx="8501270" cy="1932837"/>
          </a:xfrm>
          <a:prstGeom prst="rect">
            <a:avLst/>
          </a:prstGeom>
        </p:spPr>
        <p:txBody>
          <a:bodyPr/>
          <a:lstStyle/>
          <a:p>
            <a:pPr algn="ctr">
              <a:buFont typeface="Monotype Sorts" pitchFamily="2" charset="2"/>
              <a:buNone/>
            </a:pPr>
            <a:r>
              <a:rPr lang="en-US" sz="4000" b="1" dirty="0" smtClean="0">
                <a:latin typeface="Tahoma" pitchFamily="34" charset="0"/>
              </a:rPr>
              <a:t>How are they driving us?</a:t>
            </a:r>
          </a:p>
          <a:p>
            <a:pPr algn="ctr">
              <a:buFont typeface="Monotype Sorts" pitchFamily="2" charset="2"/>
              <a:buNone/>
            </a:pPr>
            <a:endParaRPr lang="en-US" sz="1600" b="1" dirty="0" smtClean="0">
              <a:latin typeface="Tahoma" pitchFamily="34" charset="0"/>
            </a:endParaRPr>
          </a:p>
          <a:p>
            <a:pPr marL="1828800" lvl="1" indent="-457200"/>
            <a:r>
              <a:rPr lang="en-US" sz="3600" u="sng" dirty="0" smtClean="0"/>
              <a:t>Bullying</a:t>
            </a:r>
            <a:r>
              <a:rPr lang="en-US" sz="3600" dirty="0" smtClean="0"/>
              <a:t> </a:t>
            </a:r>
            <a:r>
              <a:rPr lang="en-US" sz="3600" u="sng" dirty="0" smtClean="0"/>
              <a:t>&amp;</a:t>
            </a:r>
            <a:r>
              <a:rPr lang="en-US" sz="3600" dirty="0" smtClean="0"/>
              <a:t> </a:t>
            </a:r>
            <a:r>
              <a:rPr lang="en-US" sz="3600" u="sng" dirty="0" smtClean="0"/>
              <a:t>threats</a:t>
            </a:r>
            <a:r>
              <a:rPr lang="en-US" sz="3600" dirty="0" smtClean="0"/>
              <a:t>, </a:t>
            </a:r>
            <a:r>
              <a:rPr lang="en-US" sz="3600" u="sng" dirty="0" smtClean="0"/>
              <a:t>intimidation</a:t>
            </a:r>
            <a:r>
              <a:rPr lang="en-US" sz="3600" dirty="0" smtClean="0"/>
              <a:t>, </a:t>
            </a:r>
            <a:r>
              <a:rPr lang="en-US" sz="3600" u="sng" dirty="0" smtClean="0"/>
              <a:t>blackmailing</a:t>
            </a:r>
            <a:r>
              <a:rPr lang="en-US" sz="3600" dirty="0" smtClean="0"/>
              <a:t>, </a:t>
            </a:r>
            <a:r>
              <a:rPr lang="en-US" sz="3600" u="sng" dirty="0" smtClean="0"/>
              <a:t>ultimatums</a:t>
            </a:r>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18</a:t>
            </a:fld>
            <a:endParaRPr lang="en-US" sz="3200" b="1" dirty="0">
              <a:solidFill>
                <a:schemeClr val="tx2">
                  <a:lumMod val="25000"/>
                </a:schemeClr>
              </a:solidFill>
            </a:endParaRPr>
          </a:p>
        </p:txBody>
      </p:sp>
    </p:spTree>
    <p:extLst>
      <p:ext uri="{BB962C8B-B14F-4D97-AF65-F5344CB8AC3E}">
        <p14:creationId xmlns:p14="http://schemas.microsoft.com/office/powerpoint/2010/main" val="872209194"/>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81200"/>
            <a:ext cx="8501270" cy="3040832"/>
          </a:xfrm>
          <a:prstGeom prst="rect">
            <a:avLst/>
          </a:prstGeom>
        </p:spPr>
        <p:txBody>
          <a:bodyPr/>
          <a:lstStyle/>
          <a:p>
            <a:pPr algn="ctr">
              <a:buFont typeface="Monotype Sorts" pitchFamily="2" charset="2"/>
              <a:buNone/>
            </a:pPr>
            <a:r>
              <a:rPr lang="en-US" sz="4000" b="1" dirty="0">
                <a:latin typeface="Tahoma" pitchFamily="34" charset="0"/>
              </a:rPr>
              <a:t>How are they driving us?</a:t>
            </a:r>
          </a:p>
          <a:p>
            <a:pPr algn="ctr">
              <a:buFont typeface="Monotype Sorts" pitchFamily="2" charset="2"/>
              <a:buNone/>
            </a:pPr>
            <a:endParaRPr lang="en-US" sz="1600" b="1" dirty="0" smtClean="0">
              <a:latin typeface="Tahoma" pitchFamily="34" charset="0"/>
            </a:endParaRPr>
          </a:p>
          <a:p>
            <a:pPr marL="1828800" lvl="1" indent="-457200"/>
            <a:r>
              <a:rPr lang="en-US" sz="3600" u="sng" dirty="0"/>
              <a:t>Bullying</a:t>
            </a:r>
            <a:r>
              <a:rPr lang="en-US" sz="3600" dirty="0"/>
              <a:t> </a:t>
            </a:r>
            <a:r>
              <a:rPr lang="en-US" sz="3600" u="sng" dirty="0"/>
              <a:t>&amp;</a:t>
            </a:r>
            <a:r>
              <a:rPr lang="en-US" sz="3600" dirty="0"/>
              <a:t> </a:t>
            </a:r>
            <a:r>
              <a:rPr lang="en-US" sz="3600" u="sng" dirty="0"/>
              <a:t>threats</a:t>
            </a:r>
            <a:r>
              <a:rPr lang="en-US" sz="3600" dirty="0"/>
              <a:t>, </a:t>
            </a:r>
            <a:r>
              <a:rPr lang="en-US" sz="3600" u="sng" dirty="0"/>
              <a:t>intimidation</a:t>
            </a:r>
            <a:r>
              <a:rPr lang="en-US" sz="3600" dirty="0"/>
              <a:t>, </a:t>
            </a:r>
            <a:r>
              <a:rPr lang="en-US" sz="3600" u="sng" dirty="0"/>
              <a:t>blackmailing</a:t>
            </a:r>
            <a:r>
              <a:rPr lang="en-US" sz="3600" dirty="0"/>
              <a:t>, </a:t>
            </a:r>
            <a:r>
              <a:rPr lang="en-US" sz="3600" u="sng" dirty="0"/>
              <a:t>ultimatums</a:t>
            </a:r>
          </a:p>
          <a:p>
            <a:pPr marL="1828800" lvl="1" indent="-457200"/>
            <a:r>
              <a:rPr lang="en-US" sz="3600" u="sng" dirty="0" smtClean="0"/>
              <a:t>Manipulating</a:t>
            </a:r>
            <a:r>
              <a:rPr lang="en-US" sz="3600" dirty="0" smtClean="0"/>
              <a:t> </a:t>
            </a:r>
            <a:r>
              <a:rPr lang="en-US" sz="3600" dirty="0" smtClean="0"/>
              <a:t>– play on emotions such as guilt or fear</a:t>
            </a:r>
            <a:endParaRPr lang="en-US" sz="3600" dirty="0"/>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19</a:t>
            </a:fld>
            <a:endParaRPr lang="en-US" sz="3200" b="1" dirty="0">
              <a:solidFill>
                <a:schemeClr val="tx2">
                  <a:lumMod val="25000"/>
                </a:schemeClr>
              </a:solidFill>
            </a:endParaRPr>
          </a:p>
        </p:txBody>
      </p:sp>
    </p:spTree>
    <p:extLst>
      <p:ext uri="{BB962C8B-B14F-4D97-AF65-F5344CB8AC3E}">
        <p14:creationId xmlns:p14="http://schemas.microsoft.com/office/powerpoint/2010/main" val="4021384691"/>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801757"/>
          </a:xfrm>
          <a:prstGeom prst="rect">
            <a:avLst/>
          </a:prstGeom>
        </p:spPr>
        <p:txBody>
          <a:bodyPr/>
          <a:lstStyle/>
          <a:p>
            <a:pPr algn="ctr">
              <a:buFont typeface="Monotype Sorts" pitchFamily="2" charset="2"/>
              <a:buNone/>
            </a:pPr>
            <a:r>
              <a:rPr lang="en-US" sz="4400" b="1" dirty="0" smtClean="0">
                <a:latin typeface="Tahoma" pitchFamily="34" charset="0"/>
              </a:rPr>
              <a:t>Control / Power</a:t>
            </a:r>
            <a:endParaRPr lang="en-US" sz="4400" b="1" dirty="0" smtClean="0">
              <a:latin typeface="Tahoma" pitchFamily="34" charset="0"/>
            </a:endParaRPr>
          </a:p>
          <a:p>
            <a:pPr algn="ctr">
              <a:buFont typeface="Monotype Sorts" pitchFamily="2" charset="2"/>
              <a:buNone/>
            </a:pPr>
            <a:endParaRPr lang="en-US" sz="6600" b="1" dirty="0" smtClean="0">
              <a:latin typeface="Tahoma" pitchFamily="34" charset="0"/>
            </a:endParaRPr>
          </a:p>
        </p:txBody>
      </p:sp>
      <p:sp>
        <p:nvSpPr>
          <p:cNvPr id="2" name="TextBox 1"/>
          <p:cNvSpPr txBox="1"/>
          <p:nvPr/>
        </p:nvSpPr>
        <p:spPr>
          <a:xfrm>
            <a:off x="360244" y="3258741"/>
            <a:ext cx="8243795" cy="1846659"/>
          </a:xfrm>
          <a:prstGeom prst="rect">
            <a:avLst/>
          </a:prstGeom>
          <a:noFill/>
        </p:spPr>
        <p:txBody>
          <a:bodyPr wrap="none" rtlCol="0">
            <a:spAutoFit/>
          </a:bodyPr>
          <a:lstStyle/>
          <a:p>
            <a:pPr algn="ctr"/>
            <a:r>
              <a:rPr lang="en-US" sz="3200" dirty="0" smtClean="0"/>
              <a:t>POWER is more about Competition and </a:t>
            </a:r>
            <a:r>
              <a:rPr lang="en-US" sz="3200" u="sng" dirty="0" smtClean="0"/>
              <a:t>Winning</a:t>
            </a:r>
          </a:p>
          <a:p>
            <a:pPr algn="ctr"/>
            <a:r>
              <a:rPr lang="en-US" sz="3200" dirty="0" smtClean="0"/>
              <a:t>	CONTROL is more about Autonomy – </a:t>
            </a:r>
          </a:p>
          <a:p>
            <a:pPr algn="ctr"/>
            <a:r>
              <a:rPr lang="en-US" sz="3200" dirty="0" smtClean="0"/>
              <a:t>Who </a:t>
            </a:r>
            <a:r>
              <a:rPr lang="en-US" sz="3200" u="sng" dirty="0" smtClean="0"/>
              <a:t>Controls</a:t>
            </a:r>
            <a:r>
              <a:rPr lang="en-US" sz="3200" dirty="0" smtClean="0"/>
              <a:t> </a:t>
            </a:r>
            <a:r>
              <a:rPr lang="en-US" sz="3200" u="sng" dirty="0" smtClean="0"/>
              <a:t>Me</a:t>
            </a:r>
            <a:r>
              <a:rPr lang="en-US" sz="3200" dirty="0" smtClean="0"/>
              <a:t>, and whom do </a:t>
            </a:r>
            <a:r>
              <a:rPr lang="en-US" sz="3200" u="sng" dirty="0" smtClean="0"/>
              <a:t>I</a:t>
            </a:r>
            <a:r>
              <a:rPr lang="en-US" sz="3200" dirty="0" smtClean="0"/>
              <a:t> </a:t>
            </a:r>
            <a:r>
              <a:rPr lang="en-US" sz="3200" u="sng" dirty="0" smtClean="0"/>
              <a:t>Control</a:t>
            </a:r>
            <a:r>
              <a:rPr lang="en-US" sz="3200" dirty="0" smtClean="0"/>
              <a:t>?</a:t>
            </a:r>
          </a:p>
          <a:p>
            <a:pPr marL="342900" indent="-342900">
              <a:buAutoNum type="alphaUcParenR"/>
            </a:pPr>
            <a:endParaRPr lang="en-US" dirty="0"/>
          </a:p>
        </p:txBody>
      </p:sp>
      <p:sp>
        <p:nvSpPr>
          <p:cNvPr id="3" name="TextBox 2"/>
          <p:cNvSpPr txBox="1"/>
          <p:nvPr/>
        </p:nvSpPr>
        <p:spPr>
          <a:xfrm>
            <a:off x="8305800" y="6248400"/>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2</a:t>
            </a:fld>
            <a:endParaRPr lang="en-US" sz="3200" b="1" dirty="0">
              <a:solidFill>
                <a:schemeClr val="tx2">
                  <a:lumMod val="25000"/>
                </a:schemeClr>
              </a:solidFill>
            </a:endParaRPr>
          </a:p>
        </p:txBody>
      </p:sp>
    </p:spTree>
    <p:extLst>
      <p:ext uri="{BB962C8B-B14F-4D97-AF65-F5344CB8AC3E}">
        <p14:creationId xmlns:p14="http://schemas.microsoft.com/office/powerpoint/2010/main" val="2446452990"/>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057400"/>
            <a:ext cx="8153400" cy="2437590"/>
          </a:xfrm>
          <a:prstGeom prst="rect">
            <a:avLst/>
          </a:prstGeom>
        </p:spPr>
        <p:txBody>
          <a:bodyPr/>
          <a:lstStyle/>
          <a:p>
            <a:pPr algn="ctr">
              <a:buNone/>
            </a:pPr>
            <a:r>
              <a:rPr lang="en-US" sz="4400" b="1" dirty="0" smtClean="0">
                <a:latin typeface="Tahoma" pitchFamily="34" charset="0"/>
              </a:rPr>
              <a:t>Control</a:t>
            </a:r>
          </a:p>
          <a:p>
            <a:pPr algn="ctr">
              <a:buFont typeface="Monotype Sorts" pitchFamily="2" charset="2"/>
              <a:buNone/>
            </a:pPr>
            <a:endParaRPr lang="en-US" sz="1800" b="1" dirty="0" smtClean="0">
              <a:latin typeface="Tahoma" pitchFamily="34" charset="0"/>
            </a:endParaRPr>
          </a:p>
          <a:p>
            <a:pPr algn="ctr">
              <a:buFont typeface="Monotype Sorts" pitchFamily="2" charset="2"/>
              <a:buNone/>
            </a:pPr>
            <a:endParaRPr lang="en-US" sz="1800" b="1" dirty="0" smtClean="0">
              <a:latin typeface="Tahoma" pitchFamily="34" charset="0"/>
            </a:endParaRPr>
          </a:p>
          <a:p>
            <a:pPr algn="ctr">
              <a:buFont typeface="Monotype Sorts" pitchFamily="2" charset="2"/>
              <a:buNone/>
            </a:pPr>
            <a:r>
              <a:rPr lang="en-US" altLang="en-US" sz="3600" b="1" dirty="0" smtClean="0">
                <a:latin typeface="Tahoma" pitchFamily="34" charset="0"/>
              </a:rPr>
              <a:t>When we are not in control,</a:t>
            </a:r>
          </a:p>
          <a:p>
            <a:pPr algn="ctr">
              <a:buFont typeface="Monotype Sorts" pitchFamily="2" charset="2"/>
              <a:buNone/>
            </a:pPr>
            <a:r>
              <a:rPr lang="en-US" sz="3600" b="1" dirty="0" smtClean="0">
                <a:latin typeface="Tahoma" pitchFamily="34" charset="0"/>
              </a:rPr>
              <a:t>Something or someone else is!</a:t>
            </a:r>
            <a:endParaRPr lang="en-US" sz="3600" dirty="0"/>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20</a:t>
            </a:fld>
            <a:endParaRPr lang="en-US" sz="3200" b="1" dirty="0">
              <a:solidFill>
                <a:schemeClr val="tx2">
                  <a:lumMod val="25000"/>
                </a:schemeClr>
              </a:solidFill>
            </a:endParaRPr>
          </a:p>
        </p:txBody>
      </p:sp>
    </p:spTree>
    <p:extLst>
      <p:ext uri="{BB962C8B-B14F-4D97-AF65-F5344CB8AC3E}">
        <p14:creationId xmlns:p14="http://schemas.microsoft.com/office/powerpoint/2010/main" val="40997737"/>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62200"/>
            <a:ext cx="8501270" cy="1095685"/>
          </a:xfrm>
          <a:prstGeom prst="rect">
            <a:avLst/>
          </a:prstGeom>
        </p:spPr>
        <p:txBody>
          <a:bodyPr/>
          <a:lstStyle/>
          <a:p>
            <a:pPr algn="ctr">
              <a:buFont typeface="Monotype Sorts" pitchFamily="2" charset="2"/>
              <a:buNone/>
            </a:pPr>
            <a:r>
              <a:rPr lang="en-US" sz="4000" b="1" dirty="0">
                <a:latin typeface="Tahoma" pitchFamily="34" charset="0"/>
              </a:rPr>
              <a:t>Solutions for the Out of Control:</a:t>
            </a:r>
            <a:endParaRPr lang="en-US" sz="4000" b="1" dirty="0" smtClean="0">
              <a:latin typeface="Tahoma" pitchFamily="34" charset="0"/>
            </a:endParaRPr>
          </a:p>
          <a:p>
            <a:pPr algn="ctr">
              <a:buFont typeface="Monotype Sorts" pitchFamily="2" charset="2"/>
              <a:buNone/>
            </a:pPr>
            <a:endParaRPr lang="en-US" b="1" dirty="0" smtClean="0">
              <a:latin typeface="Tahoma" pitchFamily="34" charset="0"/>
            </a:endParaRPr>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21</a:t>
            </a:fld>
            <a:endParaRPr lang="en-US" sz="3200" b="1" dirty="0">
              <a:solidFill>
                <a:schemeClr val="tx2">
                  <a:lumMod val="25000"/>
                </a:schemeClr>
              </a:solidFill>
            </a:endParaRPr>
          </a:p>
        </p:txBody>
      </p:sp>
    </p:spTree>
    <p:extLst>
      <p:ext uri="{BB962C8B-B14F-4D97-AF65-F5344CB8AC3E}">
        <p14:creationId xmlns:p14="http://schemas.microsoft.com/office/powerpoint/2010/main" val="3089799307"/>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62200"/>
            <a:ext cx="8501270" cy="2314480"/>
          </a:xfrm>
          <a:prstGeom prst="rect">
            <a:avLst/>
          </a:prstGeom>
        </p:spPr>
        <p:txBody>
          <a:bodyPr/>
          <a:lstStyle/>
          <a:p>
            <a:pPr algn="ctr">
              <a:buFont typeface="Monotype Sorts" pitchFamily="2" charset="2"/>
              <a:buNone/>
            </a:pPr>
            <a:r>
              <a:rPr lang="en-US" sz="4000" b="1" dirty="0">
                <a:latin typeface="Tahoma" pitchFamily="34" charset="0"/>
              </a:rPr>
              <a:t>Solutions for the Out of Control:</a:t>
            </a:r>
            <a:endParaRPr lang="en-US" sz="4000" b="1" dirty="0" smtClean="0">
              <a:latin typeface="Tahoma" pitchFamily="34" charset="0"/>
            </a:endParaRPr>
          </a:p>
          <a:p>
            <a:pPr algn="ctr">
              <a:buFont typeface="Monotype Sorts" pitchFamily="2" charset="2"/>
              <a:buNone/>
            </a:pPr>
            <a:endParaRPr lang="en-US" b="1" dirty="0" smtClean="0">
              <a:latin typeface="Tahoma" pitchFamily="34" charset="0"/>
            </a:endParaRPr>
          </a:p>
          <a:p>
            <a:pPr marL="1828800" lvl="1" indent="-457200"/>
            <a:r>
              <a:rPr lang="en-US" sz="3600" dirty="0"/>
              <a:t>Get Back in the Driver’s </a:t>
            </a:r>
            <a:r>
              <a:rPr lang="en-US" sz="3600" dirty="0" smtClean="0"/>
              <a:t>Seat</a:t>
            </a:r>
          </a:p>
          <a:p>
            <a:pPr marL="0" lvl="2" indent="0" algn="ctr">
              <a:buNone/>
            </a:pPr>
            <a:r>
              <a:rPr lang="en-US" sz="3200" u="sng" dirty="0" smtClean="0"/>
              <a:t>Take</a:t>
            </a:r>
            <a:r>
              <a:rPr lang="en-US" sz="3200" dirty="0" smtClean="0"/>
              <a:t> </a:t>
            </a:r>
            <a:r>
              <a:rPr lang="en-US" sz="3200" u="sng" dirty="0" smtClean="0"/>
              <a:t>Control</a:t>
            </a:r>
            <a:endParaRPr lang="en-US" sz="3200" u="sng" dirty="0" smtClean="0"/>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22</a:t>
            </a:fld>
            <a:endParaRPr lang="en-US" sz="3200" b="1" dirty="0">
              <a:solidFill>
                <a:schemeClr val="tx2">
                  <a:lumMod val="25000"/>
                </a:schemeClr>
              </a:solidFill>
            </a:endParaRPr>
          </a:p>
        </p:txBody>
      </p:sp>
    </p:spTree>
    <p:extLst>
      <p:ext uri="{BB962C8B-B14F-4D97-AF65-F5344CB8AC3E}">
        <p14:creationId xmlns:p14="http://schemas.microsoft.com/office/powerpoint/2010/main" val="3764438710"/>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62200"/>
            <a:ext cx="8501270" cy="2856167"/>
          </a:xfrm>
          <a:prstGeom prst="rect">
            <a:avLst/>
          </a:prstGeom>
        </p:spPr>
        <p:txBody>
          <a:bodyPr/>
          <a:lstStyle/>
          <a:p>
            <a:pPr algn="ctr">
              <a:buFont typeface="Monotype Sorts" pitchFamily="2" charset="2"/>
              <a:buNone/>
            </a:pPr>
            <a:r>
              <a:rPr lang="en-US" sz="4000" b="1" dirty="0">
                <a:latin typeface="Tahoma" pitchFamily="34" charset="0"/>
              </a:rPr>
              <a:t>Solutions for the Out of Control:</a:t>
            </a:r>
            <a:endParaRPr lang="en-US" sz="4000" b="1" dirty="0" smtClean="0">
              <a:latin typeface="Tahoma" pitchFamily="34" charset="0"/>
            </a:endParaRPr>
          </a:p>
          <a:p>
            <a:pPr algn="ctr">
              <a:buFont typeface="Monotype Sorts" pitchFamily="2" charset="2"/>
              <a:buNone/>
            </a:pPr>
            <a:endParaRPr lang="en-US" b="1" dirty="0" smtClean="0">
              <a:latin typeface="Tahoma" pitchFamily="34" charset="0"/>
            </a:endParaRPr>
          </a:p>
          <a:p>
            <a:pPr marL="1828800" lvl="1" indent="-457200"/>
            <a:r>
              <a:rPr lang="en-US" sz="3600" dirty="0"/>
              <a:t>Get Back in the Driver’s Seat</a:t>
            </a:r>
            <a:endParaRPr lang="en-US" sz="3600" dirty="0" smtClean="0"/>
          </a:p>
          <a:p>
            <a:pPr marL="1716088" lvl="2" indent="-1716088" algn="ctr">
              <a:buNone/>
            </a:pPr>
            <a:r>
              <a:rPr lang="en-US" sz="3200" u="sng" dirty="0"/>
              <a:t>Take</a:t>
            </a:r>
            <a:r>
              <a:rPr lang="en-US" sz="3200" dirty="0"/>
              <a:t> </a:t>
            </a:r>
            <a:r>
              <a:rPr lang="en-US" sz="3200" u="sng" dirty="0"/>
              <a:t>Control</a:t>
            </a:r>
          </a:p>
          <a:p>
            <a:pPr marL="1828800" lvl="1" indent="-457200"/>
            <a:r>
              <a:rPr lang="en-US" sz="3600" dirty="0" smtClean="0"/>
              <a:t>Switch </a:t>
            </a:r>
            <a:r>
              <a:rPr lang="en-US" sz="3600" dirty="0" smtClean="0"/>
              <a:t>Gears</a:t>
            </a:r>
            <a:endParaRPr lang="en-US" sz="3600" dirty="0"/>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23</a:t>
            </a:fld>
            <a:endParaRPr lang="en-US" sz="3200" b="1" dirty="0">
              <a:solidFill>
                <a:schemeClr val="tx2">
                  <a:lumMod val="25000"/>
                </a:schemeClr>
              </a:solidFill>
            </a:endParaRPr>
          </a:p>
        </p:txBody>
      </p:sp>
    </p:spTree>
    <p:extLst>
      <p:ext uri="{BB962C8B-B14F-4D97-AF65-F5344CB8AC3E}">
        <p14:creationId xmlns:p14="http://schemas.microsoft.com/office/powerpoint/2010/main" val="327816250"/>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62200"/>
            <a:ext cx="8501270" cy="3465564"/>
          </a:xfrm>
          <a:prstGeom prst="rect">
            <a:avLst/>
          </a:prstGeom>
        </p:spPr>
        <p:txBody>
          <a:bodyPr/>
          <a:lstStyle/>
          <a:p>
            <a:pPr algn="ctr">
              <a:buFont typeface="Monotype Sorts" pitchFamily="2" charset="2"/>
              <a:buNone/>
            </a:pPr>
            <a:r>
              <a:rPr lang="en-US" sz="4000" b="1" dirty="0">
                <a:latin typeface="Tahoma" pitchFamily="34" charset="0"/>
              </a:rPr>
              <a:t>Solutions for the Out of Control:</a:t>
            </a:r>
            <a:endParaRPr lang="en-US" sz="4000" b="1" dirty="0" smtClean="0">
              <a:latin typeface="Tahoma" pitchFamily="34" charset="0"/>
            </a:endParaRPr>
          </a:p>
          <a:p>
            <a:pPr algn="ctr">
              <a:buFont typeface="Monotype Sorts" pitchFamily="2" charset="2"/>
              <a:buNone/>
            </a:pPr>
            <a:endParaRPr lang="en-US" b="1" dirty="0" smtClean="0">
              <a:latin typeface="Tahoma" pitchFamily="34" charset="0"/>
            </a:endParaRPr>
          </a:p>
          <a:p>
            <a:pPr marL="1828800" lvl="1" indent="-457200"/>
            <a:r>
              <a:rPr lang="en-US" sz="3600" dirty="0"/>
              <a:t>Get Back in the Driver’s Seat</a:t>
            </a:r>
            <a:endParaRPr lang="en-US" sz="3600" dirty="0" smtClean="0"/>
          </a:p>
          <a:p>
            <a:pPr marL="0" lvl="2" indent="0" algn="ctr">
              <a:buNone/>
            </a:pPr>
            <a:r>
              <a:rPr lang="en-US" sz="3200" u="sng" dirty="0"/>
              <a:t>Take</a:t>
            </a:r>
            <a:r>
              <a:rPr lang="en-US" sz="3200" dirty="0"/>
              <a:t> </a:t>
            </a:r>
            <a:r>
              <a:rPr lang="en-US" sz="3200" u="sng" dirty="0"/>
              <a:t>Control</a:t>
            </a:r>
          </a:p>
          <a:p>
            <a:pPr marL="1828800" lvl="1" indent="-457200"/>
            <a:r>
              <a:rPr lang="en-US" sz="3600" dirty="0" smtClean="0"/>
              <a:t>Switch </a:t>
            </a:r>
            <a:r>
              <a:rPr lang="en-US" sz="3600" dirty="0"/>
              <a:t>Gears</a:t>
            </a:r>
          </a:p>
          <a:p>
            <a:pPr marL="1828800" lvl="1" indent="-457200"/>
            <a:r>
              <a:rPr lang="en-US" sz="3600" dirty="0"/>
              <a:t>Apply the Brakes</a:t>
            </a:r>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24</a:t>
            </a:fld>
            <a:endParaRPr lang="en-US" sz="3200" b="1" dirty="0">
              <a:solidFill>
                <a:schemeClr val="tx2">
                  <a:lumMod val="25000"/>
                </a:schemeClr>
              </a:solidFill>
            </a:endParaRPr>
          </a:p>
        </p:txBody>
      </p:sp>
    </p:spTree>
    <p:extLst>
      <p:ext uri="{BB962C8B-B14F-4D97-AF65-F5344CB8AC3E}">
        <p14:creationId xmlns:p14="http://schemas.microsoft.com/office/powerpoint/2010/main" val="875311087"/>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05000"/>
            <a:ext cx="8501270" cy="6986528"/>
          </a:xfrm>
          <a:prstGeom prst="rect">
            <a:avLst/>
          </a:prstGeom>
        </p:spPr>
        <p:txBody>
          <a:bodyPr/>
          <a:lstStyle/>
          <a:p>
            <a:pPr algn="ctr">
              <a:buFont typeface="Monotype Sorts" pitchFamily="2" charset="2"/>
              <a:buNone/>
            </a:pPr>
            <a:r>
              <a:rPr lang="en-US" sz="4000" b="1" dirty="0" smtClean="0">
                <a:latin typeface="Tahoma" pitchFamily="34" charset="0"/>
              </a:rPr>
              <a:t>What does Control look like?</a:t>
            </a:r>
          </a:p>
          <a:p>
            <a:pPr algn="ctr">
              <a:buFont typeface="Monotype Sorts" pitchFamily="2" charset="2"/>
              <a:buNone/>
            </a:pPr>
            <a:r>
              <a:rPr lang="en-US" sz="3600" b="1" dirty="0" smtClean="0">
                <a:latin typeface="Tahoma" pitchFamily="34" charset="0"/>
              </a:rPr>
              <a:t>Commander / </a:t>
            </a:r>
            <a:r>
              <a:rPr lang="en-US" sz="3600" b="1" dirty="0" smtClean="0">
                <a:latin typeface="Tahoma" pitchFamily="34" charset="0"/>
              </a:rPr>
              <a:t>Robot</a:t>
            </a:r>
          </a:p>
          <a:p>
            <a:pPr algn="ctr">
              <a:buFont typeface="Monotype Sorts" pitchFamily="2" charset="2"/>
              <a:buNone/>
            </a:pPr>
            <a:endParaRPr lang="en-US" sz="1600" b="1" dirty="0">
              <a:latin typeface="Tahoma" pitchFamily="34" charset="0"/>
            </a:endParaRPr>
          </a:p>
          <a:p>
            <a:pPr marL="3200400" lvl="1" indent="-457200"/>
            <a:r>
              <a:rPr lang="en-US" sz="2800" u="sng" dirty="0" smtClean="0">
                <a:latin typeface="Tahoma" pitchFamily="34" charset="0"/>
              </a:rPr>
              <a:t>Helpfulness</a:t>
            </a:r>
          </a:p>
          <a:p>
            <a:pPr marL="3200400" lvl="1" indent="-457200"/>
            <a:r>
              <a:rPr lang="en-US" sz="2800" u="sng" dirty="0" smtClean="0">
                <a:latin typeface="Tahoma" pitchFamily="34" charset="0"/>
              </a:rPr>
              <a:t>Helplessness</a:t>
            </a:r>
          </a:p>
          <a:p>
            <a:pPr marL="3200400" lvl="1" indent="-457200"/>
            <a:r>
              <a:rPr lang="en-US" sz="2800" dirty="0" smtClean="0">
                <a:latin typeface="Tahoma" pitchFamily="34" charset="0"/>
              </a:rPr>
              <a:t>Sickly</a:t>
            </a:r>
          </a:p>
          <a:p>
            <a:pPr marL="3200400" lvl="1" indent="-457200"/>
            <a:r>
              <a:rPr lang="en-US" sz="2800" dirty="0" smtClean="0">
                <a:latin typeface="Tahoma" pitchFamily="34" charset="0"/>
              </a:rPr>
              <a:t>Surprises</a:t>
            </a:r>
          </a:p>
          <a:p>
            <a:pPr marL="3200400" lvl="1" indent="-457200"/>
            <a:r>
              <a:rPr lang="en-US" sz="2800" dirty="0" smtClean="0">
                <a:latin typeface="Tahoma" pitchFamily="34" charset="0"/>
              </a:rPr>
              <a:t>Sensitive</a:t>
            </a:r>
          </a:p>
          <a:p>
            <a:pPr marL="3200400" lvl="1" indent="-457200"/>
            <a:r>
              <a:rPr lang="en-US" sz="2800" dirty="0" smtClean="0">
                <a:latin typeface="Tahoma" pitchFamily="34" charset="0"/>
              </a:rPr>
              <a:t>Worrier</a:t>
            </a:r>
            <a:endParaRPr lang="en-US" sz="2800" dirty="0">
              <a:latin typeface="Tahoma" pitchFamily="34" charset="0"/>
            </a:endParaRPr>
          </a:p>
          <a:p>
            <a:pPr marL="1828800" lvl="1" indent="-457200"/>
            <a:endParaRPr lang="en-US" sz="3200" dirty="0" smtClean="0"/>
          </a:p>
          <a:p>
            <a:pPr marL="1828800" lvl="1" indent="-457200"/>
            <a:endParaRPr lang="en-US" sz="3600"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b="1" dirty="0" smtClean="0">
              <a:latin typeface="Tahoma" pitchFamily="34" charset="0"/>
            </a:endParaRPr>
          </a:p>
          <a:p>
            <a:pPr algn="ctr">
              <a:buFont typeface="Monotype Sorts" pitchFamily="2" charset="2"/>
              <a:buNone/>
            </a:pPr>
            <a:endParaRPr lang="en-US" b="1" dirty="0" smtClean="0">
              <a:latin typeface="Tahoma" pitchFamily="34" charset="0"/>
            </a:endParaRPr>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25</a:t>
            </a:fld>
            <a:endParaRPr lang="en-US" sz="3200" b="1" dirty="0">
              <a:solidFill>
                <a:schemeClr val="tx2">
                  <a:lumMod val="25000"/>
                </a:schemeClr>
              </a:solidFill>
            </a:endParaRPr>
          </a:p>
        </p:txBody>
      </p:sp>
    </p:spTree>
    <p:extLst>
      <p:ext uri="{BB962C8B-B14F-4D97-AF65-F5344CB8AC3E}">
        <p14:creationId xmlns:p14="http://schemas.microsoft.com/office/powerpoint/2010/main" val="294825325"/>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05001"/>
            <a:ext cx="8501270" cy="762000"/>
          </a:xfrm>
          <a:prstGeom prst="rect">
            <a:avLst/>
          </a:prstGeom>
        </p:spPr>
        <p:txBody>
          <a:bodyPr/>
          <a:lstStyle/>
          <a:p>
            <a:pPr algn="ctr">
              <a:buFont typeface="Monotype Sorts" pitchFamily="2" charset="2"/>
              <a:buNone/>
            </a:pPr>
            <a:r>
              <a:rPr lang="en-US" sz="4000" b="1" dirty="0" smtClean="0">
                <a:latin typeface="Tahoma" pitchFamily="34" charset="0"/>
              </a:rPr>
              <a:t>How does a Robot feel?</a:t>
            </a:r>
          </a:p>
          <a:p>
            <a:pPr algn="ctr">
              <a:buFont typeface="Monotype Sorts" pitchFamily="2" charset="2"/>
              <a:buNone/>
            </a:pPr>
            <a:endParaRPr lang="en-US" b="1" dirty="0" smtClean="0">
              <a:latin typeface="Tahoma" pitchFamily="34" charset="0"/>
            </a:endParaRPr>
          </a:p>
          <a:p>
            <a:pPr algn="ctr">
              <a:buFont typeface="Monotype Sorts" pitchFamily="2" charset="2"/>
              <a:buNone/>
            </a:pPr>
            <a:endParaRPr lang="en-US" b="1" dirty="0" smtClean="0">
              <a:latin typeface="Tahoma"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130483078"/>
              </p:ext>
            </p:extLst>
          </p:nvPr>
        </p:nvGraphicFramePr>
        <p:xfrm>
          <a:off x="1905000" y="2743200"/>
          <a:ext cx="6811962" cy="3200400"/>
        </p:xfrm>
        <a:graphic>
          <a:graphicData uri="http://schemas.openxmlformats.org/drawingml/2006/table">
            <a:tbl>
              <a:tblPr firstRow="1" bandRow="1">
                <a:tableStyleId>{5C22544A-7EE6-4342-B048-85BDC9FD1C3A}</a:tableStyleId>
              </a:tblPr>
              <a:tblGrid>
                <a:gridCol w="2742226"/>
                <a:gridCol w="4069736"/>
              </a:tblGrid>
              <a:tr h="370840">
                <a:tc>
                  <a:txBody>
                    <a:bodyPr/>
                    <a:lstStyle/>
                    <a:p>
                      <a:r>
                        <a:rPr lang="en-US" sz="2400" dirty="0" smtClean="0">
                          <a:solidFill>
                            <a:schemeClr val="tx1"/>
                          </a:solidFill>
                        </a:rPr>
                        <a:t>Controlled</a:t>
                      </a:r>
                      <a:endParaRPr lang="en-US" sz="240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2400" dirty="0" smtClean="0">
                          <a:solidFill>
                            <a:schemeClr val="tx1"/>
                          </a:solidFill>
                        </a:rPr>
                        <a:t>Nagged</a:t>
                      </a:r>
                      <a:endParaRPr lang="en-US" sz="240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70840">
                <a:tc>
                  <a:txBody>
                    <a:bodyPr/>
                    <a:lstStyle/>
                    <a:p>
                      <a:r>
                        <a:rPr lang="en-US" sz="2400" dirty="0" smtClean="0">
                          <a:solidFill>
                            <a:schemeClr val="tx1"/>
                          </a:solidFill>
                        </a:rPr>
                        <a:t>Boxed in</a:t>
                      </a:r>
                      <a:endParaRPr lang="en-US" sz="240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2400" dirty="0" smtClean="0">
                          <a:solidFill>
                            <a:schemeClr val="tx1"/>
                          </a:solidFill>
                        </a:rPr>
                        <a:t>Angry</a:t>
                      </a:r>
                      <a:endParaRPr lang="en-US" sz="240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370840">
                <a:tc>
                  <a:txBody>
                    <a:bodyPr/>
                    <a:lstStyle/>
                    <a:p>
                      <a:r>
                        <a:rPr lang="en-US" sz="2400" dirty="0" smtClean="0">
                          <a:solidFill>
                            <a:schemeClr val="tx1"/>
                          </a:solidFill>
                        </a:rPr>
                        <a:t>Powerless</a:t>
                      </a:r>
                      <a:endParaRPr lang="en-US" sz="24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2400" dirty="0" smtClean="0">
                          <a:solidFill>
                            <a:schemeClr val="tx1"/>
                          </a:solidFill>
                        </a:rPr>
                        <a:t>Inferior</a:t>
                      </a:r>
                      <a:endParaRPr lang="en-US" sz="24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40">
                <a:tc>
                  <a:txBody>
                    <a:bodyPr/>
                    <a:lstStyle/>
                    <a:p>
                      <a:r>
                        <a:rPr lang="en-US" sz="2400" dirty="0" smtClean="0">
                          <a:solidFill>
                            <a:schemeClr val="tx1"/>
                          </a:solidFill>
                        </a:rPr>
                        <a:t>Small</a:t>
                      </a:r>
                      <a:endParaRPr lang="en-US" sz="24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2400" dirty="0" smtClean="0">
                          <a:solidFill>
                            <a:schemeClr val="tx1"/>
                          </a:solidFill>
                        </a:rPr>
                        <a:t>Stupid</a:t>
                      </a:r>
                      <a:endParaRPr lang="en-US" sz="24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40">
                <a:tc>
                  <a:txBody>
                    <a:bodyPr/>
                    <a:lstStyle/>
                    <a:p>
                      <a:r>
                        <a:rPr lang="en-US" sz="2400" dirty="0" smtClean="0">
                          <a:solidFill>
                            <a:schemeClr val="tx1"/>
                          </a:solidFill>
                        </a:rPr>
                        <a:t>Used</a:t>
                      </a:r>
                      <a:endParaRPr lang="en-US" sz="24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2400" dirty="0" smtClean="0">
                          <a:solidFill>
                            <a:schemeClr val="tx1"/>
                          </a:solidFill>
                        </a:rPr>
                        <a:t>Like an Object</a:t>
                      </a:r>
                      <a:endParaRPr lang="en-US" sz="24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40">
                <a:tc>
                  <a:txBody>
                    <a:bodyPr/>
                    <a:lstStyle/>
                    <a:p>
                      <a:r>
                        <a:rPr lang="en-US" sz="2400" dirty="0" smtClean="0">
                          <a:solidFill>
                            <a:schemeClr val="tx1"/>
                          </a:solidFill>
                        </a:rPr>
                        <a:t>Unappreciated</a:t>
                      </a:r>
                      <a:endParaRPr lang="en-US" sz="24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2400" dirty="0" smtClean="0">
                          <a:solidFill>
                            <a:schemeClr val="tx1"/>
                          </a:solidFill>
                        </a:rPr>
                        <a:t>Like a Child</a:t>
                      </a:r>
                      <a:endParaRPr lang="en-US" sz="24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40">
                <a:tc>
                  <a:txBody>
                    <a:bodyPr/>
                    <a:lstStyle/>
                    <a:p>
                      <a:r>
                        <a:rPr lang="en-US" sz="2400" dirty="0" smtClean="0">
                          <a:solidFill>
                            <a:schemeClr val="tx1"/>
                          </a:solidFill>
                        </a:rPr>
                        <a:t>No Identity</a:t>
                      </a:r>
                      <a:endParaRPr lang="en-US" sz="24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2400" dirty="0" smtClean="0">
                          <a:solidFill>
                            <a:schemeClr val="tx1"/>
                          </a:solidFill>
                        </a:rPr>
                        <a:t>Controller is a “Bad Person”</a:t>
                      </a:r>
                      <a:endParaRPr lang="en-US" sz="24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10" name="TextBox 9"/>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26</a:t>
            </a:fld>
            <a:endParaRPr lang="en-US" sz="3200" b="1" dirty="0">
              <a:solidFill>
                <a:schemeClr val="tx2">
                  <a:lumMod val="25000"/>
                </a:schemeClr>
              </a:solidFill>
            </a:endParaRPr>
          </a:p>
        </p:txBody>
      </p:sp>
    </p:spTree>
    <p:extLst>
      <p:ext uri="{BB962C8B-B14F-4D97-AF65-F5344CB8AC3E}">
        <p14:creationId xmlns:p14="http://schemas.microsoft.com/office/powerpoint/2010/main" val="1697755841"/>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752600"/>
            <a:ext cx="8501270" cy="4648200"/>
          </a:xfrm>
          <a:prstGeom prst="rect">
            <a:avLst/>
          </a:prstGeom>
        </p:spPr>
        <p:txBody>
          <a:bodyPr/>
          <a:lstStyle/>
          <a:p>
            <a:pPr algn="ctr">
              <a:buFont typeface="Monotype Sorts" pitchFamily="2" charset="2"/>
              <a:buNone/>
            </a:pPr>
            <a:r>
              <a:rPr lang="en-US" sz="4000" b="1" dirty="0" smtClean="0">
                <a:latin typeface="Tahoma" pitchFamily="34" charset="0"/>
              </a:rPr>
              <a:t>What is the Robot angry about?</a:t>
            </a:r>
          </a:p>
          <a:p>
            <a:pPr algn="ctr">
              <a:buFont typeface="Monotype Sorts" pitchFamily="2" charset="2"/>
              <a:buNone/>
            </a:pPr>
            <a:endParaRPr lang="en-US" sz="1400" b="1" dirty="0">
              <a:latin typeface="Tahoma" pitchFamily="34" charset="0"/>
            </a:endParaRPr>
          </a:p>
          <a:p>
            <a:pPr marL="1828800" lvl="1" indent="-457200"/>
            <a:r>
              <a:rPr lang="en-US" sz="3200" dirty="0" smtClean="0"/>
              <a:t>The spouse for controlling them</a:t>
            </a:r>
          </a:p>
          <a:p>
            <a:pPr marL="1828800" lvl="1" indent="-457200"/>
            <a:r>
              <a:rPr lang="en-US" sz="3200" u="sng" dirty="0" smtClean="0"/>
              <a:t>At</a:t>
            </a:r>
            <a:r>
              <a:rPr lang="en-US" sz="3200" dirty="0" smtClean="0"/>
              <a:t> </a:t>
            </a:r>
            <a:r>
              <a:rPr lang="en-US" sz="3200" u="sng" dirty="0" smtClean="0"/>
              <a:t>themselves</a:t>
            </a:r>
            <a:r>
              <a:rPr lang="en-US" sz="3200" dirty="0" smtClean="0"/>
              <a:t> for allowing it</a:t>
            </a:r>
            <a:endParaRPr lang="en-US" sz="3200" dirty="0"/>
          </a:p>
          <a:p>
            <a:pPr algn="ctr">
              <a:buFont typeface="Monotype Sorts" pitchFamily="2" charset="2"/>
              <a:buNone/>
            </a:pPr>
            <a:endParaRPr lang="en-US" sz="4000" b="1" dirty="0">
              <a:latin typeface="Tahoma" pitchFamily="34" charset="0"/>
            </a:endParaRPr>
          </a:p>
        </p:txBody>
      </p:sp>
      <p:sp>
        <p:nvSpPr>
          <p:cNvPr id="7" name="TextBox 6"/>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27</a:t>
            </a:fld>
            <a:endParaRPr lang="en-US" sz="3200" b="1" dirty="0">
              <a:solidFill>
                <a:schemeClr val="tx2">
                  <a:lumMod val="25000"/>
                </a:schemeClr>
              </a:solidFill>
            </a:endParaRPr>
          </a:p>
        </p:txBody>
      </p:sp>
    </p:spTree>
    <p:extLst>
      <p:ext uri="{BB962C8B-B14F-4D97-AF65-F5344CB8AC3E}">
        <p14:creationId xmlns:p14="http://schemas.microsoft.com/office/powerpoint/2010/main" val="1923206707"/>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752600"/>
            <a:ext cx="8501270" cy="4108817"/>
          </a:xfrm>
          <a:prstGeom prst="rect">
            <a:avLst/>
          </a:prstGeom>
        </p:spPr>
        <p:txBody>
          <a:bodyPr/>
          <a:lstStyle/>
          <a:p>
            <a:pPr algn="ctr">
              <a:buFont typeface="Monotype Sorts" pitchFamily="2" charset="2"/>
              <a:buNone/>
            </a:pPr>
            <a:r>
              <a:rPr lang="en-US" sz="4000" b="1" dirty="0" smtClean="0">
                <a:latin typeface="Tahoma" pitchFamily="34" charset="0"/>
              </a:rPr>
              <a:t>What is the Robot angry about?</a:t>
            </a:r>
          </a:p>
          <a:p>
            <a:pPr algn="ctr">
              <a:buFont typeface="Monotype Sorts" pitchFamily="2" charset="2"/>
              <a:buNone/>
            </a:pPr>
            <a:endParaRPr lang="en-US" sz="1400" b="1" dirty="0">
              <a:latin typeface="Tahoma" pitchFamily="34" charset="0"/>
            </a:endParaRPr>
          </a:p>
          <a:p>
            <a:pPr marL="1828800" lvl="1" indent="-457200"/>
            <a:r>
              <a:rPr lang="en-US" sz="3200" dirty="0" smtClean="0"/>
              <a:t>The spouse for controlling them</a:t>
            </a:r>
          </a:p>
          <a:p>
            <a:pPr marL="1828800" lvl="1" indent="-457200"/>
            <a:r>
              <a:rPr lang="en-US" sz="3200" u="sng" dirty="0" smtClean="0"/>
              <a:t>At</a:t>
            </a:r>
            <a:r>
              <a:rPr lang="en-US" sz="3200" dirty="0" smtClean="0"/>
              <a:t> </a:t>
            </a:r>
            <a:r>
              <a:rPr lang="en-US" sz="3200" u="sng" dirty="0" smtClean="0"/>
              <a:t>themselves</a:t>
            </a:r>
            <a:r>
              <a:rPr lang="en-US" sz="3200" dirty="0" smtClean="0"/>
              <a:t> for allowing it</a:t>
            </a:r>
          </a:p>
          <a:p>
            <a:pPr marL="1371600" lvl="1" indent="0">
              <a:buNone/>
            </a:pPr>
            <a:endParaRPr lang="en-US" sz="2000" dirty="0"/>
          </a:p>
          <a:p>
            <a:pPr marL="0" lvl="1" indent="0" algn="ctr">
              <a:buNone/>
            </a:pPr>
            <a:r>
              <a:rPr lang="en-US" sz="3600" b="1" dirty="0" smtClean="0"/>
              <a:t>When we let someone control us, </a:t>
            </a:r>
          </a:p>
          <a:p>
            <a:pPr marL="0" lvl="1" indent="0" algn="ctr">
              <a:buNone/>
            </a:pPr>
            <a:r>
              <a:rPr lang="en-US" sz="3600" b="1" dirty="0" smtClean="0"/>
              <a:t>we are </a:t>
            </a:r>
            <a:r>
              <a:rPr lang="en-US" sz="3600" b="1" u="sng" dirty="0" smtClean="0"/>
              <a:t>Part</a:t>
            </a:r>
            <a:r>
              <a:rPr lang="en-US" sz="3600" b="1" dirty="0" smtClean="0"/>
              <a:t> </a:t>
            </a:r>
            <a:r>
              <a:rPr lang="en-US" sz="3600" b="1" u="sng" dirty="0" smtClean="0"/>
              <a:t>of</a:t>
            </a:r>
            <a:r>
              <a:rPr lang="en-US" sz="3600" b="1" dirty="0" smtClean="0"/>
              <a:t> </a:t>
            </a:r>
            <a:r>
              <a:rPr lang="en-US" sz="3600" b="1" u="sng" dirty="0" smtClean="0"/>
              <a:t>the</a:t>
            </a:r>
            <a:r>
              <a:rPr lang="en-US" sz="3600" b="1" dirty="0" smtClean="0"/>
              <a:t> </a:t>
            </a:r>
            <a:r>
              <a:rPr lang="en-US" sz="3600" b="1" u="sng" dirty="0" smtClean="0"/>
              <a:t>Problem</a:t>
            </a:r>
            <a:endParaRPr lang="en-US" sz="3600" b="1" u="sng" dirty="0"/>
          </a:p>
          <a:p>
            <a:pPr algn="ctr">
              <a:buFont typeface="Monotype Sorts" pitchFamily="2" charset="2"/>
              <a:buNone/>
            </a:pPr>
            <a:endParaRPr lang="en-US" sz="4000" b="1" dirty="0">
              <a:latin typeface="Tahoma" pitchFamily="34" charset="0"/>
            </a:endParaRPr>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28</a:t>
            </a:fld>
            <a:endParaRPr lang="en-US" sz="3200" b="1" dirty="0">
              <a:solidFill>
                <a:schemeClr val="tx2">
                  <a:lumMod val="25000"/>
                </a:schemeClr>
              </a:solidFill>
            </a:endParaRPr>
          </a:p>
        </p:txBody>
      </p:sp>
    </p:spTree>
    <p:extLst>
      <p:ext uri="{BB962C8B-B14F-4D97-AF65-F5344CB8AC3E}">
        <p14:creationId xmlns:p14="http://schemas.microsoft.com/office/powerpoint/2010/main" val="4187279037"/>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05001"/>
            <a:ext cx="8501270" cy="3016210"/>
          </a:xfrm>
          <a:prstGeom prst="rect">
            <a:avLst/>
          </a:prstGeom>
        </p:spPr>
        <p:txBody>
          <a:bodyPr/>
          <a:lstStyle/>
          <a:p>
            <a:pPr algn="ctr">
              <a:buFont typeface="Monotype Sorts" pitchFamily="2" charset="2"/>
              <a:buNone/>
            </a:pPr>
            <a:r>
              <a:rPr lang="en-US" b="1" dirty="0" smtClean="0">
                <a:latin typeface="Tahoma" pitchFamily="34" charset="0"/>
              </a:rPr>
              <a:t>How might it feel if the controlled spouse</a:t>
            </a:r>
          </a:p>
          <a:p>
            <a:pPr algn="ctr">
              <a:buFont typeface="Monotype Sorts" pitchFamily="2" charset="2"/>
              <a:buNone/>
            </a:pPr>
            <a:r>
              <a:rPr lang="en-US" b="1" dirty="0" smtClean="0">
                <a:latin typeface="Tahoma" pitchFamily="34" charset="0"/>
              </a:rPr>
              <a:t>attempts to exert independence?</a:t>
            </a:r>
          </a:p>
          <a:p>
            <a:pPr algn="ctr">
              <a:buFont typeface="Monotype Sorts" pitchFamily="2" charset="2"/>
              <a:buNone/>
            </a:pPr>
            <a:endParaRPr lang="en-US" sz="4000" b="1" dirty="0" smtClean="0">
              <a:latin typeface="Tahoma" pitchFamily="34" charset="0"/>
            </a:endParaRPr>
          </a:p>
          <a:p>
            <a:pPr algn="ctr">
              <a:buFont typeface="Monotype Sorts" pitchFamily="2" charset="2"/>
              <a:buNone/>
            </a:pPr>
            <a:endParaRPr lang="en-US" sz="4000" b="1" dirty="0" smtClean="0">
              <a:latin typeface="Tahoma" pitchFamily="34" charset="0"/>
            </a:endParaRPr>
          </a:p>
          <a:p>
            <a:pPr algn="ctr">
              <a:buFont typeface="Monotype Sorts" pitchFamily="2" charset="2"/>
              <a:buNone/>
            </a:pPr>
            <a:endParaRPr lang="en-US" sz="4000" b="1" dirty="0">
              <a:latin typeface="Tahoma"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191415062"/>
              </p:ext>
            </p:extLst>
          </p:nvPr>
        </p:nvGraphicFramePr>
        <p:xfrm>
          <a:off x="1905000" y="3124200"/>
          <a:ext cx="6811962" cy="1554480"/>
        </p:xfrm>
        <a:graphic>
          <a:graphicData uri="http://schemas.openxmlformats.org/drawingml/2006/table">
            <a:tbl>
              <a:tblPr firstRow="1" bandRow="1">
                <a:tableStyleId>{5C22544A-7EE6-4342-B048-85BDC9FD1C3A}</a:tableStyleId>
              </a:tblPr>
              <a:tblGrid>
                <a:gridCol w="2742226"/>
                <a:gridCol w="4069736"/>
              </a:tblGrid>
              <a:tr h="370840">
                <a:tc>
                  <a:txBody>
                    <a:bodyPr/>
                    <a:lstStyle/>
                    <a:p>
                      <a:r>
                        <a:rPr lang="en-US" sz="2800" b="1" dirty="0" smtClean="0">
                          <a:solidFill>
                            <a:schemeClr val="tx1"/>
                          </a:solidFill>
                        </a:rPr>
                        <a:t>Released</a:t>
                      </a:r>
                      <a:endParaRPr lang="en-US" sz="28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In Control</a:t>
                      </a:r>
                      <a:endParaRPr lang="en-US" sz="28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70840">
                <a:tc>
                  <a:txBody>
                    <a:bodyPr/>
                    <a:lstStyle/>
                    <a:p>
                      <a:r>
                        <a:rPr lang="en-US" sz="2800" b="1" dirty="0" smtClean="0">
                          <a:solidFill>
                            <a:schemeClr val="tx1"/>
                          </a:solidFill>
                        </a:rPr>
                        <a:t>Free</a:t>
                      </a:r>
                      <a:endParaRPr lang="en-US" sz="2800"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Exhilarated</a:t>
                      </a:r>
                      <a:endParaRPr lang="en-US" sz="2800"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370840">
                <a:tc>
                  <a:txBody>
                    <a:bodyPr/>
                    <a:lstStyle/>
                    <a:p>
                      <a:r>
                        <a:rPr lang="en-US" sz="2800" b="1" dirty="0" smtClean="0">
                          <a:solidFill>
                            <a:schemeClr val="tx1"/>
                          </a:solidFill>
                        </a:rPr>
                        <a:t>Proud</a:t>
                      </a:r>
                      <a:endParaRPr lang="en-US" sz="28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Scared (!)</a:t>
                      </a:r>
                      <a:endParaRPr lang="en-US" sz="28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7" name="TextBox 6"/>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29</a:t>
            </a:fld>
            <a:endParaRPr lang="en-US" sz="3200" b="1" dirty="0">
              <a:solidFill>
                <a:schemeClr val="tx2">
                  <a:lumMod val="25000"/>
                </a:schemeClr>
              </a:solidFill>
            </a:endParaRPr>
          </a:p>
        </p:txBody>
      </p:sp>
    </p:spTree>
    <p:extLst>
      <p:ext uri="{BB962C8B-B14F-4D97-AF65-F5344CB8AC3E}">
        <p14:creationId xmlns:p14="http://schemas.microsoft.com/office/powerpoint/2010/main" val="16521052"/>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116933">
            <a:off x="304800" y="2845865"/>
            <a:ext cx="8501270" cy="1775871"/>
          </a:xfrm>
          <a:prstGeom prst="rect">
            <a:avLst/>
          </a:prstGeom>
        </p:spPr>
        <p:txBody>
          <a:bodyPr/>
          <a:lstStyle/>
          <a:p>
            <a:pPr algn="ctr">
              <a:buNone/>
            </a:pPr>
            <a:endParaRPr lang="en-US" sz="2800" b="1" dirty="0" smtClean="0"/>
          </a:p>
          <a:p>
            <a:pPr algn="ctr">
              <a:buNone/>
            </a:pPr>
            <a:r>
              <a:rPr lang="en-US" sz="2800" b="1" dirty="0" smtClean="0"/>
              <a:t>_____________________________________________</a:t>
            </a:r>
          </a:p>
          <a:p>
            <a:pPr lvl="1">
              <a:buNone/>
            </a:pPr>
            <a:r>
              <a:rPr lang="en-US" sz="3600" b="1" dirty="0" smtClean="0"/>
              <a:t>Out of Control</a:t>
            </a:r>
            <a:r>
              <a:rPr lang="en-US" sz="3600" b="1" dirty="0"/>
              <a:t>			</a:t>
            </a:r>
            <a:endParaRPr lang="en-US" sz="3600" b="1" dirty="0" smtClean="0"/>
          </a:p>
          <a:p>
            <a:pPr>
              <a:buNone/>
            </a:pPr>
            <a:endParaRPr lang="en-US" sz="1800" b="1" dirty="0" smtClean="0">
              <a:latin typeface="Tahoma" pitchFamily="34" charset="0"/>
            </a:endParaRPr>
          </a:p>
        </p:txBody>
      </p:sp>
      <p:sp>
        <p:nvSpPr>
          <p:cNvPr id="2" name="TextBox 1"/>
          <p:cNvSpPr txBox="1"/>
          <p:nvPr/>
        </p:nvSpPr>
        <p:spPr>
          <a:xfrm>
            <a:off x="889846" y="5715000"/>
            <a:ext cx="7568354" cy="584775"/>
          </a:xfrm>
          <a:prstGeom prst="rect">
            <a:avLst/>
          </a:prstGeom>
          <a:noFill/>
        </p:spPr>
        <p:txBody>
          <a:bodyPr wrap="none" rtlCol="0">
            <a:spAutoFit/>
          </a:bodyPr>
          <a:lstStyle/>
          <a:p>
            <a:r>
              <a:rPr lang="en-US" sz="3200" dirty="0" smtClean="0"/>
              <a:t>Someone or something else is </a:t>
            </a:r>
            <a:r>
              <a:rPr lang="en-US" sz="3200" u="sng" dirty="0" smtClean="0"/>
              <a:t>Controlling</a:t>
            </a:r>
            <a:r>
              <a:rPr lang="en-US" sz="3200" dirty="0" smtClean="0"/>
              <a:t> us</a:t>
            </a:r>
            <a:endParaRPr lang="en-US" sz="3200" dirty="0"/>
          </a:p>
        </p:txBody>
      </p:sp>
      <p:sp>
        <p:nvSpPr>
          <p:cNvPr id="6" name="TextBox 5"/>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3</a:t>
            </a:fld>
            <a:endParaRPr lang="en-US" sz="3200" b="1" dirty="0">
              <a:solidFill>
                <a:schemeClr val="tx2">
                  <a:lumMod val="25000"/>
                </a:schemeClr>
              </a:solidFill>
            </a:endParaRPr>
          </a:p>
        </p:txBody>
      </p:sp>
    </p:spTree>
    <p:extLst>
      <p:ext uri="{BB962C8B-B14F-4D97-AF65-F5344CB8AC3E}">
        <p14:creationId xmlns:p14="http://schemas.microsoft.com/office/powerpoint/2010/main" val="4246026275"/>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05001"/>
            <a:ext cx="8501270" cy="4099584"/>
          </a:xfrm>
          <a:prstGeom prst="rect">
            <a:avLst/>
          </a:prstGeom>
        </p:spPr>
        <p:txBody>
          <a:bodyPr/>
          <a:lstStyle/>
          <a:p>
            <a:pPr algn="ctr">
              <a:buFont typeface="Monotype Sorts" pitchFamily="2" charset="2"/>
              <a:buNone/>
            </a:pPr>
            <a:r>
              <a:rPr lang="en-US" b="1" dirty="0" smtClean="0">
                <a:latin typeface="Tahoma" pitchFamily="34" charset="0"/>
              </a:rPr>
              <a:t>How might it feel if the controlled spouse</a:t>
            </a:r>
          </a:p>
          <a:p>
            <a:pPr algn="ctr">
              <a:buFont typeface="Monotype Sorts" pitchFamily="2" charset="2"/>
              <a:buNone/>
            </a:pPr>
            <a:r>
              <a:rPr lang="en-US" b="1" dirty="0" smtClean="0">
                <a:latin typeface="Tahoma" pitchFamily="34" charset="0"/>
              </a:rPr>
              <a:t>attempts to exert independence?</a:t>
            </a:r>
          </a:p>
          <a:p>
            <a:pPr algn="ctr">
              <a:buFont typeface="Monotype Sorts" pitchFamily="2" charset="2"/>
              <a:buNone/>
            </a:pPr>
            <a:endParaRPr lang="en-US" sz="4000" b="1" dirty="0" smtClean="0">
              <a:latin typeface="Tahoma" pitchFamily="34" charset="0"/>
            </a:endParaRPr>
          </a:p>
          <a:p>
            <a:pPr algn="ctr">
              <a:buFont typeface="Monotype Sorts" pitchFamily="2" charset="2"/>
              <a:buNone/>
            </a:pPr>
            <a:endParaRPr lang="en-US" sz="4000" b="1" dirty="0" smtClean="0">
              <a:latin typeface="Tahoma" pitchFamily="34" charset="0"/>
            </a:endParaRPr>
          </a:p>
          <a:p>
            <a:pPr algn="ctr">
              <a:buFont typeface="Monotype Sorts" pitchFamily="2" charset="2"/>
              <a:buNone/>
            </a:pPr>
            <a:endParaRPr lang="en-US" sz="4000" b="1" dirty="0">
              <a:latin typeface="Tahoma" pitchFamily="34" charset="0"/>
            </a:endParaRPr>
          </a:p>
          <a:p>
            <a:pPr algn="ctr">
              <a:buNone/>
            </a:pPr>
            <a:r>
              <a:rPr lang="en-US" b="1" dirty="0" smtClean="0">
                <a:latin typeface="Tahoma" pitchFamily="34" charset="0"/>
              </a:rPr>
              <a:t>What might the </a:t>
            </a:r>
            <a:r>
              <a:rPr lang="en-US" b="1" dirty="0">
                <a:latin typeface="Tahoma" pitchFamily="34" charset="0"/>
              </a:rPr>
              <a:t>controlled </a:t>
            </a:r>
            <a:r>
              <a:rPr lang="en-US" b="1" dirty="0" smtClean="0">
                <a:latin typeface="Tahoma" pitchFamily="34" charset="0"/>
              </a:rPr>
              <a:t>spouse fear?</a:t>
            </a:r>
            <a:endParaRPr lang="en-US" b="1" dirty="0">
              <a:latin typeface="Tahoma" pitchFamily="34" charset="0"/>
            </a:endParaRPr>
          </a:p>
          <a:p>
            <a:pPr algn="ctr">
              <a:buFont typeface="Monotype Sorts" pitchFamily="2" charset="2"/>
              <a:buNone/>
            </a:pPr>
            <a:r>
              <a:rPr lang="en-US" sz="2800" dirty="0" smtClean="0">
                <a:latin typeface="Tahoma" pitchFamily="34" charset="0"/>
              </a:rPr>
              <a:t>What may happen to the </a:t>
            </a:r>
            <a:r>
              <a:rPr lang="en-US" sz="2800" u="sng" dirty="0" smtClean="0">
                <a:latin typeface="Tahoma" pitchFamily="34" charset="0"/>
              </a:rPr>
              <a:t>Relationship</a:t>
            </a:r>
            <a:endParaRPr lang="en-US" sz="2800" u="sng" dirty="0" smtClean="0">
              <a:latin typeface="Tahoma"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362530111"/>
              </p:ext>
            </p:extLst>
          </p:nvPr>
        </p:nvGraphicFramePr>
        <p:xfrm>
          <a:off x="1905000" y="3124200"/>
          <a:ext cx="6811962" cy="1554480"/>
        </p:xfrm>
        <a:graphic>
          <a:graphicData uri="http://schemas.openxmlformats.org/drawingml/2006/table">
            <a:tbl>
              <a:tblPr firstRow="1" bandRow="1">
                <a:tableStyleId>{5C22544A-7EE6-4342-B048-85BDC9FD1C3A}</a:tableStyleId>
              </a:tblPr>
              <a:tblGrid>
                <a:gridCol w="2742226"/>
                <a:gridCol w="4069736"/>
              </a:tblGrid>
              <a:tr h="370840">
                <a:tc>
                  <a:txBody>
                    <a:bodyPr/>
                    <a:lstStyle/>
                    <a:p>
                      <a:r>
                        <a:rPr lang="en-US" sz="2800" b="1" dirty="0" smtClean="0">
                          <a:solidFill>
                            <a:schemeClr val="tx1"/>
                          </a:solidFill>
                        </a:rPr>
                        <a:t>Released</a:t>
                      </a:r>
                      <a:endParaRPr lang="en-US" sz="28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In Control</a:t>
                      </a:r>
                      <a:endParaRPr lang="en-US" sz="28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70840">
                <a:tc>
                  <a:txBody>
                    <a:bodyPr/>
                    <a:lstStyle/>
                    <a:p>
                      <a:r>
                        <a:rPr lang="en-US" sz="2800" b="1" dirty="0" smtClean="0">
                          <a:solidFill>
                            <a:schemeClr val="tx1"/>
                          </a:solidFill>
                        </a:rPr>
                        <a:t>Free</a:t>
                      </a:r>
                      <a:endParaRPr lang="en-US" sz="2800"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Exhilarated</a:t>
                      </a:r>
                      <a:endParaRPr lang="en-US" sz="2800"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370840">
                <a:tc>
                  <a:txBody>
                    <a:bodyPr/>
                    <a:lstStyle/>
                    <a:p>
                      <a:r>
                        <a:rPr lang="en-US" sz="2800" b="1" dirty="0" smtClean="0">
                          <a:solidFill>
                            <a:schemeClr val="tx1"/>
                          </a:solidFill>
                        </a:rPr>
                        <a:t>Proud</a:t>
                      </a:r>
                      <a:endParaRPr lang="en-US" sz="28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Scared (!)</a:t>
                      </a:r>
                      <a:endParaRPr lang="en-US" sz="28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7" name="TextBox 6"/>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30</a:t>
            </a:fld>
            <a:endParaRPr lang="en-US" sz="3200" b="1" dirty="0">
              <a:solidFill>
                <a:schemeClr val="tx2">
                  <a:lumMod val="25000"/>
                </a:schemeClr>
              </a:solidFill>
            </a:endParaRPr>
          </a:p>
        </p:txBody>
      </p:sp>
    </p:spTree>
    <p:extLst>
      <p:ext uri="{BB962C8B-B14F-4D97-AF65-F5344CB8AC3E}">
        <p14:creationId xmlns:p14="http://schemas.microsoft.com/office/powerpoint/2010/main" val="3607331512"/>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05001"/>
            <a:ext cx="8501270" cy="1637371"/>
          </a:xfrm>
          <a:prstGeom prst="rect">
            <a:avLst/>
          </a:prstGeom>
        </p:spPr>
        <p:txBody>
          <a:bodyPr/>
          <a:lstStyle/>
          <a:p>
            <a:pPr algn="ctr">
              <a:buFont typeface="Monotype Sorts" pitchFamily="2" charset="2"/>
              <a:buNone/>
            </a:pPr>
            <a:r>
              <a:rPr lang="en-US" sz="4000" b="1" dirty="0" smtClean="0">
                <a:latin typeface="Tahoma" pitchFamily="34" charset="0"/>
              </a:rPr>
              <a:t>How does a Commander feel?</a:t>
            </a:r>
          </a:p>
          <a:p>
            <a:pPr algn="ctr">
              <a:buFont typeface="Monotype Sorts" pitchFamily="2" charset="2"/>
              <a:buNone/>
            </a:pPr>
            <a:endParaRPr lang="en-US" b="1" dirty="0" smtClean="0">
              <a:latin typeface="Tahoma" pitchFamily="34" charset="0"/>
            </a:endParaRPr>
          </a:p>
          <a:p>
            <a:pPr algn="ctr">
              <a:buFont typeface="Monotype Sorts" pitchFamily="2" charset="2"/>
              <a:buNone/>
            </a:pPr>
            <a:endParaRPr lang="en-US" b="1" dirty="0" smtClean="0">
              <a:latin typeface="Tahoma"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271526148"/>
              </p:ext>
            </p:extLst>
          </p:nvPr>
        </p:nvGraphicFramePr>
        <p:xfrm>
          <a:off x="2133600" y="2743200"/>
          <a:ext cx="5486400" cy="2651760"/>
        </p:xfrm>
        <a:graphic>
          <a:graphicData uri="http://schemas.openxmlformats.org/drawingml/2006/table">
            <a:tbl>
              <a:tblPr firstRow="1" bandRow="1">
                <a:tableStyleId>{5C22544A-7EE6-4342-B048-85BDC9FD1C3A}</a:tableStyleId>
              </a:tblPr>
              <a:tblGrid>
                <a:gridCol w="2208607"/>
                <a:gridCol w="3277793"/>
              </a:tblGrid>
              <a:tr h="370840">
                <a:tc>
                  <a:txBody>
                    <a:bodyPr/>
                    <a:lstStyle/>
                    <a:p>
                      <a:r>
                        <a:rPr lang="en-US" sz="2400" b="1" dirty="0" smtClean="0">
                          <a:solidFill>
                            <a:schemeClr val="tx1"/>
                          </a:solidFill>
                        </a:rPr>
                        <a:t>Important</a:t>
                      </a:r>
                      <a:endParaRPr lang="en-US" sz="24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2400" b="1" dirty="0" smtClean="0">
                          <a:solidFill>
                            <a:schemeClr val="tx1"/>
                          </a:solidFill>
                        </a:rPr>
                        <a:t>Superior</a:t>
                      </a:r>
                      <a:endParaRPr lang="en-US" sz="24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70840">
                <a:tc>
                  <a:txBody>
                    <a:bodyPr/>
                    <a:lstStyle/>
                    <a:p>
                      <a:r>
                        <a:rPr lang="en-US" sz="2400" b="1" dirty="0" smtClean="0">
                          <a:solidFill>
                            <a:schemeClr val="tx1"/>
                          </a:solidFill>
                        </a:rPr>
                        <a:t>In Control</a:t>
                      </a:r>
                      <a:endParaRPr lang="en-US" sz="2400"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2400" b="1" dirty="0" smtClean="0">
                          <a:solidFill>
                            <a:schemeClr val="tx1"/>
                          </a:solidFill>
                        </a:rPr>
                        <a:t>Smug</a:t>
                      </a:r>
                      <a:endParaRPr lang="en-US" sz="2400"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370840">
                <a:tc gridSpan="2">
                  <a:txBody>
                    <a:bodyPr/>
                    <a:lstStyle/>
                    <a:p>
                      <a:pPr lvl="4" algn="l"/>
                      <a:endParaRPr lang="en-US" sz="2400" b="1" dirty="0" smtClean="0">
                        <a:solidFill>
                          <a:schemeClr val="tx1"/>
                        </a:solidFill>
                      </a:endParaRPr>
                    </a:p>
                    <a:p>
                      <a:pPr marL="1489075" lvl="4" indent="0" algn="l"/>
                      <a:r>
                        <a:rPr lang="en-US" sz="2400" b="1" smtClean="0">
                          <a:solidFill>
                            <a:schemeClr val="tx1"/>
                          </a:solidFill>
                        </a:rPr>
                        <a:t>But </a:t>
                      </a:r>
                      <a:r>
                        <a:rPr lang="en-US" sz="2400" b="1" dirty="0" smtClean="0">
                          <a:solidFill>
                            <a:schemeClr val="tx1"/>
                          </a:solidFill>
                        </a:rPr>
                        <a:t>Also</a:t>
                      </a:r>
                      <a:endParaRPr lang="en-US" sz="24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endParaRPr lang="en-US" sz="24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40">
                <a:tc>
                  <a:txBody>
                    <a:bodyPr/>
                    <a:lstStyle/>
                    <a:p>
                      <a:r>
                        <a:rPr lang="en-US" sz="2400" b="1" dirty="0" smtClean="0">
                          <a:solidFill>
                            <a:schemeClr val="tx1"/>
                          </a:solidFill>
                        </a:rPr>
                        <a:t>Uncomfortable</a:t>
                      </a:r>
                      <a:endParaRPr lang="en-US" sz="24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2400" b="1" dirty="0" smtClean="0">
                          <a:solidFill>
                            <a:schemeClr val="tx1"/>
                          </a:solidFill>
                        </a:rPr>
                        <a:t>Ashamed</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40">
                <a:tc>
                  <a:txBody>
                    <a:bodyPr/>
                    <a:lstStyle/>
                    <a:p>
                      <a:r>
                        <a:rPr lang="en-US" sz="2400" b="1" dirty="0" smtClean="0">
                          <a:solidFill>
                            <a:schemeClr val="tx1"/>
                          </a:solidFill>
                        </a:rPr>
                        <a:t>Guilty</a:t>
                      </a:r>
                      <a:endParaRPr lang="en-US" sz="24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US" sz="24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9" name="TextBox 8"/>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31</a:t>
            </a:fld>
            <a:endParaRPr lang="en-US" sz="3200" b="1" dirty="0">
              <a:solidFill>
                <a:schemeClr val="tx2">
                  <a:lumMod val="25000"/>
                </a:schemeClr>
              </a:solidFill>
            </a:endParaRPr>
          </a:p>
        </p:txBody>
      </p:sp>
    </p:spTree>
    <p:extLst>
      <p:ext uri="{BB962C8B-B14F-4D97-AF65-F5344CB8AC3E}">
        <p14:creationId xmlns:p14="http://schemas.microsoft.com/office/powerpoint/2010/main" val="743248891"/>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05001"/>
            <a:ext cx="8501270" cy="3016210"/>
          </a:xfrm>
          <a:prstGeom prst="rect">
            <a:avLst/>
          </a:prstGeom>
        </p:spPr>
        <p:txBody>
          <a:bodyPr/>
          <a:lstStyle/>
          <a:p>
            <a:pPr algn="ctr">
              <a:buFont typeface="Monotype Sorts" pitchFamily="2" charset="2"/>
              <a:buNone/>
            </a:pPr>
            <a:r>
              <a:rPr lang="en-US" b="1" dirty="0" smtClean="0">
                <a:latin typeface="Tahoma" pitchFamily="34" charset="0"/>
              </a:rPr>
              <a:t>How might it feel if the controlled spouse</a:t>
            </a:r>
          </a:p>
          <a:p>
            <a:pPr algn="ctr">
              <a:buFont typeface="Monotype Sorts" pitchFamily="2" charset="2"/>
              <a:buNone/>
            </a:pPr>
            <a:r>
              <a:rPr lang="en-US" b="1" dirty="0" smtClean="0">
                <a:latin typeface="Tahoma" pitchFamily="34" charset="0"/>
              </a:rPr>
              <a:t>attempts to exert independence?</a:t>
            </a:r>
          </a:p>
          <a:p>
            <a:pPr algn="ctr">
              <a:buFont typeface="Monotype Sorts" pitchFamily="2" charset="2"/>
              <a:buNone/>
            </a:pPr>
            <a:endParaRPr lang="en-US" sz="4000" b="1" dirty="0" smtClean="0">
              <a:latin typeface="Tahoma" pitchFamily="34" charset="0"/>
            </a:endParaRPr>
          </a:p>
          <a:p>
            <a:pPr algn="ctr">
              <a:buFont typeface="Monotype Sorts" pitchFamily="2" charset="2"/>
              <a:buNone/>
            </a:pPr>
            <a:endParaRPr lang="en-US" sz="4000" b="1" dirty="0" smtClean="0">
              <a:latin typeface="Tahoma" pitchFamily="34" charset="0"/>
            </a:endParaRPr>
          </a:p>
          <a:p>
            <a:pPr algn="ctr">
              <a:buFont typeface="Monotype Sorts" pitchFamily="2" charset="2"/>
              <a:buNone/>
            </a:pPr>
            <a:endParaRPr lang="en-US" sz="4000" b="1" dirty="0">
              <a:latin typeface="Tahoma"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177903366"/>
              </p:ext>
            </p:extLst>
          </p:nvPr>
        </p:nvGraphicFramePr>
        <p:xfrm>
          <a:off x="1905000" y="3124200"/>
          <a:ext cx="6811962" cy="1554480"/>
        </p:xfrm>
        <a:graphic>
          <a:graphicData uri="http://schemas.openxmlformats.org/drawingml/2006/table">
            <a:tbl>
              <a:tblPr firstRow="1" bandRow="1">
                <a:tableStyleId>{5C22544A-7EE6-4342-B048-85BDC9FD1C3A}</a:tableStyleId>
              </a:tblPr>
              <a:tblGrid>
                <a:gridCol w="2742226"/>
                <a:gridCol w="4069736"/>
              </a:tblGrid>
              <a:tr h="370840">
                <a:tc>
                  <a:txBody>
                    <a:bodyPr/>
                    <a:lstStyle/>
                    <a:p>
                      <a:r>
                        <a:rPr lang="en-US" sz="2800" b="1" dirty="0" smtClean="0">
                          <a:solidFill>
                            <a:schemeClr val="tx1"/>
                          </a:solidFill>
                        </a:rPr>
                        <a:t>Upset</a:t>
                      </a:r>
                      <a:endParaRPr lang="en-US" sz="28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Ignored</a:t>
                      </a:r>
                      <a:endParaRPr lang="en-US" sz="28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70840">
                <a:tc>
                  <a:txBody>
                    <a:bodyPr/>
                    <a:lstStyle/>
                    <a:p>
                      <a:r>
                        <a:rPr lang="en-US" sz="2800" b="1" dirty="0" smtClean="0">
                          <a:solidFill>
                            <a:schemeClr val="tx1"/>
                          </a:solidFill>
                        </a:rPr>
                        <a:t>Hurt</a:t>
                      </a:r>
                      <a:endParaRPr lang="en-US" sz="2800"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Angry</a:t>
                      </a:r>
                      <a:endParaRPr lang="en-US" sz="2800"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370840">
                <a:tc>
                  <a:txBody>
                    <a:bodyPr/>
                    <a:lstStyle/>
                    <a:p>
                      <a:r>
                        <a:rPr lang="en-US" sz="2800" b="1" dirty="0" smtClean="0">
                          <a:solidFill>
                            <a:schemeClr val="tx1"/>
                          </a:solidFill>
                        </a:rPr>
                        <a:t>Anxious</a:t>
                      </a:r>
                      <a:endParaRPr lang="en-US" sz="28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Panic</a:t>
                      </a:r>
                      <a:endParaRPr lang="en-US" sz="28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7" name="TextBox 6"/>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32</a:t>
            </a:fld>
            <a:endParaRPr lang="en-US" sz="3200" b="1" dirty="0">
              <a:solidFill>
                <a:schemeClr val="tx2">
                  <a:lumMod val="25000"/>
                </a:schemeClr>
              </a:solidFill>
            </a:endParaRPr>
          </a:p>
        </p:txBody>
      </p:sp>
    </p:spTree>
    <p:extLst>
      <p:ext uri="{BB962C8B-B14F-4D97-AF65-F5344CB8AC3E}">
        <p14:creationId xmlns:p14="http://schemas.microsoft.com/office/powerpoint/2010/main" val="753369356"/>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05001"/>
            <a:ext cx="8501270" cy="4099584"/>
          </a:xfrm>
          <a:prstGeom prst="rect">
            <a:avLst/>
          </a:prstGeom>
        </p:spPr>
        <p:txBody>
          <a:bodyPr/>
          <a:lstStyle/>
          <a:p>
            <a:pPr algn="ctr">
              <a:buFont typeface="Monotype Sorts" pitchFamily="2" charset="2"/>
              <a:buNone/>
            </a:pPr>
            <a:r>
              <a:rPr lang="en-US" b="1" dirty="0" smtClean="0">
                <a:latin typeface="Tahoma" pitchFamily="34" charset="0"/>
              </a:rPr>
              <a:t>How might it feel if the controlled spouse</a:t>
            </a:r>
          </a:p>
          <a:p>
            <a:pPr algn="ctr">
              <a:buFont typeface="Monotype Sorts" pitchFamily="2" charset="2"/>
              <a:buNone/>
            </a:pPr>
            <a:r>
              <a:rPr lang="en-US" b="1" dirty="0" smtClean="0">
                <a:latin typeface="Tahoma" pitchFamily="34" charset="0"/>
              </a:rPr>
              <a:t>attempts to exert independence?</a:t>
            </a:r>
          </a:p>
          <a:p>
            <a:pPr algn="ctr">
              <a:buFont typeface="Monotype Sorts" pitchFamily="2" charset="2"/>
              <a:buNone/>
            </a:pPr>
            <a:endParaRPr lang="en-US" sz="4000" b="1" dirty="0" smtClean="0">
              <a:latin typeface="Tahoma" pitchFamily="34" charset="0"/>
            </a:endParaRPr>
          </a:p>
          <a:p>
            <a:pPr algn="ctr">
              <a:buFont typeface="Monotype Sorts" pitchFamily="2" charset="2"/>
              <a:buNone/>
            </a:pPr>
            <a:endParaRPr lang="en-US" sz="4000" b="1" dirty="0" smtClean="0">
              <a:latin typeface="Tahoma" pitchFamily="34" charset="0"/>
            </a:endParaRPr>
          </a:p>
          <a:p>
            <a:pPr algn="ctr">
              <a:buFont typeface="Monotype Sorts" pitchFamily="2" charset="2"/>
              <a:buNone/>
            </a:pPr>
            <a:endParaRPr lang="en-US" sz="4000" b="1" dirty="0">
              <a:latin typeface="Tahoma" pitchFamily="34" charset="0"/>
            </a:endParaRPr>
          </a:p>
          <a:p>
            <a:pPr algn="ctr">
              <a:buNone/>
            </a:pPr>
            <a:r>
              <a:rPr lang="en-US" b="1" dirty="0" smtClean="0">
                <a:latin typeface="Tahoma" pitchFamily="34" charset="0"/>
              </a:rPr>
              <a:t>What might the controller fear?</a:t>
            </a:r>
            <a:endParaRPr lang="en-US" b="1" dirty="0">
              <a:latin typeface="Tahoma" pitchFamily="34" charset="0"/>
            </a:endParaRPr>
          </a:p>
          <a:p>
            <a:pPr algn="ctr">
              <a:buFont typeface="Monotype Sorts" pitchFamily="2" charset="2"/>
              <a:buNone/>
            </a:pPr>
            <a:r>
              <a:rPr lang="en-US" sz="2800" dirty="0" smtClean="0">
                <a:latin typeface="Tahoma" pitchFamily="34" charset="0"/>
              </a:rPr>
              <a:t>What may happen to the </a:t>
            </a:r>
            <a:r>
              <a:rPr lang="en-US" sz="2800" u="sng" dirty="0" smtClean="0">
                <a:latin typeface="Tahoma" pitchFamily="34" charset="0"/>
              </a:rPr>
              <a:t>Relationship</a:t>
            </a:r>
            <a:endParaRPr lang="en-US" sz="2800" u="sng" dirty="0" smtClean="0">
              <a:latin typeface="Tahoma"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710374602"/>
              </p:ext>
            </p:extLst>
          </p:nvPr>
        </p:nvGraphicFramePr>
        <p:xfrm>
          <a:off x="1905000" y="3124200"/>
          <a:ext cx="6811962" cy="1554480"/>
        </p:xfrm>
        <a:graphic>
          <a:graphicData uri="http://schemas.openxmlformats.org/drawingml/2006/table">
            <a:tbl>
              <a:tblPr firstRow="1" bandRow="1">
                <a:tableStyleId>{5C22544A-7EE6-4342-B048-85BDC9FD1C3A}</a:tableStyleId>
              </a:tblPr>
              <a:tblGrid>
                <a:gridCol w="2742226"/>
                <a:gridCol w="4069736"/>
              </a:tblGrid>
              <a:tr h="370840">
                <a:tc>
                  <a:txBody>
                    <a:bodyPr/>
                    <a:lstStyle/>
                    <a:p>
                      <a:r>
                        <a:rPr lang="en-US" sz="2800" b="1" dirty="0" smtClean="0">
                          <a:solidFill>
                            <a:schemeClr val="tx1"/>
                          </a:solidFill>
                        </a:rPr>
                        <a:t>Upset</a:t>
                      </a:r>
                      <a:endParaRPr lang="en-US" sz="28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Ignored</a:t>
                      </a:r>
                      <a:endParaRPr lang="en-US" sz="28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70840">
                <a:tc>
                  <a:txBody>
                    <a:bodyPr/>
                    <a:lstStyle/>
                    <a:p>
                      <a:r>
                        <a:rPr lang="en-US" sz="2800" b="1" dirty="0" smtClean="0">
                          <a:solidFill>
                            <a:schemeClr val="tx1"/>
                          </a:solidFill>
                        </a:rPr>
                        <a:t>Hurt</a:t>
                      </a:r>
                      <a:endParaRPr lang="en-US" sz="2800"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Angry</a:t>
                      </a:r>
                      <a:endParaRPr lang="en-US" sz="2800"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370840">
                <a:tc>
                  <a:txBody>
                    <a:bodyPr/>
                    <a:lstStyle/>
                    <a:p>
                      <a:r>
                        <a:rPr lang="en-US" sz="2800" b="1" dirty="0" smtClean="0">
                          <a:solidFill>
                            <a:schemeClr val="tx1"/>
                          </a:solidFill>
                        </a:rPr>
                        <a:t>Anxious</a:t>
                      </a:r>
                      <a:endParaRPr lang="en-US" sz="28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2800" b="1" dirty="0" smtClean="0">
                          <a:solidFill>
                            <a:schemeClr val="tx1"/>
                          </a:solidFill>
                        </a:rPr>
                        <a:t>Panic</a:t>
                      </a:r>
                      <a:endParaRPr lang="en-US" sz="28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7" name="TextBox 6"/>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33</a:t>
            </a:fld>
            <a:endParaRPr lang="en-US" sz="3200" b="1" dirty="0">
              <a:solidFill>
                <a:schemeClr val="tx2">
                  <a:lumMod val="25000"/>
                </a:schemeClr>
              </a:solidFill>
            </a:endParaRPr>
          </a:p>
        </p:txBody>
      </p:sp>
    </p:spTree>
    <p:extLst>
      <p:ext uri="{BB962C8B-B14F-4D97-AF65-F5344CB8AC3E}">
        <p14:creationId xmlns:p14="http://schemas.microsoft.com/office/powerpoint/2010/main" val="2621015958"/>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66530" y="2057400"/>
            <a:ext cx="7815470" cy="2856167"/>
          </a:xfrm>
          <a:prstGeom prst="rect">
            <a:avLst/>
          </a:prstGeom>
        </p:spPr>
        <p:txBody>
          <a:bodyPr/>
          <a:lstStyle/>
          <a:p>
            <a:pPr algn="ctr">
              <a:buFont typeface="Monotype Sorts" pitchFamily="2" charset="2"/>
              <a:buNone/>
            </a:pPr>
            <a:r>
              <a:rPr lang="en-US" sz="4000" b="1" dirty="0" smtClean="0">
                <a:latin typeface="Tahoma" pitchFamily="34" charset="0"/>
              </a:rPr>
              <a:t>Solution</a:t>
            </a:r>
            <a:endParaRPr lang="en-US" b="1" dirty="0" smtClean="0">
              <a:latin typeface="Tahoma" pitchFamily="34" charset="0"/>
            </a:endParaRPr>
          </a:p>
          <a:p>
            <a:pPr marL="1319213" lvl="1" indent="0">
              <a:buNone/>
            </a:pPr>
            <a:r>
              <a:rPr lang="en-US" sz="1600" dirty="0" smtClean="0"/>
              <a:t> </a:t>
            </a:r>
            <a:endParaRPr lang="en-US" sz="1600" dirty="0" smtClean="0"/>
          </a:p>
          <a:p>
            <a:pPr marL="0" lvl="1" indent="0" algn="ctr">
              <a:buNone/>
            </a:pPr>
            <a:r>
              <a:rPr lang="en-US" sz="4000" u="sng" dirty="0" smtClean="0"/>
              <a:t>Self-Control</a:t>
            </a:r>
          </a:p>
          <a:p>
            <a:pPr marL="0" lvl="1" indent="0" algn="ctr">
              <a:buNone/>
            </a:pPr>
            <a:r>
              <a:rPr lang="en-US" sz="4000" dirty="0" smtClean="0"/>
              <a:t>We can only change </a:t>
            </a:r>
            <a:r>
              <a:rPr lang="en-US" sz="4000" u="sng" dirty="0" smtClean="0"/>
              <a:t>ourselves</a:t>
            </a:r>
          </a:p>
          <a:p>
            <a:pPr marL="0" lvl="1" indent="0" algn="ctr">
              <a:buNone/>
            </a:pPr>
            <a:r>
              <a:rPr lang="en-US" sz="4000" dirty="0" smtClean="0"/>
              <a:t>We only have control </a:t>
            </a:r>
            <a:r>
              <a:rPr lang="en-US" sz="4000" u="sng" dirty="0" smtClean="0"/>
              <a:t>over</a:t>
            </a:r>
            <a:r>
              <a:rPr lang="en-US" sz="4000" dirty="0" smtClean="0"/>
              <a:t> ourselves</a:t>
            </a:r>
            <a:endParaRPr lang="en-US" sz="4000" dirty="0"/>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34</a:t>
            </a:fld>
            <a:endParaRPr lang="en-US" sz="3200" b="1" dirty="0">
              <a:solidFill>
                <a:schemeClr val="tx2">
                  <a:lumMod val="25000"/>
                </a:schemeClr>
              </a:solidFill>
            </a:endParaRPr>
          </a:p>
        </p:txBody>
      </p:sp>
    </p:spTree>
    <p:extLst>
      <p:ext uri="{BB962C8B-B14F-4D97-AF65-F5344CB8AC3E}">
        <p14:creationId xmlns:p14="http://schemas.microsoft.com/office/powerpoint/2010/main" val="1834738698"/>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62200"/>
            <a:ext cx="8501270" cy="2923877"/>
          </a:xfrm>
          <a:prstGeom prst="rect">
            <a:avLst/>
          </a:prstGeom>
        </p:spPr>
        <p:txBody>
          <a:bodyPr/>
          <a:lstStyle/>
          <a:p>
            <a:pPr algn="ctr">
              <a:buFont typeface="Monotype Sorts" pitchFamily="2" charset="2"/>
              <a:buNone/>
            </a:pPr>
            <a:r>
              <a:rPr lang="en-US" sz="4000" b="1" dirty="0">
                <a:latin typeface="Tahoma" pitchFamily="34" charset="0"/>
              </a:rPr>
              <a:t>Solutions for the </a:t>
            </a:r>
            <a:r>
              <a:rPr lang="en-US" sz="4000" b="1" dirty="0" smtClean="0">
                <a:latin typeface="Tahoma" pitchFamily="34" charset="0"/>
              </a:rPr>
              <a:t>Controller:</a:t>
            </a:r>
            <a:endParaRPr lang="en-US" sz="4000" b="1" dirty="0" smtClean="0">
              <a:latin typeface="Tahoma" pitchFamily="34" charset="0"/>
            </a:endParaRPr>
          </a:p>
          <a:p>
            <a:pPr algn="ctr">
              <a:buFont typeface="Monotype Sorts" pitchFamily="2" charset="2"/>
              <a:buNone/>
            </a:pPr>
            <a:endParaRPr lang="en-US" b="1" dirty="0" smtClean="0">
              <a:latin typeface="Tahoma" pitchFamily="34" charset="0"/>
            </a:endParaRPr>
          </a:p>
          <a:p>
            <a:pPr marL="1828800" lvl="1" indent="-457200"/>
            <a:r>
              <a:rPr lang="en-US" sz="3600" dirty="0"/>
              <a:t>Remember: </a:t>
            </a:r>
            <a:r>
              <a:rPr lang="en-US" sz="3600" dirty="0" smtClean="0"/>
              <a:t>Control is </a:t>
            </a:r>
            <a:r>
              <a:rPr lang="en-US" sz="3600" dirty="0"/>
              <a:t>an </a:t>
            </a:r>
            <a:r>
              <a:rPr lang="en-US" sz="3600" u="sng" dirty="0"/>
              <a:t>illusion</a:t>
            </a:r>
            <a:endParaRPr lang="en-US" sz="3600" u="sng" dirty="0" smtClean="0"/>
          </a:p>
          <a:p>
            <a:pPr marL="1828800" lvl="1" indent="-457200"/>
            <a:r>
              <a:rPr lang="en-US" sz="3600" dirty="0" smtClean="0"/>
              <a:t>Apologize</a:t>
            </a:r>
          </a:p>
          <a:p>
            <a:pPr marL="1828800" lvl="1" indent="-457200"/>
            <a:r>
              <a:rPr lang="en-US" sz="3600" dirty="0"/>
              <a:t>“Whatever</a:t>
            </a:r>
            <a:r>
              <a:rPr lang="en-US" sz="3600" dirty="0" smtClean="0"/>
              <a:t>!” and </a:t>
            </a:r>
            <a:r>
              <a:rPr lang="en-US" sz="3600" u="sng" dirty="0" smtClean="0"/>
              <a:t>let</a:t>
            </a:r>
            <a:r>
              <a:rPr lang="en-US" sz="3600" dirty="0" smtClean="0"/>
              <a:t> </a:t>
            </a:r>
            <a:r>
              <a:rPr lang="en-US" sz="3600" u="sng" dirty="0" smtClean="0"/>
              <a:t>it</a:t>
            </a:r>
            <a:r>
              <a:rPr lang="en-US" sz="3600" dirty="0" smtClean="0"/>
              <a:t> </a:t>
            </a:r>
            <a:r>
              <a:rPr lang="en-US" sz="3600" u="sng" dirty="0" smtClean="0"/>
              <a:t>go</a:t>
            </a:r>
            <a:endParaRPr lang="en-US" sz="3600" u="sng" dirty="0"/>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35</a:t>
            </a:fld>
            <a:endParaRPr lang="en-US" sz="3200" b="1" dirty="0">
              <a:solidFill>
                <a:schemeClr val="tx2">
                  <a:lumMod val="25000"/>
                </a:schemeClr>
              </a:solidFill>
            </a:endParaRPr>
          </a:p>
        </p:txBody>
      </p:sp>
    </p:spTree>
    <p:extLst>
      <p:ext uri="{BB962C8B-B14F-4D97-AF65-F5344CB8AC3E}">
        <p14:creationId xmlns:p14="http://schemas.microsoft.com/office/powerpoint/2010/main" val="413485435"/>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66530" y="1752600"/>
            <a:ext cx="7815470" cy="4379660"/>
          </a:xfrm>
          <a:prstGeom prst="rect">
            <a:avLst/>
          </a:prstGeom>
        </p:spPr>
        <p:txBody>
          <a:bodyPr/>
          <a:lstStyle/>
          <a:p>
            <a:pPr algn="ctr">
              <a:buFont typeface="Monotype Sorts" pitchFamily="2" charset="2"/>
              <a:buNone/>
            </a:pPr>
            <a:r>
              <a:rPr lang="en-US" sz="4000" b="1" dirty="0">
                <a:latin typeface="Tahoma" pitchFamily="34" charset="0"/>
              </a:rPr>
              <a:t>Solutions for the </a:t>
            </a:r>
            <a:r>
              <a:rPr lang="en-US" sz="4000" b="1" dirty="0" smtClean="0">
                <a:latin typeface="Tahoma" pitchFamily="34" charset="0"/>
              </a:rPr>
              <a:t>Controlled:</a:t>
            </a:r>
            <a:endParaRPr lang="en-US" sz="4000" b="1" dirty="0" smtClean="0">
              <a:latin typeface="Tahoma" pitchFamily="34" charset="0"/>
            </a:endParaRPr>
          </a:p>
          <a:p>
            <a:pPr algn="ctr">
              <a:buFont typeface="Monotype Sorts" pitchFamily="2" charset="2"/>
              <a:buNone/>
            </a:pPr>
            <a:r>
              <a:rPr lang="en-US" b="1" u="sng" dirty="0" smtClean="0">
                <a:latin typeface="Tahoma" pitchFamily="34" charset="0"/>
              </a:rPr>
              <a:t>Control</a:t>
            </a:r>
            <a:r>
              <a:rPr lang="en-US" b="1" dirty="0" smtClean="0">
                <a:latin typeface="Tahoma" pitchFamily="34" charset="0"/>
              </a:rPr>
              <a:t> </a:t>
            </a:r>
            <a:r>
              <a:rPr lang="en-US" b="1" u="sng" dirty="0" smtClean="0">
                <a:latin typeface="Tahoma" pitchFamily="34" charset="0"/>
              </a:rPr>
              <a:t>your</a:t>
            </a:r>
            <a:r>
              <a:rPr lang="en-US" b="1" dirty="0" smtClean="0">
                <a:latin typeface="Tahoma" pitchFamily="34" charset="0"/>
              </a:rPr>
              <a:t> </a:t>
            </a:r>
            <a:r>
              <a:rPr lang="en-US" b="1" u="sng" dirty="0" smtClean="0">
                <a:latin typeface="Tahoma" pitchFamily="34" charset="0"/>
              </a:rPr>
              <a:t>own</a:t>
            </a:r>
            <a:r>
              <a:rPr lang="en-US" b="1" dirty="0" smtClean="0">
                <a:latin typeface="Tahoma" pitchFamily="34" charset="0"/>
              </a:rPr>
              <a:t> </a:t>
            </a:r>
            <a:r>
              <a:rPr lang="en-US" b="1" u="sng" dirty="0" smtClean="0">
                <a:latin typeface="Tahoma" pitchFamily="34" charset="0"/>
              </a:rPr>
              <a:t>life</a:t>
            </a:r>
          </a:p>
          <a:p>
            <a:pPr algn="ctr">
              <a:buFont typeface="Monotype Sorts" pitchFamily="2" charset="2"/>
              <a:buNone/>
            </a:pPr>
            <a:endParaRPr lang="en-US" sz="1400" b="1" u="sng" dirty="0" smtClean="0">
              <a:latin typeface="Tahoma" pitchFamily="34" charset="0"/>
            </a:endParaRPr>
          </a:p>
          <a:p>
            <a:pPr marL="1319213" lvl="1" indent="0"/>
            <a:r>
              <a:rPr lang="en-US" sz="3600" dirty="0" smtClean="0"/>
              <a:t>Get Help </a:t>
            </a:r>
          </a:p>
          <a:p>
            <a:pPr marL="1319213" lvl="1" indent="0"/>
            <a:r>
              <a:rPr lang="en-US" sz="3600" dirty="0" smtClean="0"/>
              <a:t>Some of the anger is at </a:t>
            </a:r>
            <a:r>
              <a:rPr lang="en-US" sz="3600" u="sng" dirty="0" smtClean="0"/>
              <a:t>yourself</a:t>
            </a:r>
          </a:p>
          <a:p>
            <a:pPr marL="0" lvl="1" indent="0" algn="ctr">
              <a:buNone/>
            </a:pPr>
            <a:endParaRPr lang="en-US" sz="1200" dirty="0" smtClean="0"/>
          </a:p>
          <a:p>
            <a:pPr marL="0" lvl="1" indent="0" algn="ctr">
              <a:buNone/>
            </a:pPr>
            <a:r>
              <a:rPr lang="en-US" sz="3200" dirty="0" smtClean="0"/>
              <a:t>Remember</a:t>
            </a:r>
            <a:r>
              <a:rPr lang="en-US" sz="3200" dirty="0"/>
              <a:t>: It’s an </a:t>
            </a:r>
            <a:r>
              <a:rPr lang="en-US" sz="3200" dirty="0" smtClean="0"/>
              <a:t>illusion</a:t>
            </a:r>
          </a:p>
          <a:p>
            <a:pPr marL="0" lvl="1" indent="0" algn="ctr">
              <a:buNone/>
            </a:pPr>
            <a:r>
              <a:rPr lang="en-US" sz="3200" dirty="0" smtClean="0"/>
              <a:t>We can only be controlled if </a:t>
            </a:r>
            <a:r>
              <a:rPr lang="en-US" sz="3200" u="sng" dirty="0" smtClean="0"/>
              <a:t>we</a:t>
            </a:r>
            <a:r>
              <a:rPr lang="en-US" sz="3200" dirty="0" smtClean="0"/>
              <a:t> </a:t>
            </a:r>
            <a:r>
              <a:rPr lang="en-US" sz="3200" u="sng" dirty="0" smtClean="0"/>
              <a:t>allow</a:t>
            </a:r>
            <a:r>
              <a:rPr lang="en-US" sz="3200" dirty="0" smtClean="0"/>
              <a:t> </a:t>
            </a:r>
            <a:r>
              <a:rPr lang="en-US" sz="3200" u="sng" dirty="0" smtClean="0"/>
              <a:t>it</a:t>
            </a:r>
            <a:endParaRPr lang="en-US" sz="3200" u="sng" dirty="0" smtClean="0"/>
          </a:p>
          <a:p>
            <a:pPr marL="0" lvl="1" indent="0" algn="ctr">
              <a:buNone/>
            </a:pPr>
            <a:r>
              <a:rPr lang="en-US" sz="3200" dirty="0" smtClean="0"/>
              <a:t> Reassure </a:t>
            </a:r>
            <a:r>
              <a:rPr lang="en-US" sz="3200" dirty="0"/>
              <a:t>Your </a:t>
            </a:r>
            <a:r>
              <a:rPr lang="en-US" sz="3200" dirty="0" smtClean="0"/>
              <a:t>Spouse</a:t>
            </a:r>
            <a:endParaRPr lang="en-US" sz="3200" dirty="0"/>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36</a:t>
            </a:fld>
            <a:endParaRPr lang="en-US" sz="3200" b="1" dirty="0">
              <a:solidFill>
                <a:schemeClr val="tx2">
                  <a:lumMod val="25000"/>
                </a:schemeClr>
              </a:solidFill>
            </a:endParaRPr>
          </a:p>
        </p:txBody>
      </p:sp>
    </p:spTree>
    <p:extLst>
      <p:ext uri="{BB962C8B-B14F-4D97-AF65-F5344CB8AC3E}">
        <p14:creationId xmlns:p14="http://schemas.microsoft.com/office/powerpoint/2010/main" val="2307953213"/>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592463">
            <a:off x="275681" y="1163046"/>
            <a:ext cx="8596479" cy="275767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________________________________________________</a:t>
            </a:r>
          </a:p>
          <a:p>
            <a:pPr algn="r">
              <a:buNone/>
            </a:pPr>
            <a:r>
              <a:rPr lang="en-US" sz="2800" b="1" dirty="0" smtClean="0">
                <a:latin typeface="Tahoma" pitchFamily="34" charset="0"/>
              </a:rPr>
              <a:t>Controlling/Controlled</a:t>
            </a:r>
          </a:p>
        </p:txBody>
      </p:sp>
      <p:sp>
        <p:nvSpPr>
          <p:cNvPr id="4" name="TextBox 3"/>
          <p:cNvSpPr txBox="1"/>
          <p:nvPr/>
        </p:nvSpPr>
        <p:spPr>
          <a:xfrm>
            <a:off x="889846" y="5715000"/>
            <a:ext cx="7394397" cy="584775"/>
          </a:xfrm>
          <a:prstGeom prst="rect">
            <a:avLst/>
          </a:prstGeom>
          <a:noFill/>
        </p:spPr>
        <p:txBody>
          <a:bodyPr wrap="none" rtlCol="0">
            <a:spAutoFit/>
          </a:bodyPr>
          <a:lstStyle/>
          <a:p>
            <a:r>
              <a:rPr lang="en-US" sz="3200" dirty="0" smtClean="0"/>
              <a:t>We can be very Controlling of </a:t>
            </a:r>
            <a:r>
              <a:rPr lang="en-US" sz="3200" u="sng" dirty="0" smtClean="0"/>
              <a:t>Other</a:t>
            </a:r>
            <a:r>
              <a:rPr lang="en-US" sz="3200" dirty="0" smtClean="0"/>
              <a:t> </a:t>
            </a:r>
            <a:r>
              <a:rPr lang="en-US" sz="3200" u="sng" dirty="0" smtClean="0"/>
              <a:t>People</a:t>
            </a:r>
            <a:endParaRPr lang="en-US" sz="3200" u="sng" dirty="0"/>
          </a:p>
        </p:txBody>
      </p:sp>
      <p:sp>
        <p:nvSpPr>
          <p:cNvPr id="6" name="TextBox 5"/>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4</a:t>
            </a:fld>
            <a:endParaRPr lang="en-US" sz="3200" b="1" dirty="0">
              <a:solidFill>
                <a:schemeClr val="tx2">
                  <a:lumMod val="25000"/>
                </a:schemeClr>
              </a:solidFill>
            </a:endParaRPr>
          </a:p>
        </p:txBody>
      </p:sp>
    </p:spTree>
    <p:extLst>
      <p:ext uri="{BB962C8B-B14F-4D97-AF65-F5344CB8AC3E}">
        <p14:creationId xmlns:p14="http://schemas.microsoft.com/office/powerpoint/2010/main" val="300507916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057400"/>
            <a:ext cx="8153400" cy="2825389"/>
          </a:xfrm>
          <a:prstGeom prst="rect">
            <a:avLst/>
          </a:prstGeom>
        </p:spPr>
        <p:txBody>
          <a:bodyPr/>
          <a:lstStyle/>
          <a:p>
            <a:pPr algn="ctr">
              <a:buNone/>
            </a:pPr>
            <a:r>
              <a:rPr lang="en-US" sz="4400" b="1" dirty="0" smtClean="0">
                <a:latin typeface="Tahoma" pitchFamily="34" charset="0"/>
              </a:rPr>
              <a:t>Control</a:t>
            </a:r>
          </a:p>
          <a:p>
            <a:pPr algn="ctr">
              <a:buFont typeface="Monotype Sorts" pitchFamily="2" charset="2"/>
              <a:buNone/>
            </a:pPr>
            <a:endParaRPr lang="en-US" sz="1800" b="1" dirty="0" smtClean="0">
              <a:latin typeface="Tahoma" pitchFamily="34" charset="0"/>
            </a:endParaRPr>
          </a:p>
          <a:p>
            <a:pPr algn="ctr">
              <a:buFont typeface="Monotype Sorts" pitchFamily="2" charset="2"/>
              <a:buNone/>
            </a:pPr>
            <a:endParaRPr lang="en-US" sz="1800" b="1" dirty="0" smtClean="0">
              <a:latin typeface="Tahoma" pitchFamily="34" charset="0"/>
            </a:endParaRPr>
          </a:p>
          <a:p>
            <a:pPr algn="ctr">
              <a:buFont typeface="Monotype Sorts" pitchFamily="2" charset="2"/>
              <a:buNone/>
            </a:pPr>
            <a:r>
              <a:rPr lang="en-US" altLang="en-US" sz="3600" b="1" dirty="0" smtClean="0">
                <a:latin typeface="Tahoma" pitchFamily="34" charset="0"/>
              </a:rPr>
              <a:t>“</a:t>
            </a:r>
            <a:r>
              <a:rPr lang="en-US" altLang="en-US" sz="3600" b="1" dirty="0">
                <a:latin typeface="Tahoma" pitchFamily="34" charset="0"/>
              </a:rPr>
              <a:t>I have no right to control my spouse; my spouse has no right to control me.”</a:t>
            </a:r>
            <a:endParaRPr lang="en-US" sz="3600" dirty="0"/>
          </a:p>
        </p:txBody>
      </p:sp>
      <p:sp>
        <p:nvSpPr>
          <p:cNvPr id="4" name="TextBox 3"/>
          <p:cNvSpPr txBox="1"/>
          <p:nvPr/>
        </p:nvSpPr>
        <p:spPr>
          <a:xfrm>
            <a:off x="8534400" y="6248400"/>
            <a:ext cx="4572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5</a:t>
            </a:fld>
            <a:endParaRPr lang="en-US" sz="3200" b="1" dirty="0">
              <a:solidFill>
                <a:schemeClr val="tx2">
                  <a:lumMod val="25000"/>
                </a:schemeClr>
              </a:solidFill>
            </a:endParaRPr>
          </a:p>
        </p:txBody>
      </p:sp>
    </p:spTree>
    <p:extLst>
      <p:ext uri="{BB962C8B-B14F-4D97-AF65-F5344CB8AC3E}">
        <p14:creationId xmlns:p14="http://schemas.microsoft.com/office/powerpoint/2010/main" val="147498486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057400"/>
            <a:ext cx="8153400" cy="3554819"/>
          </a:xfrm>
          <a:prstGeom prst="rect">
            <a:avLst/>
          </a:prstGeom>
        </p:spPr>
        <p:txBody>
          <a:bodyPr/>
          <a:lstStyle/>
          <a:p>
            <a:pPr algn="ctr">
              <a:buNone/>
            </a:pPr>
            <a:r>
              <a:rPr lang="en-US" sz="4400" b="1" dirty="0" smtClean="0">
                <a:latin typeface="Tahoma" pitchFamily="34" charset="0"/>
              </a:rPr>
              <a:t>Control</a:t>
            </a:r>
          </a:p>
          <a:p>
            <a:pPr algn="ctr">
              <a:buFont typeface="Monotype Sorts" pitchFamily="2" charset="2"/>
              <a:buNone/>
            </a:pPr>
            <a:endParaRPr lang="en-US" sz="1200" b="1" dirty="0" smtClean="0">
              <a:latin typeface="Tahoma" pitchFamily="34" charset="0"/>
            </a:endParaRPr>
          </a:p>
          <a:p>
            <a:pPr algn="ctr">
              <a:buFont typeface="Monotype Sorts" pitchFamily="2" charset="2"/>
              <a:buNone/>
            </a:pPr>
            <a:r>
              <a:rPr lang="en-US" altLang="en-US" sz="3600" b="1" dirty="0" smtClean="0">
                <a:latin typeface="Tahoma" pitchFamily="34" charset="0"/>
              </a:rPr>
              <a:t>We have </a:t>
            </a:r>
            <a:r>
              <a:rPr lang="en-US" altLang="en-US" sz="3600" b="1" u="sng" dirty="0" smtClean="0">
                <a:latin typeface="Tahoma" pitchFamily="34" charset="0"/>
              </a:rPr>
              <a:t>No</a:t>
            </a:r>
            <a:r>
              <a:rPr lang="en-US" altLang="en-US" sz="3600" b="1" dirty="0" smtClean="0">
                <a:latin typeface="Tahoma" pitchFamily="34" charset="0"/>
              </a:rPr>
              <a:t> </a:t>
            </a:r>
            <a:r>
              <a:rPr lang="en-US" altLang="en-US" sz="3600" b="1" u="sng" dirty="0" smtClean="0">
                <a:latin typeface="Tahoma" pitchFamily="34" charset="0"/>
              </a:rPr>
              <a:t>Right</a:t>
            </a:r>
            <a:r>
              <a:rPr lang="en-US" altLang="en-US" sz="3600" b="1" dirty="0" smtClean="0">
                <a:latin typeface="Tahoma" pitchFamily="34" charset="0"/>
              </a:rPr>
              <a:t> to </a:t>
            </a:r>
          </a:p>
          <a:p>
            <a:pPr algn="ctr">
              <a:buFont typeface="Monotype Sorts" pitchFamily="2" charset="2"/>
              <a:buNone/>
            </a:pPr>
            <a:r>
              <a:rPr lang="en-US" altLang="en-US" sz="3600" b="1" dirty="0" smtClean="0">
                <a:latin typeface="Tahoma" pitchFamily="34" charset="0"/>
              </a:rPr>
              <a:t>Control each other.</a:t>
            </a:r>
          </a:p>
          <a:p>
            <a:pPr algn="ctr">
              <a:buFont typeface="Monotype Sorts" pitchFamily="2" charset="2"/>
              <a:buNone/>
            </a:pPr>
            <a:endParaRPr lang="en-US" altLang="en-US" sz="1200" b="1" dirty="0" smtClean="0">
              <a:latin typeface="Tahoma" pitchFamily="34" charset="0"/>
            </a:endParaRPr>
          </a:p>
          <a:p>
            <a:pPr algn="ctr">
              <a:buFont typeface="Monotype Sorts" pitchFamily="2" charset="2"/>
              <a:buNone/>
            </a:pPr>
            <a:r>
              <a:rPr lang="en-US" sz="3600" b="1" dirty="0" smtClean="0">
                <a:latin typeface="Tahoma" pitchFamily="34" charset="0"/>
              </a:rPr>
              <a:t>Marriage is a working </a:t>
            </a:r>
          </a:p>
          <a:p>
            <a:pPr algn="ctr">
              <a:buFont typeface="Monotype Sorts" pitchFamily="2" charset="2"/>
              <a:buNone/>
            </a:pPr>
            <a:r>
              <a:rPr lang="en-US" sz="3600" b="1" u="sng" dirty="0" smtClean="0">
                <a:latin typeface="Tahoma" pitchFamily="34" charset="0"/>
              </a:rPr>
              <a:t>Partnership</a:t>
            </a:r>
            <a:endParaRPr lang="en-US" sz="3600" u="sng" dirty="0"/>
          </a:p>
        </p:txBody>
      </p:sp>
      <p:sp>
        <p:nvSpPr>
          <p:cNvPr id="4" name="TextBox 3"/>
          <p:cNvSpPr txBox="1"/>
          <p:nvPr/>
        </p:nvSpPr>
        <p:spPr>
          <a:xfrm>
            <a:off x="8534400" y="6243935"/>
            <a:ext cx="4572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6</a:t>
            </a:fld>
            <a:endParaRPr lang="en-US" sz="3200" b="1" dirty="0">
              <a:solidFill>
                <a:schemeClr val="tx2">
                  <a:lumMod val="25000"/>
                </a:schemeClr>
              </a:solidFill>
            </a:endParaRPr>
          </a:p>
        </p:txBody>
      </p:sp>
    </p:spTree>
    <p:extLst>
      <p:ext uri="{BB962C8B-B14F-4D97-AF65-F5344CB8AC3E}">
        <p14:creationId xmlns:p14="http://schemas.microsoft.com/office/powerpoint/2010/main" val="3646625916"/>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01270" cy="4653582"/>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Out of Control</a:t>
            </a:r>
            <a:r>
              <a:rPr lang="en-US" sz="2800" b="1" dirty="0"/>
              <a:t>	</a:t>
            </a:r>
            <a:r>
              <a:rPr lang="en-US" sz="2800" b="1" dirty="0" smtClean="0"/>
              <a:t>		Controlling/Controlled</a:t>
            </a: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3536507" y="3124200"/>
            <a:ext cx="1949893" cy="523220"/>
          </a:xfrm>
          <a:prstGeom prst="rect">
            <a:avLst/>
          </a:prstGeom>
          <a:noFill/>
        </p:spPr>
        <p:txBody>
          <a:bodyPr wrap="none" rtlCol="0">
            <a:spAutoFit/>
          </a:bodyPr>
          <a:lstStyle/>
          <a:p>
            <a:pPr algn="ctr"/>
            <a:r>
              <a:rPr lang="en-US" sz="2800" b="1" dirty="0" smtClean="0"/>
              <a:t>Self-Control</a:t>
            </a:r>
            <a:endParaRPr lang="en-US" sz="2800" b="1" dirty="0"/>
          </a:p>
        </p:txBody>
      </p:sp>
      <p:sp>
        <p:nvSpPr>
          <p:cNvPr id="5" name="Oval 4"/>
          <p:cNvSpPr/>
          <p:nvPr/>
        </p:nvSpPr>
        <p:spPr bwMode="auto">
          <a:xfrm>
            <a:off x="3124200" y="2997926"/>
            <a:ext cx="2718156"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TextBox 5"/>
          <p:cNvSpPr txBox="1"/>
          <p:nvPr/>
        </p:nvSpPr>
        <p:spPr>
          <a:xfrm>
            <a:off x="8534400" y="6243935"/>
            <a:ext cx="4572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7</a:t>
            </a:fld>
            <a:endParaRPr lang="en-US" sz="3200" b="1" dirty="0">
              <a:solidFill>
                <a:schemeClr val="tx2">
                  <a:lumMod val="25000"/>
                </a:schemeClr>
              </a:solidFill>
            </a:endParaRPr>
          </a:p>
        </p:txBody>
      </p:sp>
    </p:spTree>
    <p:extLst>
      <p:ext uri="{BB962C8B-B14F-4D97-AF65-F5344CB8AC3E}">
        <p14:creationId xmlns:p14="http://schemas.microsoft.com/office/powerpoint/2010/main" val="3737666341"/>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72481" y="838200"/>
            <a:ext cx="5181600" cy="5183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524000"/>
            <a:ext cx="8501270" cy="1908215"/>
          </a:xfrm>
          <a:prstGeom prst="rect">
            <a:avLst/>
          </a:prstGeom>
        </p:spPr>
        <p:txBody>
          <a:bodyPr/>
          <a:lstStyle/>
          <a:p>
            <a:pPr algn="ctr">
              <a:buFont typeface="Monotype Sorts" pitchFamily="2" charset="2"/>
              <a:buNone/>
            </a:pPr>
            <a:r>
              <a:rPr lang="en-US" sz="4000" b="1" dirty="0" smtClean="0">
                <a:latin typeface="Tahoma" pitchFamily="34" charset="0"/>
              </a:rPr>
              <a:t>Out of Control</a:t>
            </a:r>
          </a:p>
          <a:p>
            <a:pPr algn="ctr">
              <a:buFont typeface="Monotype Sorts" pitchFamily="2" charset="2"/>
              <a:buNone/>
            </a:pPr>
            <a:r>
              <a:rPr lang="en-US" b="1" dirty="0" smtClean="0">
                <a:latin typeface="Tahoma" pitchFamily="34" charset="0"/>
              </a:rPr>
              <a:t>Something is driving</a:t>
            </a:r>
          </a:p>
          <a:p>
            <a:pPr algn="ctr">
              <a:buFont typeface="Monotype Sorts" pitchFamily="2" charset="2"/>
              <a:buNone/>
            </a:pPr>
            <a:r>
              <a:rPr lang="en-US" b="1" u="sng" dirty="0" smtClean="0">
                <a:latin typeface="Tahoma" pitchFamily="34" charset="0"/>
              </a:rPr>
              <a:t>What</a:t>
            </a:r>
            <a:r>
              <a:rPr lang="en-US" b="1" dirty="0" smtClean="0">
                <a:latin typeface="Tahoma" pitchFamily="34" charset="0"/>
              </a:rPr>
              <a:t> </a:t>
            </a:r>
            <a:r>
              <a:rPr lang="en-US" b="1" dirty="0" smtClean="0">
                <a:latin typeface="Tahoma" pitchFamily="34" charset="0"/>
              </a:rPr>
              <a:t>is driving </a:t>
            </a:r>
            <a:r>
              <a:rPr lang="en-US" b="1" dirty="0" smtClean="0">
                <a:latin typeface="Tahoma" pitchFamily="34" charset="0"/>
              </a:rPr>
              <a:t>(controlling) us</a:t>
            </a:r>
            <a:r>
              <a:rPr lang="en-US" b="1" dirty="0" smtClean="0">
                <a:latin typeface="Tahoma" pitchFamily="34" charset="0"/>
              </a:rPr>
              <a:t>?</a:t>
            </a:r>
          </a:p>
          <a:p>
            <a:pPr algn="ctr">
              <a:buFont typeface="Monotype Sorts" pitchFamily="2" charset="2"/>
              <a:buNone/>
            </a:pPr>
            <a:endParaRPr lang="en-US" sz="1600" b="1" dirty="0" smtClean="0">
              <a:latin typeface="Tahoma" pitchFamily="34" charset="0"/>
            </a:endParaRPr>
          </a:p>
        </p:txBody>
      </p:sp>
      <p:sp>
        <p:nvSpPr>
          <p:cNvPr id="6" name="TextBox 5"/>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8</a:t>
            </a:fld>
            <a:endParaRPr lang="en-US" sz="3200" b="1" dirty="0">
              <a:solidFill>
                <a:schemeClr val="tx2">
                  <a:lumMod val="25000"/>
                </a:schemeClr>
              </a:solidFill>
            </a:endParaRPr>
          </a:p>
        </p:txBody>
      </p:sp>
    </p:spTree>
    <p:extLst>
      <p:ext uri="{BB962C8B-B14F-4D97-AF65-F5344CB8AC3E}">
        <p14:creationId xmlns:p14="http://schemas.microsoft.com/office/powerpoint/2010/main" val="2172300001"/>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81200"/>
            <a:ext cx="8501270" cy="1434239"/>
          </a:xfrm>
          <a:prstGeom prst="rect">
            <a:avLst/>
          </a:prstGeom>
        </p:spPr>
        <p:txBody>
          <a:bodyPr/>
          <a:lstStyle/>
          <a:p>
            <a:pPr algn="ctr">
              <a:buFont typeface="Monotype Sorts" pitchFamily="2" charset="2"/>
              <a:buNone/>
            </a:pPr>
            <a:r>
              <a:rPr lang="en-US" sz="4000" b="1" dirty="0" smtClean="0">
                <a:latin typeface="Tahoma" pitchFamily="34" charset="0"/>
              </a:rPr>
              <a:t>What is driving us?</a:t>
            </a:r>
          </a:p>
          <a:p>
            <a:pPr algn="ctr">
              <a:buFont typeface="Monotype Sorts" pitchFamily="2" charset="2"/>
              <a:buNone/>
            </a:pPr>
            <a:endParaRPr lang="en-US" sz="1600" b="1" dirty="0" smtClean="0">
              <a:latin typeface="Tahoma" pitchFamily="34" charset="0"/>
            </a:endParaRPr>
          </a:p>
          <a:p>
            <a:pPr marL="1828800" lvl="1" indent="-457200"/>
            <a:r>
              <a:rPr lang="en-US" sz="3600" u="sng" dirty="0" smtClean="0"/>
              <a:t>Time</a:t>
            </a:r>
            <a:r>
              <a:rPr lang="en-US" sz="3600" dirty="0" smtClean="0"/>
              <a:t> (management)</a:t>
            </a:r>
          </a:p>
        </p:txBody>
      </p:sp>
      <p:sp>
        <p:nvSpPr>
          <p:cNvPr id="5" name="TextBox 4"/>
          <p:cNvSpPr txBox="1"/>
          <p:nvPr/>
        </p:nvSpPr>
        <p:spPr>
          <a:xfrm>
            <a:off x="8305800" y="6243935"/>
            <a:ext cx="685800" cy="584775"/>
          </a:xfrm>
          <a:prstGeom prst="rect">
            <a:avLst/>
          </a:prstGeom>
          <a:noFill/>
        </p:spPr>
        <p:txBody>
          <a:bodyPr wrap="square" rtlCol="0">
            <a:spAutoFit/>
          </a:bodyPr>
          <a:lstStyle/>
          <a:p>
            <a:pPr algn="ctr"/>
            <a:fld id="{E8D5CABF-75AD-4BA7-B3F1-AD3B10203EC6}" type="slidenum">
              <a:rPr lang="en-US" sz="3200" b="1" smtClean="0">
                <a:solidFill>
                  <a:schemeClr val="tx2">
                    <a:lumMod val="25000"/>
                  </a:schemeClr>
                </a:solidFill>
              </a:rPr>
              <a:t>9</a:t>
            </a:fld>
            <a:endParaRPr lang="en-US" sz="3200" b="1" dirty="0">
              <a:solidFill>
                <a:schemeClr val="tx2">
                  <a:lumMod val="25000"/>
                </a:schemeClr>
              </a:solidFill>
            </a:endParaRPr>
          </a:p>
        </p:txBody>
      </p:sp>
    </p:spTree>
    <p:extLst>
      <p:ext uri="{BB962C8B-B14F-4D97-AF65-F5344CB8AC3E}">
        <p14:creationId xmlns:p14="http://schemas.microsoft.com/office/powerpoint/2010/main" val="66812282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377</TotalTime>
  <Words>4388</Words>
  <Application>Microsoft Office PowerPoint</Application>
  <PresentationFormat>On-screen Show (4:3)</PresentationFormat>
  <Paragraphs>432</Paragraphs>
  <Slides>36</Slides>
  <Notes>36</Notes>
  <HiddenSlides>0</HiddenSlides>
  <MMClips>0</MMClips>
  <ScaleCrop>false</ScaleCrop>
  <HeadingPairs>
    <vt:vector size="4" baseType="variant">
      <vt:variant>
        <vt:lpstr>Theme</vt:lpstr>
      </vt:variant>
      <vt:variant>
        <vt:i4>2</vt:i4>
      </vt:variant>
      <vt:variant>
        <vt:lpstr>Slide Titles</vt:lpstr>
      </vt:variant>
      <vt:variant>
        <vt:i4>36</vt:i4>
      </vt:variant>
    </vt:vector>
  </HeadingPairs>
  <TitlesOfParts>
    <vt:vector size="38" baseType="lpstr">
      <vt:lpstr>TS010286732</vt:lpstr>
      <vt:lpstr>White with Courier font for code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38</cp:revision>
  <cp:lastPrinted>2015-02-16T14:47:32Z</cp:lastPrinted>
  <dcterms:created xsi:type="dcterms:W3CDTF">2013-09-09T14:30:13Z</dcterms:created>
  <dcterms:modified xsi:type="dcterms:W3CDTF">2015-02-16T14:54:33Z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