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2"/>
    <p:sldMasterId id="2147483674" r:id="rId3"/>
  </p:sldMasterIdLst>
  <p:notesMasterIdLst>
    <p:notesMasterId r:id="rId25"/>
  </p:notesMasterIdLst>
  <p:handoutMasterIdLst>
    <p:handoutMasterId r:id="rId26"/>
  </p:handoutMasterIdLst>
  <p:sldIdLst>
    <p:sldId id="271" r:id="rId4"/>
    <p:sldId id="278" r:id="rId5"/>
    <p:sldId id="259" r:id="rId6"/>
    <p:sldId id="265" r:id="rId7"/>
    <p:sldId id="286" r:id="rId8"/>
    <p:sldId id="287" r:id="rId9"/>
    <p:sldId id="288" r:id="rId10"/>
    <p:sldId id="273" r:id="rId11"/>
    <p:sldId id="274" r:id="rId12"/>
    <p:sldId id="280" r:id="rId13"/>
    <p:sldId id="270" r:id="rId14"/>
    <p:sldId id="272" r:id="rId15"/>
    <p:sldId id="281" r:id="rId16"/>
    <p:sldId id="276" r:id="rId17"/>
    <p:sldId id="279" r:id="rId18"/>
    <p:sldId id="283" r:id="rId19"/>
    <p:sldId id="282" r:id="rId20"/>
    <p:sldId id="275" r:id="rId21"/>
    <p:sldId id="285" r:id="rId22"/>
    <p:sldId id="284" r:id="rId23"/>
    <p:sldId id="277" r:id="rId24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16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1E9D74A-8C5F-4ED1-8D93-9D86E34CCB7E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CADBAB72-36FF-40BB-AF92-02A7892991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831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79D1EB2-3A78-47B7-926B-6AE2A933541A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D139101-4DE4-42C7-A93F-71345534ED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662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1:25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1:34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1:34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1:25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1:34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1:34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2/9/2015 1:33 PM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9101-4DE4-42C7-A93F-71345534ED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322443"/>
            <a:ext cx="8501270" cy="1726627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400" b="1" dirty="0" smtClean="0">
                <a:latin typeface="Tahoma" pitchFamily="34" charset="0"/>
              </a:rPr>
              <a:t>Power Struggles</a:t>
            </a:r>
          </a:p>
          <a:p>
            <a:pPr algn="ctr">
              <a:buFont typeface="Monotype Sorts" pitchFamily="2" charset="2"/>
              <a:buNone/>
            </a:pPr>
            <a:endParaRPr lang="en-US" sz="6600" b="1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4339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322443"/>
            <a:ext cx="8501270" cy="725557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400" b="1" dirty="0" smtClean="0">
                <a:latin typeface="Tahoma" pitchFamily="34" charset="0"/>
              </a:rPr>
              <a:t>Power Struggles</a:t>
            </a:r>
          </a:p>
          <a:p>
            <a:pPr algn="ctr">
              <a:buFont typeface="Monotype Sorts" pitchFamily="2" charset="2"/>
              <a:buNone/>
            </a:pPr>
            <a:endParaRPr lang="en-US" sz="6600" b="1" dirty="0" smtClean="0"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3276600"/>
            <a:ext cx="83359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Our Spouse is our </a:t>
            </a:r>
            <a:r>
              <a:rPr lang="en-US" sz="4000" u="sng" dirty="0" smtClean="0"/>
              <a:t>Partner</a:t>
            </a:r>
            <a:r>
              <a:rPr lang="en-US" sz="4000" dirty="0" smtClean="0"/>
              <a:t>,</a:t>
            </a:r>
          </a:p>
          <a:p>
            <a:pPr algn="ctr"/>
            <a:r>
              <a:rPr lang="en-US" sz="4000" dirty="0" smtClean="0"/>
              <a:t>Not our Opponent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357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553998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  <a:buFont typeface="Monotype Sorts" pitchFamily="2" charset="2"/>
              <a:buNone/>
            </a:pPr>
            <a:r>
              <a:rPr lang="en-US" sz="3600" b="1" dirty="0" smtClean="0">
                <a:latin typeface="Tahoma" pitchFamily="34" charset="0"/>
              </a:rPr>
              <a:t>“Get on the SAME TEAM.”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209" y="3519650"/>
            <a:ext cx="2666591" cy="26481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81337" y="3429000"/>
            <a:ext cx="2666591" cy="26481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7295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600200"/>
            <a:ext cx="8686800" cy="2268313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en-US" sz="4400" b="1" dirty="0">
                <a:latin typeface="Tahoma" pitchFamily="34" charset="0"/>
              </a:rPr>
              <a:t>Power </a:t>
            </a:r>
            <a:r>
              <a:rPr lang="en-US" sz="4400" b="1" dirty="0" smtClean="0">
                <a:latin typeface="Tahoma" pitchFamily="34" charset="0"/>
              </a:rPr>
              <a:t>Struggles</a:t>
            </a:r>
          </a:p>
          <a:p>
            <a:pPr algn="ctr">
              <a:buFont typeface="Monotype Sorts" pitchFamily="2" charset="2"/>
              <a:buNone/>
            </a:pPr>
            <a:endParaRPr lang="en-US" sz="18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2800" b="1" dirty="0" smtClean="0">
                <a:latin typeface="Tahoma" pitchFamily="34" charset="0"/>
              </a:rPr>
              <a:t>Re-define </a:t>
            </a:r>
            <a:r>
              <a:rPr lang="en-US" altLang="en-US" sz="2800" b="1" u="sng" dirty="0" smtClean="0">
                <a:latin typeface="Tahoma" pitchFamily="34" charset="0"/>
              </a:rPr>
              <a:t>Winning</a:t>
            </a:r>
          </a:p>
          <a:p>
            <a:pPr algn="ctr">
              <a:buFont typeface="Monotype Sorts" pitchFamily="2" charset="2"/>
              <a:buNone/>
            </a:pPr>
            <a:endParaRPr lang="en-US" altLang="en-US" sz="1200" b="1" u="sng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2800" b="1" dirty="0" smtClean="0">
                <a:latin typeface="Tahoma" pitchFamily="34" charset="0"/>
              </a:rPr>
              <a:t>“</a:t>
            </a:r>
            <a:r>
              <a:rPr lang="en-US" altLang="en-US" sz="2800" b="1" u="sng" dirty="0" smtClean="0">
                <a:latin typeface="Tahoma" pitchFamily="34" charset="0"/>
              </a:rPr>
              <a:t>Cooperation</a:t>
            </a:r>
            <a:r>
              <a:rPr lang="en-US" altLang="en-US" sz="2800" b="1" dirty="0" smtClean="0">
                <a:latin typeface="Tahoma" pitchFamily="34" charset="0"/>
              </a:rPr>
              <a:t> = Success in Marriage.”</a:t>
            </a:r>
          </a:p>
          <a:p>
            <a:pPr algn="ctr">
              <a:buFont typeface="Monotype Sorts" pitchFamily="2" charset="2"/>
              <a:buNone/>
            </a:pPr>
            <a:endParaRPr lang="en-US" altLang="en-US" sz="1200" b="1" dirty="0" smtClean="0">
              <a:latin typeface="Tahoma" pitchFamily="34" charset="0"/>
            </a:endParaRPr>
          </a:p>
        </p:txBody>
      </p:sp>
      <p:pic>
        <p:nvPicPr>
          <p:cNvPr id="2051" name="Picture 3" descr="C:\Users\Marilyn\AppData\Local\Microsoft\Windows\Temporary Internet Files\Content.IE5\9XNQL4UO\MP90038553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495799"/>
            <a:ext cx="1371600" cy="192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84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600200"/>
            <a:ext cx="8686800" cy="2742289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en-US" sz="4400" b="1" dirty="0">
                <a:latin typeface="Tahoma" pitchFamily="34" charset="0"/>
              </a:rPr>
              <a:t>Power </a:t>
            </a:r>
            <a:r>
              <a:rPr lang="en-US" sz="4400" b="1" dirty="0" smtClean="0">
                <a:latin typeface="Tahoma" pitchFamily="34" charset="0"/>
              </a:rPr>
              <a:t>Struggles</a:t>
            </a:r>
          </a:p>
          <a:p>
            <a:pPr algn="ctr">
              <a:buFont typeface="Monotype Sorts" pitchFamily="2" charset="2"/>
              <a:buNone/>
            </a:pPr>
            <a:endParaRPr lang="en-US" sz="18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2800" b="1" dirty="0" smtClean="0">
                <a:latin typeface="Tahoma" pitchFamily="34" charset="0"/>
              </a:rPr>
              <a:t>Re-define </a:t>
            </a:r>
            <a:r>
              <a:rPr lang="en-US" altLang="en-US" sz="2800" b="1" u="sng" dirty="0" smtClean="0">
                <a:latin typeface="Tahoma" pitchFamily="34" charset="0"/>
              </a:rPr>
              <a:t>Winning</a:t>
            </a:r>
          </a:p>
          <a:p>
            <a:pPr algn="ctr">
              <a:buFont typeface="Monotype Sorts" pitchFamily="2" charset="2"/>
              <a:buNone/>
            </a:pPr>
            <a:endParaRPr lang="en-US" altLang="en-US" sz="1200" b="1" u="sng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2800" b="1" dirty="0" smtClean="0">
                <a:latin typeface="Tahoma" pitchFamily="34" charset="0"/>
              </a:rPr>
              <a:t>“</a:t>
            </a:r>
            <a:r>
              <a:rPr lang="en-US" altLang="en-US" sz="2800" b="1" u="sng" dirty="0" smtClean="0">
                <a:latin typeface="Tahoma" pitchFamily="34" charset="0"/>
              </a:rPr>
              <a:t>Cooperation</a:t>
            </a:r>
            <a:r>
              <a:rPr lang="en-US" altLang="en-US" sz="2800" b="1" dirty="0" smtClean="0">
                <a:latin typeface="Tahoma" pitchFamily="34" charset="0"/>
              </a:rPr>
              <a:t> = Success in Marriage.”</a:t>
            </a:r>
          </a:p>
          <a:p>
            <a:pPr algn="ctr">
              <a:buFont typeface="Monotype Sorts" pitchFamily="2" charset="2"/>
              <a:buNone/>
            </a:pPr>
            <a:endParaRPr lang="en-US" altLang="en-US" sz="12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sz="2800" b="1" dirty="0" smtClean="0">
                <a:latin typeface="Tahoma" pitchFamily="34" charset="0"/>
              </a:rPr>
              <a:t>Goal is not </a:t>
            </a:r>
            <a:r>
              <a:rPr lang="en-US" sz="2800" b="1" u="sng" dirty="0" smtClean="0">
                <a:latin typeface="Tahoma" pitchFamily="34" charset="0"/>
              </a:rPr>
              <a:t>Score</a:t>
            </a:r>
            <a:r>
              <a:rPr lang="en-US" sz="2800" b="1" dirty="0" smtClean="0">
                <a:latin typeface="Tahoma" pitchFamily="34" charset="0"/>
              </a:rPr>
              <a:t> </a:t>
            </a:r>
            <a:r>
              <a:rPr lang="en-US" sz="2800" b="1" u="sng" dirty="0" smtClean="0">
                <a:latin typeface="Tahoma" pitchFamily="34" charset="0"/>
              </a:rPr>
              <a:t>Keeping</a:t>
            </a:r>
            <a:r>
              <a:rPr lang="en-US" sz="2800" b="1" dirty="0" smtClean="0">
                <a:latin typeface="Tahoma" pitchFamily="34" charset="0"/>
              </a:rPr>
              <a:t> But Balance</a:t>
            </a:r>
            <a:endParaRPr lang="en-US" sz="2800" dirty="0"/>
          </a:p>
        </p:txBody>
      </p:sp>
      <p:pic>
        <p:nvPicPr>
          <p:cNvPr id="2051" name="Picture 3" descr="C:\Users\Marilyn\AppData\Local\Microsoft\Windows\Temporary Internet Files\Content.IE5\9XNQL4UO\MP90038553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495799"/>
            <a:ext cx="1371600" cy="192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775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1"/>
            <a:ext cx="8107363" cy="1066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sz="4400" b="1" dirty="0" smtClean="0">
                <a:latin typeface="Tahoma" pitchFamily="34" charset="0"/>
              </a:rPr>
              <a:t>Solution</a:t>
            </a:r>
          </a:p>
          <a:p>
            <a:pPr algn="ctr"/>
            <a:r>
              <a:rPr lang="en-US" sz="3200" b="1" i="1" dirty="0" smtClean="0">
                <a:latin typeface="Tahoma" pitchFamily="34" charset="0"/>
              </a:rPr>
              <a:t>The Third Option - Balance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501270" cy="4653582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smtClean="0"/>
              <a:t>_____________________________________________</a:t>
            </a:r>
          </a:p>
          <a:p>
            <a:pPr algn="ctr">
              <a:buNone/>
            </a:pPr>
            <a:r>
              <a:rPr lang="en-US" sz="2800" b="1" dirty="0" smtClean="0"/>
              <a:t>Powerful</a:t>
            </a:r>
            <a:r>
              <a:rPr lang="en-US" sz="2800" b="1" dirty="0"/>
              <a:t>		</a:t>
            </a:r>
            <a:r>
              <a:rPr lang="en-US" sz="2800" b="1" dirty="0" smtClean="0"/>
              <a:t>			</a:t>
            </a:r>
            <a:r>
              <a:rPr lang="en-US" sz="2800" b="1" dirty="0"/>
              <a:t>	</a:t>
            </a:r>
            <a:r>
              <a:rPr lang="en-US" sz="2800" b="1" dirty="0" smtClean="0"/>
              <a:t> Powerless</a:t>
            </a:r>
            <a:endParaRPr lang="en-US" sz="2800" b="1" dirty="0"/>
          </a:p>
          <a:p>
            <a:pPr algn="ctr">
              <a:buFont typeface="Monotype Sorts" pitchFamily="2" charset="2"/>
              <a:buNone/>
            </a:pPr>
            <a:endParaRPr lang="en-US" sz="28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endParaRPr lang="en-US" sz="28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endParaRPr lang="en-US" sz="2800" b="1" dirty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endParaRPr lang="en-US" sz="2800" b="1" dirty="0" smtClean="0"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5663" y="3124200"/>
            <a:ext cx="1656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WIN/WIN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946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2246769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Powerless: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dirty="0" smtClean="0"/>
              <a:t>Remind Yourself – Losing is Losing</a:t>
            </a:r>
          </a:p>
          <a:p>
            <a:pPr marL="1311276" lvl="2" indent="0">
              <a:buNone/>
            </a:pPr>
            <a:r>
              <a:rPr lang="en-US" sz="3200" dirty="0" smtClean="0"/>
              <a:t> Be part of the </a:t>
            </a:r>
            <a:r>
              <a:rPr lang="en-US" sz="3200" u="sng" dirty="0" smtClean="0"/>
              <a:t>Decision-making</a:t>
            </a:r>
            <a:r>
              <a:rPr lang="en-US" sz="3200" dirty="0" smtClean="0"/>
              <a:t> 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32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2856167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Powerless: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dirty="0" smtClean="0"/>
              <a:t>Remind Yourself – Losing is Losing</a:t>
            </a:r>
          </a:p>
          <a:p>
            <a:pPr marL="1311276" lvl="2" indent="0">
              <a:buNone/>
            </a:pPr>
            <a:r>
              <a:rPr lang="en-US" sz="3200" dirty="0" smtClean="0"/>
              <a:t> Be part of the </a:t>
            </a:r>
            <a:r>
              <a:rPr lang="en-US" sz="3200" u="sng" dirty="0" smtClean="0"/>
              <a:t>Decision-making</a:t>
            </a:r>
            <a:r>
              <a:rPr lang="en-US" sz="3200" dirty="0" smtClean="0"/>
              <a:t> process</a:t>
            </a:r>
          </a:p>
          <a:p>
            <a:pPr marL="1319213" lvl="1" indent="-352425"/>
            <a:r>
              <a:rPr lang="en-US" sz="3600" dirty="0" smtClean="0"/>
              <a:t>Ask for “equal time” – “Wait a minute”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137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3465564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Powerless: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dirty="0" smtClean="0"/>
              <a:t>Remind Yourself – Losing is Losing</a:t>
            </a:r>
          </a:p>
          <a:p>
            <a:pPr marL="1311276" lvl="2" indent="0">
              <a:buNone/>
            </a:pPr>
            <a:r>
              <a:rPr lang="en-US" sz="3200" dirty="0" smtClean="0"/>
              <a:t> Be part of the </a:t>
            </a:r>
            <a:r>
              <a:rPr lang="en-US" sz="3200" u="sng" dirty="0" smtClean="0"/>
              <a:t>Decision-making</a:t>
            </a:r>
            <a:r>
              <a:rPr lang="en-US" sz="3200" dirty="0" smtClean="0"/>
              <a:t> process</a:t>
            </a:r>
          </a:p>
          <a:p>
            <a:pPr marL="1319213" lvl="1" indent="-352425"/>
            <a:r>
              <a:rPr lang="en-US" sz="3600" dirty="0" smtClean="0"/>
              <a:t>Ask for “equal time” – “Wait a minute”</a:t>
            </a:r>
          </a:p>
          <a:p>
            <a:pPr marL="1319213" lvl="1" indent="-352425"/>
            <a:r>
              <a:rPr lang="en-US" sz="3600" dirty="0"/>
              <a:t>Appeal to </a:t>
            </a:r>
            <a:r>
              <a:rPr lang="en-US" sz="3600" u="sng" dirty="0"/>
              <a:t>Sense</a:t>
            </a:r>
            <a:r>
              <a:rPr lang="en-US" sz="3600" dirty="0"/>
              <a:t> </a:t>
            </a:r>
            <a:r>
              <a:rPr lang="en-US" sz="3600" u="sng" dirty="0"/>
              <a:t>of</a:t>
            </a:r>
            <a:r>
              <a:rPr lang="en-US" sz="3600" dirty="0"/>
              <a:t> </a:t>
            </a:r>
            <a:r>
              <a:rPr lang="en-US" sz="3600" u="sng" dirty="0" smtClean="0"/>
              <a:t>Fairness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8893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81200"/>
            <a:ext cx="8501270" cy="1705082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Powerful: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u="sng" dirty="0" smtClean="0"/>
              <a:t>Stop</a:t>
            </a:r>
            <a:r>
              <a:rPr lang="en-US" sz="3600" dirty="0" smtClean="0"/>
              <a:t> giving </a:t>
            </a:r>
            <a:r>
              <a:rPr lang="en-US" sz="3600" u="sng" dirty="0" smtClean="0"/>
              <a:t>Ultimatums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854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81200"/>
            <a:ext cx="8501270" cy="2813078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Powerful: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u="sng" dirty="0" smtClean="0"/>
              <a:t>Stop</a:t>
            </a:r>
            <a:r>
              <a:rPr lang="en-US" sz="3600" dirty="0" smtClean="0"/>
              <a:t> giving </a:t>
            </a:r>
            <a:r>
              <a:rPr lang="en-US" sz="3600" u="sng" dirty="0" smtClean="0"/>
              <a:t>Ultimatums</a:t>
            </a:r>
          </a:p>
          <a:p>
            <a:pPr marL="1319213" lvl="1" indent="-352425"/>
            <a:r>
              <a:rPr lang="en-US" sz="3600" dirty="0" smtClean="0"/>
              <a:t>Remind Yourself – Winning the battle means you “</a:t>
            </a:r>
            <a:r>
              <a:rPr lang="en-US" sz="3600" u="sng" dirty="0" smtClean="0"/>
              <a:t>Lose</a:t>
            </a:r>
            <a:r>
              <a:rPr lang="en-US" sz="3600" dirty="0" smtClean="0"/>
              <a:t> </a:t>
            </a:r>
            <a:r>
              <a:rPr lang="en-US" sz="3600" u="sng" dirty="0" smtClean="0"/>
              <a:t>the</a:t>
            </a:r>
            <a:r>
              <a:rPr lang="en-US" sz="3600" dirty="0" smtClean="0"/>
              <a:t> </a:t>
            </a:r>
            <a:r>
              <a:rPr lang="en-US" sz="3600" u="sng" dirty="0" smtClean="0"/>
              <a:t>War</a:t>
            </a:r>
            <a:r>
              <a:rPr lang="en-US" sz="3600" dirty="0" smtClean="0"/>
              <a:t>!”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3262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322443"/>
            <a:ext cx="8501270" cy="725557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400" b="1" dirty="0" smtClean="0">
                <a:latin typeface="Tahoma" pitchFamily="34" charset="0"/>
              </a:rPr>
              <a:t>Power Struggles</a:t>
            </a:r>
          </a:p>
          <a:p>
            <a:pPr algn="ctr">
              <a:buFont typeface="Monotype Sorts" pitchFamily="2" charset="2"/>
              <a:buNone/>
            </a:pPr>
            <a:endParaRPr lang="en-US" sz="6600" b="1" dirty="0" smtClean="0"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3276600"/>
            <a:ext cx="83359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We think we need to always win – </a:t>
            </a:r>
          </a:p>
          <a:p>
            <a:pPr algn="ctr"/>
            <a:r>
              <a:rPr lang="en-US" sz="4000" dirty="0" smtClean="0"/>
              <a:t>but in Marriage what we need is </a:t>
            </a:r>
          </a:p>
          <a:p>
            <a:pPr algn="ctr"/>
            <a:r>
              <a:rPr lang="en-US" sz="4000" u="sng" dirty="0" smtClean="0"/>
              <a:t>COOPERATION</a:t>
            </a:r>
            <a:endParaRPr lang="en-US" sz="40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98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81200"/>
            <a:ext cx="8501270" cy="3422475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Solutions for the Powerful:</a:t>
            </a:r>
          </a:p>
          <a:p>
            <a:pPr algn="ctr">
              <a:buFont typeface="Monotype Sorts" pitchFamily="2" charset="2"/>
              <a:buNone/>
            </a:pPr>
            <a:endParaRPr lang="en-US" b="1" dirty="0" smtClean="0">
              <a:latin typeface="Tahoma" pitchFamily="34" charset="0"/>
            </a:endParaRPr>
          </a:p>
          <a:p>
            <a:pPr marL="1319213" lvl="1" indent="-352425"/>
            <a:r>
              <a:rPr lang="en-US" sz="3600" u="sng" dirty="0" smtClean="0"/>
              <a:t>Stop</a:t>
            </a:r>
            <a:r>
              <a:rPr lang="en-US" sz="3600" dirty="0" smtClean="0"/>
              <a:t> giving </a:t>
            </a:r>
            <a:r>
              <a:rPr lang="en-US" sz="3600" u="sng" dirty="0" smtClean="0"/>
              <a:t>Ultimatums</a:t>
            </a:r>
          </a:p>
          <a:p>
            <a:pPr marL="1319213" lvl="1" indent="-352425"/>
            <a:r>
              <a:rPr lang="en-US" sz="3600" dirty="0" smtClean="0"/>
              <a:t>Remind Yourself – Winning the battle means you “</a:t>
            </a:r>
            <a:r>
              <a:rPr lang="en-US" sz="3600" u="sng" dirty="0" smtClean="0"/>
              <a:t>Lose</a:t>
            </a:r>
            <a:r>
              <a:rPr lang="en-US" sz="3600" dirty="0" smtClean="0"/>
              <a:t> </a:t>
            </a:r>
            <a:r>
              <a:rPr lang="en-US" sz="3600" u="sng" dirty="0" smtClean="0"/>
              <a:t>the</a:t>
            </a:r>
            <a:r>
              <a:rPr lang="en-US" sz="3600" dirty="0" smtClean="0"/>
              <a:t> </a:t>
            </a:r>
            <a:r>
              <a:rPr lang="en-US" sz="3600" u="sng" dirty="0" smtClean="0"/>
              <a:t>War</a:t>
            </a:r>
            <a:r>
              <a:rPr lang="en-US" sz="3600" dirty="0" smtClean="0"/>
              <a:t>!”</a:t>
            </a:r>
          </a:p>
          <a:p>
            <a:pPr marL="1319213" lvl="1" indent="-352425"/>
            <a:r>
              <a:rPr lang="en-US" sz="3600" u="sng" dirty="0" smtClean="0"/>
              <a:t>Listen</a:t>
            </a:r>
            <a:r>
              <a:rPr lang="en-US" sz="3600" dirty="0" smtClean="0"/>
              <a:t>, </a:t>
            </a:r>
            <a:r>
              <a:rPr lang="en-US" sz="3600" u="sng" dirty="0" smtClean="0"/>
              <a:t>Consult</a:t>
            </a:r>
            <a:r>
              <a:rPr lang="en-US" sz="3600" dirty="0" smtClean="0"/>
              <a:t>, and </a:t>
            </a:r>
            <a:r>
              <a:rPr lang="en-US" sz="3600" u="sng" dirty="0" smtClean="0"/>
              <a:t>Negotiate</a:t>
            </a:r>
            <a:endParaRPr lang="en-US" sz="36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52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553998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  <a:buFont typeface="Monotype Sorts" pitchFamily="2" charset="2"/>
              <a:buNone/>
            </a:pPr>
            <a:r>
              <a:rPr lang="en-US" sz="3600" b="1" dirty="0" smtClean="0">
                <a:latin typeface="Tahoma" pitchFamily="34" charset="0"/>
              </a:rPr>
              <a:t>“Get on the SAME TEAM.”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209" y="3519650"/>
            <a:ext cx="2666591" cy="26481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81337" y="3429000"/>
            <a:ext cx="2666591" cy="26481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004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057400"/>
            <a:ext cx="8501270" cy="2132892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en-US" sz="4400" b="1" dirty="0">
                <a:latin typeface="Tahoma" pitchFamily="34" charset="0"/>
              </a:rPr>
              <a:t>Power </a:t>
            </a:r>
            <a:r>
              <a:rPr lang="en-US" sz="4400" b="1" dirty="0" smtClean="0">
                <a:latin typeface="Tahoma" pitchFamily="34" charset="0"/>
              </a:rPr>
              <a:t>Struggles</a:t>
            </a:r>
          </a:p>
          <a:p>
            <a:pPr algn="ctr">
              <a:buFont typeface="Monotype Sorts" pitchFamily="2" charset="2"/>
              <a:buNone/>
            </a:pPr>
            <a:endParaRPr lang="en-US" sz="18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3600" b="1" dirty="0">
                <a:latin typeface="Tahoma" pitchFamily="34" charset="0"/>
              </a:rPr>
              <a:t>“When one of us WINS, </a:t>
            </a:r>
            <a:endParaRPr lang="en-US" altLang="en-US" sz="3600" b="1" dirty="0" smtClean="0">
              <a:latin typeface="Tahoma" pitchFamily="34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en-US" sz="3600" b="1" dirty="0" smtClean="0">
                <a:latin typeface="Tahoma" pitchFamily="34" charset="0"/>
              </a:rPr>
              <a:t>we </a:t>
            </a:r>
            <a:r>
              <a:rPr lang="en-US" altLang="en-US" sz="3600" b="1" u="sng" dirty="0">
                <a:latin typeface="Tahoma" pitchFamily="34" charset="0"/>
              </a:rPr>
              <a:t>BOTH</a:t>
            </a:r>
            <a:r>
              <a:rPr lang="en-US" altLang="en-US" sz="3600" b="1" dirty="0">
                <a:latin typeface="Tahoma" pitchFamily="34" charset="0"/>
              </a:rPr>
              <a:t> </a:t>
            </a:r>
            <a:r>
              <a:rPr lang="en-US" altLang="en-US" sz="3600" b="1" u="sng" dirty="0">
                <a:latin typeface="Tahoma" pitchFamily="34" charset="0"/>
              </a:rPr>
              <a:t>LOSE</a:t>
            </a:r>
            <a:r>
              <a:rPr lang="en-US" altLang="en-US" sz="3600" b="1" dirty="0">
                <a:latin typeface="Tahoma" pitchFamily="34" charset="0"/>
              </a:rPr>
              <a:t>.”</a:t>
            </a:r>
            <a:endParaRPr lang="en-US" sz="3600" dirty="0"/>
          </a:p>
        </p:txBody>
      </p:sp>
      <p:pic>
        <p:nvPicPr>
          <p:cNvPr id="1026" name="Picture 2" descr="C:\Users\Marilyn\AppData\Local\Microsoft\Windows\Temporary Internet Files\Content.IE5\9XNQL4UO\MC90043439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850" y="4648200"/>
            <a:ext cx="1892300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276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686800" cy="1095685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Key Points:</a:t>
            </a:r>
          </a:p>
          <a:p>
            <a:pPr marL="692150" lvl="1" indent="-457200"/>
            <a:r>
              <a:rPr lang="en-US" sz="3200" dirty="0" smtClean="0"/>
              <a:t>Ultimatums to leave are Extremely </a:t>
            </a:r>
            <a:r>
              <a:rPr lang="en-US" sz="3200" u="sng" dirty="0" smtClean="0"/>
              <a:t>Dangerous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7993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686800" cy="2111347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Key Points:</a:t>
            </a:r>
          </a:p>
          <a:p>
            <a:pPr marL="692150" lvl="1" indent="-457200"/>
            <a:r>
              <a:rPr lang="en-US" sz="3200" dirty="0" smtClean="0"/>
              <a:t>Ultimatums to leave are Extremely </a:t>
            </a:r>
            <a:r>
              <a:rPr lang="en-US" sz="3200" u="sng" dirty="0" smtClean="0"/>
              <a:t>Dangerous</a:t>
            </a:r>
          </a:p>
          <a:p>
            <a:pPr marL="692150" lvl="1" indent="-457200"/>
            <a:r>
              <a:rPr lang="en-US" sz="3200" dirty="0" smtClean="0"/>
              <a:t>The Real Issue – “</a:t>
            </a:r>
            <a:r>
              <a:rPr lang="en-US" sz="3200" u="sng" dirty="0" smtClean="0"/>
              <a:t>Who’s</a:t>
            </a:r>
            <a:r>
              <a:rPr lang="en-US" sz="3200" dirty="0" smtClean="0"/>
              <a:t> </a:t>
            </a:r>
            <a:r>
              <a:rPr lang="en-US" sz="3200" u="sng" dirty="0" smtClean="0"/>
              <a:t>in</a:t>
            </a:r>
            <a:r>
              <a:rPr lang="en-US" sz="3200" dirty="0" smtClean="0"/>
              <a:t> </a:t>
            </a:r>
            <a:r>
              <a:rPr lang="en-US" sz="3200" u="sng" dirty="0" smtClean="0"/>
              <a:t>charge</a:t>
            </a:r>
            <a:r>
              <a:rPr lang="en-US" sz="3200" dirty="0" smtClean="0"/>
              <a:t>”</a:t>
            </a:r>
          </a:p>
          <a:p>
            <a:pPr marL="234950" lvl="1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658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686800" cy="2991588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Key Points:</a:t>
            </a:r>
          </a:p>
          <a:p>
            <a:pPr marL="692150" lvl="1" indent="-457200"/>
            <a:r>
              <a:rPr lang="en-US" sz="3200" dirty="0" smtClean="0"/>
              <a:t>Ultimatums to leave are Extremely </a:t>
            </a:r>
            <a:r>
              <a:rPr lang="en-US" sz="3200" u="sng" dirty="0" smtClean="0"/>
              <a:t>Dangerous</a:t>
            </a:r>
          </a:p>
          <a:p>
            <a:pPr marL="692150" lvl="1" indent="-457200"/>
            <a:r>
              <a:rPr lang="en-US" sz="3200" dirty="0" smtClean="0"/>
              <a:t>The Real Issue – “</a:t>
            </a:r>
            <a:r>
              <a:rPr lang="en-US" sz="3200" u="sng" dirty="0" smtClean="0"/>
              <a:t>Who’s</a:t>
            </a:r>
            <a:r>
              <a:rPr lang="en-US" sz="3200" dirty="0" smtClean="0"/>
              <a:t> </a:t>
            </a:r>
            <a:r>
              <a:rPr lang="en-US" sz="3200" u="sng" dirty="0" smtClean="0"/>
              <a:t>in</a:t>
            </a:r>
            <a:r>
              <a:rPr lang="en-US" sz="3200" dirty="0" smtClean="0"/>
              <a:t> </a:t>
            </a:r>
            <a:r>
              <a:rPr lang="en-US" sz="3200" u="sng" dirty="0" smtClean="0"/>
              <a:t>charge</a:t>
            </a:r>
            <a:r>
              <a:rPr lang="en-US" sz="3200" dirty="0" smtClean="0"/>
              <a:t>”</a:t>
            </a:r>
          </a:p>
          <a:p>
            <a:pPr marL="692150" lvl="1" indent="-457200"/>
            <a:r>
              <a:rPr lang="en-US" sz="3200" dirty="0" smtClean="0"/>
              <a:t>Power Struggles</a:t>
            </a:r>
          </a:p>
          <a:p>
            <a:pPr marL="1036638" lvl="2" indent="-457200"/>
            <a:r>
              <a:rPr lang="en-US" dirty="0" smtClean="0"/>
              <a:t>Build up </a:t>
            </a:r>
            <a:r>
              <a:rPr lang="en-US" u="sng" dirty="0" smtClean="0"/>
              <a:t>Resentments</a:t>
            </a:r>
          </a:p>
          <a:p>
            <a:pPr marL="1036638" lvl="2" indent="-457200"/>
            <a:r>
              <a:rPr lang="en-US" dirty="0" smtClean="0"/>
              <a:t>Set spouses </a:t>
            </a:r>
            <a:r>
              <a:rPr lang="en-US" u="sng" dirty="0" smtClean="0"/>
              <a:t>Against</a:t>
            </a:r>
            <a:r>
              <a:rPr lang="en-US" dirty="0" smtClean="0"/>
              <a:t> each other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9156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0"/>
            <a:ext cx="8107363" cy="169386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latin typeface="Tahoma" pitchFamily="34" charset="0"/>
              </a:rPr>
              <a:t>The Third Option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686800" cy="4684359"/>
          </a:xfrm>
          <a:prstGeom prst="rect">
            <a:avLst/>
          </a:prstGeo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000" b="1" dirty="0" smtClean="0">
                <a:latin typeface="Tahoma" pitchFamily="34" charset="0"/>
              </a:rPr>
              <a:t>Key Points:</a:t>
            </a:r>
          </a:p>
          <a:p>
            <a:pPr marL="692150" lvl="1" indent="-457200"/>
            <a:r>
              <a:rPr lang="en-US" sz="3200" dirty="0" smtClean="0"/>
              <a:t>Ultimatums to leave are Extremely </a:t>
            </a:r>
            <a:r>
              <a:rPr lang="en-US" sz="3200" u="sng" dirty="0" smtClean="0"/>
              <a:t>Dangerous</a:t>
            </a:r>
          </a:p>
          <a:p>
            <a:pPr marL="692150" lvl="1" indent="-457200"/>
            <a:r>
              <a:rPr lang="en-US" sz="3200" dirty="0" smtClean="0"/>
              <a:t>The Real Issue – “</a:t>
            </a:r>
            <a:r>
              <a:rPr lang="en-US" sz="3200" u="sng" dirty="0" smtClean="0"/>
              <a:t>Who’s</a:t>
            </a:r>
            <a:r>
              <a:rPr lang="en-US" sz="3200" dirty="0" smtClean="0"/>
              <a:t> </a:t>
            </a:r>
            <a:r>
              <a:rPr lang="en-US" sz="3200" u="sng" dirty="0" smtClean="0"/>
              <a:t>in</a:t>
            </a:r>
            <a:r>
              <a:rPr lang="en-US" sz="3200" dirty="0" smtClean="0"/>
              <a:t> </a:t>
            </a:r>
            <a:r>
              <a:rPr lang="en-US" sz="3200" u="sng" dirty="0" smtClean="0"/>
              <a:t>charge</a:t>
            </a:r>
            <a:r>
              <a:rPr lang="en-US" sz="3200" dirty="0" smtClean="0"/>
              <a:t>”</a:t>
            </a:r>
          </a:p>
          <a:p>
            <a:pPr marL="692150" lvl="1" indent="-457200"/>
            <a:r>
              <a:rPr lang="en-US" sz="3200" dirty="0" smtClean="0"/>
              <a:t>Power Struggles</a:t>
            </a:r>
          </a:p>
          <a:p>
            <a:pPr marL="1036638" lvl="2" indent="-457200"/>
            <a:r>
              <a:rPr lang="en-US" dirty="0" smtClean="0"/>
              <a:t>Build up </a:t>
            </a:r>
            <a:r>
              <a:rPr lang="en-US" u="sng" dirty="0" smtClean="0"/>
              <a:t>Resentments</a:t>
            </a:r>
          </a:p>
          <a:p>
            <a:pPr marL="1036638" lvl="2" indent="-457200"/>
            <a:r>
              <a:rPr lang="en-US" dirty="0" smtClean="0"/>
              <a:t>Set spouses </a:t>
            </a:r>
            <a:r>
              <a:rPr lang="en-US" u="sng" dirty="0" smtClean="0"/>
              <a:t>Against</a:t>
            </a:r>
            <a:r>
              <a:rPr lang="en-US" dirty="0" smtClean="0"/>
              <a:t> each other</a:t>
            </a:r>
          </a:p>
          <a:p>
            <a:pPr marL="692150" lvl="1" indent="-457200"/>
            <a:r>
              <a:rPr lang="en-US" dirty="0" smtClean="0"/>
              <a:t>Symptoms of Power Struggles</a:t>
            </a:r>
          </a:p>
          <a:p>
            <a:pPr marL="1036638" lvl="2" indent="-457200"/>
            <a:r>
              <a:rPr lang="en-US" u="sng" dirty="0" smtClean="0"/>
              <a:t>Most</a:t>
            </a:r>
            <a:r>
              <a:rPr lang="en-US" dirty="0" smtClean="0"/>
              <a:t> </a:t>
            </a:r>
            <a:r>
              <a:rPr lang="en-US" u="sng" dirty="0" smtClean="0"/>
              <a:t>Important</a:t>
            </a:r>
            <a:r>
              <a:rPr lang="en-US" dirty="0" smtClean="0"/>
              <a:t> </a:t>
            </a:r>
            <a:r>
              <a:rPr lang="en-US" u="sng" dirty="0" smtClean="0"/>
              <a:t>Issue</a:t>
            </a:r>
            <a:r>
              <a:rPr lang="en-US" dirty="0" smtClean="0"/>
              <a:t> becomes “Who Will Win”</a:t>
            </a:r>
          </a:p>
          <a:p>
            <a:pPr marL="1036638" lvl="2" indent="-457200"/>
            <a:r>
              <a:rPr lang="en-US" u="sng" dirty="0" smtClean="0"/>
              <a:t>Anger</a:t>
            </a:r>
            <a:r>
              <a:rPr lang="en-US" dirty="0" smtClean="0"/>
              <a:t> </a:t>
            </a:r>
            <a:r>
              <a:rPr lang="en-US" u="sng" dirty="0" smtClean="0"/>
              <a:t>&amp;</a:t>
            </a:r>
            <a:r>
              <a:rPr lang="en-US" dirty="0" smtClean="0"/>
              <a:t> </a:t>
            </a:r>
            <a:r>
              <a:rPr lang="en-US" u="sng" dirty="0" smtClean="0"/>
              <a:t>Resentment</a:t>
            </a:r>
            <a:r>
              <a:rPr lang="en-US" dirty="0" smtClean="0"/>
              <a:t> lurk below the surface</a:t>
            </a:r>
          </a:p>
          <a:p>
            <a:pPr marL="1036638" lvl="2" indent="-457200"/>
            <a:r>
              <a:rPr lang="en-US" dirty="0" smtClean="0"/>
              <a:t>“</a:t>
            </a:r>
            <a:r>
              <a:rPr lang="en-US" u="sng" dirty="0" smtClean="0"/>
              <a:t>Score</a:t>
            </a:r>
            <a:r>
              <a:rPr lang="en-US" dirty="0" smtClean="0"/>
              <a:t> </a:t>
            </a:r>
            <a:r>
              <a:rPr lang="en-US" u="sng" dirty="0" smtClean="0"/>
              <a:t>Keeping</a:t>
            </a:r>
            <a:r>
              <a:rPr lang="en-US" dirty="0" smtClean="0"/>
              <a:t>” is going on – “Even the score”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150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1"/>
            <a:ext cx="8107363" cy="1066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sz="4400" b="1" dirty="0" smtClean="0">
                <a:latin typeface="Tahoma" pitchFamily="34" charset="0"/>
              </a:rPr>
              <a:t>Out of Balance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 rot="21116933">
            <a:off x="304800" y="2845865"/>
            <a:ext cx="8501270" cy="1775871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smtClean="0"/>
              <a:t>_____________________________________________</a:t>
            </a:r>
          </a:p>
          <a:p>
            <a:pPr lvl="1">
              <a:buNone/>
            </a:pPr>
            <a:r>
              <a:rPr lang="en-US" sz="3600" b="1" dirty="0" smtClean="0"/>
              <a:t>Powerful</a:t>
            </a:r>
            <a:r>
              <a:rPr lang="en-US" sz="3600" b="1" dirty="0"/>
              <a:t>			</a:t>
            </a:r>
            <a:endParaRPr lang="en-US" sz="3600" b="1" dirty="0" smtClean="0"/>
          </a:p>
          <a:p>
            <a:pPr>
              <a:buNone/>
            </a:pPr>
            <a:endParaRPr lang="en-US" sz="1800" b="1" dirty="0" smtClean="0">
              <a:latin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5598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9600" y="457201"/>
            <a:ext cx="8107363" cy="1066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US" sz="4400" b="1" dirty="0" smtClean="0">
                <a:latin typeface="Tahoma" pitchFamily="34" charset="0"/>
              </a:rPr>
              <a:t>Out of Balance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body" sz="half" idx="4294967295"/>
          </p:nvPr>
        </p:nvSpPr>
        <p:spPr>
          <a:xfrm rot="592463">
            <a:off x="275681" y="1328728"/>
            <a:ext cx="8596479" cy="2426313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smtClean="0"/>
              <a:t>________________________________________________</a:t>
            </a:r>
          </a:p>
          <a:p>
            <a:pPr algn="r">
              <a:buNone/>
            </a:pPr>
            <a:r>
              <a:rPr lang="en-US" sz="2800" b="1" dirty="0" smtClean="0">
                <a:latin typeface="Tahoma" pitchFamily="34" charset="0"/>
              </a:rPr>
              <a:t>Powerless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7514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7032144-3CD4-4960-B62E-FB452A6587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61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32">
  <a:themeElements>
    <a:clrScheme name="Teal Template-Template">
      <a:dk1>
        <a:srgbClr val="000000"/>
      </a:dk1>
      <a:lt1>
        <a:srgbClr val="FFFFFF"/>
      </a:lt1>
      <a:dk2>
        <a:srgbClr val="056981"/>
      </a:dk2>
      <a:lt2>
        <a:srgbClr val="BEECE7"/>
      </a:lt2>
      <a:accent1>
        <a:srgbClr val="FFC000"/>
      </a:accent1>
      <a:accent2>
        <a:srgbClr val="6B8EC7"/>
      </a:accent2>
      <a:accent3>
        <a:srgbClr val="DF8045"/>
      </a:accent3>
      <a:accent4>
        <a:srgbClr val="35C595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0CEC557-2A2C-42AC-8FFB-CF8FDD23BE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TS010286732</Template>
  <TotalTime>199</TotalTime>
  <Words>477</Words>
  <Application>Microsoft Office PowerPoint</Application>
  <PresentationFormat>On-screen Show (4:3)</PresentationFormat>
  <Paragraphs>176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TS010286732</vt:lpstr>
      <vt:lpstr>White with Courier font for code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Kistler</dc:creator>
  <cp:lastModifiedBy>Marilyn Kistler</cp:lastModifiedBy>
  <cp:revision>25</cp:revision>
  <cp:lastPrinted>2013-09-09T20:16:10Z</cp:lastPrinted>
  <dcterms:created xsi:type="dcterms:W3CDTF">2013-09-09T14:30:13Z</dcterms:created>
  <dcterms:modified xsi:type="dcterms:W3CDTF">2015-02-09T18:34:16Z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TC102867329990</vt:lpwstr>
  </property>
</Properties>
</file>