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28"/>
  </p:notesMasterIdLst>
  <p:handoutMasterIdLst>
    <p:handoutMasterId r:id="rId29"/>
  </p:handoutMasterIdLst>
  <p:sldIdLst>
    <p:sldId id="257" r:id="rId4"/>
    <p:sldId id="259" r:id="rId5"/>
    <p:sldId id="266" r:id="rId6"/>
    <p:sldId id="267" r:id="rId7"/>
    <p:sldId id="284" r:id="rId8"/>
    <p:sldId id="265" r:id="rId9"/>
    <p:sldId id="285" r:id="rId10"/>
    <p:sldId id="268" r:id="rId11"/>
    <p:sldId id="270" r:id="rId12"/>
    <p:sldId id="271" r:id="rId13"/>
    <p:sldId id="272" r:id="rId14"/>
    <p:sldId id="269" r:id="rId15"/>
    <p:sldId id="274" r:id="rId16"/>
    <p:sldId id="273" r:id="rId17"/>
    <p:sldId id="275" r:id="rId18"/>
    <p:sldId id="276" r:id="rId19"/>
    <p:sldId id="286" r:id="rId20"/>
    <p:sldId id="277" r:id="rId21"/>
    <p:sldId id="280" r:id="rId22"/>
    <p:sldId id="282" r:id="rId23"/>
    <p:sldId id="278" r:id="rId24"/>
    <p:sldId id="279" r:id="rId25"/>
    <p:sldId id="264" r:id="rId26"/>
    <p:sldId id="283" r:id="rId27"/>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16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t>1/26/2015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t>1/26/2015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1"/>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1/26/2015 4:34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1726627"/>
          </a:xfrm>
          <a:prstGeom prst="rect">
            <a:avLst/>
          </a:prstGeom>
        </p:spPr>
        <p:txBody>
          <a:bodyPr/>
          <a:lstStyle/>
          <a:p>
            <a:pPr algn="ctr">
              <a:buFont typeface="Monotype Sorts" pitchFamily="2" charset="2"/>
              <a:buNone/>
            </a:pPr>
            <a:r>
              <a:rPr lang="en-US" sz="4400" b="1" dirty="0" smtClean="0">
                <a:latin typeface="Tahoma" pitchFamily="34" charset="0"/>
              </a:rPr>
              <a:t>Expectations</a:t>
            </a:r>
          </a:p>
          <a:p>
            <a:pPr algn="ctr">
              <a:buFont typeface="Monotype Sorts" pitchFamily="2" charset="2"/>
              <a:buNone/>
            </a:pPr>
            <a:endParaRPr lang="en-US" sz="6600" b="1" dirty="0" smtClean="0">
              <a:latin typeface="Tahoma"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371600" y="2362200"/>
            <a:ext cx="6324600" cy="1844223"/>
          </a:xfrm>
          <a:prstGeom prst="rect">
            <a:avLst/>
          </a:prstGeom>
        </p:spPr>
        <p:txBody>
          <a:bodyPr/>
          <a:lstStyle/>
          <a:p>
            <a:pPr algn="ctr">
              <a:lnSpc>
                <a:spcPct val="150000"/>
              </a:lnSpc>
              <a:buFont typeface="Monotype Sorts" pitchFamily="2" charset="2"/>
              <a:buNone/>
            </a:pPr>
            <a:r>
              <a:rPr lang="en-US" sz="4000" b="1" dirty="0">
                <a:latin typeface="Tahoma" pitchFamily="34" charset="0"/>
              </a:rPr>
              <a:t>Unmet Expectations </a:t>
            </a:r>
            <a:endParaRPr lang="en-US" sz="4000" b="1" dirty="0" smtClean="0">
              <a:latin typeface="Tahoma" pitchFamily="34" charset="0"/>
            </a:endParaRPr>
          </a:p>
          <a:p>
            <a:pPr algn="ctr">
              <a:lnSpc>
                <a:spcPct val="150000"/>
              </a:lnSpc>
              <a:buFont typeface="Monotype Sorts" pitchFamily="2" charset="2"/>
              <a:buNone/>
            </a:pPr>
            <a:r>
              <a:rPr lang="en-US" sz="4000" b="1" dirty="0" smtClean="0">
                <a:latin typeface="Tahoma" pitchFamily="34" charset="0"/>
              </a:rPr>
              <a:t>feel </a:t>
            </a:r>
            <a:r>
              <a:rPr lang="en-US" sz="4000" b="1" dirty="0">
                <a:latin typeface="Tahoma" pitchFamily="34" charset="0"/>
              </a:rPr>
              <a:t>like Rejection</a:t>
            </a:r>
          </a:p>
        </p:txBody>
      </p:sp>
    </p:spTree>
    <p:extLst>
      <p:ext uri="{BB962C8B-B14F-4D97-AF65-F5344CB8AC3E}">
        <p14:creationId xmlns:p14="http://schemas.microsoft.com/office/powerpoint/2010/main" val="344725946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169110"/>
            <a:ext cx="8501270" cy="2631490"/>
          </a:xfrm>
          <a:prstGeom prst="rect">
            <a:avLst/>
          </a:prstGeom>
        </p:spPr>
        <p:txBody>
          <a:bodyPr/>
          <a:lstStyle/>
          <a:p>
            <a:pPr algn="ctr">
              <a:buFont typeface="Monotype Sorts" pitchFamily="2" charset="2"/>
              <a:buNone/>
            </a:pPr>
            <a:r>
              <a:rPr lang="en-US" sz="3600" b="1" dirty="0" smtClean="0">
                <a:latin typeface="Tahoma" pitchFamily="34" charset="0"/>
              </a:rPr>
              <a:t>Three Stages of Marriage</a:t>
            </a:r>
          </a:p>
          <a:p>
            <a:pPr algn="ctr">
              <a:buFont typeface="Monotype Sorts" pitchFamily="2" charset="2"/>
              <a:buNone/>
            </a:pPr>
            <a:endParaRPr lang="en-US" sz="1800" b="1" dirty="0" smtClean="0">
              <a:latin typeface="Tahoma" pitchFamily="34" charset="0"/>
            </a:endParaRPr>
          </a:p>
          <a:p>
            <a:pPr marL="3309938" lvl="1" indent="-514350">
              <a:buFont typeface="+mj-lt"/>
              <a:buAutoNum type="arabicPeriod"/>
            </a:pPr>
            <a:r>
              <a:rPr lang="en-US" sz="3600" dirty="0" smtClean="0"/>
              <a:t>Romantic</a:t>
            </a:r>
            <a:endParaRPr lang="en-US" sz="3600" dirty="0"/>
          </a:p>
          <a:p>
            <a:pPr marL="3309938" lvl="1" indent="-514350">
              <a:buFont typeface="+mj-lt"/>
              <a:buAutoNum type="arabicPeriod"/>
            </a:pPr>
            <a:r>
              <a:rPr lang="en-US" sz="3600" dirty="0" smtClean="0"/>
              <a:t>Disillusionment</a:t>
            </a:r>
          </a:p>
          <a:p>
            <a:pPr marL="3309938" lvl="1" indent="-514350">
              <a:buFont typeface="+mj-lt"/>
              <a:buAutoNum type="arabicPeriod"/>
            </a:pPr>
            <a:r>
              <a:rPr lang="en-US" sz="3600" dirty="0" smtClean="0"/>
              <a:t>Mature Love</a:t>
            </a:r>
            <a:endParaRPr lang="en-US" sz="3600" dirty="0"/>
          </a:p>
        </p:txBody>
      </p:sp>
    </p:spTree>
    <p:extLst>
      <p:ext uri="{BB962C8B-B14F-4D97-AF65-F5344CB8AC3E}">
        <p14:creationId xmlns:p14="http://schemas.microsoft.com/office/powerpoint/2010/main" val="135042306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610599" cy="1311128"/>
          </a:xfrm>
          <a:prstGeom prst="rect">
            <a:avLst/>
          </a:prstGeom>
        </p:spPr>
        <p:txBody>
          <a:bodyPr/>
          <a:lstStyle/>
          <a:p>
            <a:pPr algn="ctr">
              <a:buFont typeface="Monotype Sorts" pitchFamily="2" charset="2"/>
              <a:buNone/>
            </a:pPr>
            <a:r>
              <a:rPr lang="en-US" sz="36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489075" indent="0">
              <a:buNone/>
              <a:tabLst>
                <a:tab pos="5264150" algn="l"/>
              </a:tabLst>
            </a:pPr>
            <a:r>
              <a:rPr lang="en-US" sz="3000" dirty="0" err="1" smtClean="0"/>
              <a:t>UNconscious</a:t>
            </a:r>
            <a:r>
              <a:rPr lang="en-US" sz="3000" dirty="0" smtClean="0"/>
              <a:t> 		Conscious</a:t>
            </a:r>
            <a:endParaRPr lang="en-US" sz="3000" dirty="0"/>
          </a:p>
        </p:txBody>
      </p:sp>
      <p:sp>
        <p:nvSpPr>
          <p:cNvPr id="2" name="Right Arrow 1"/>
          <p:cNvSpPr/>
          <p:nvPr/>
        </p:nvSpPr>
        <p:spPr bwMode="auto">
          <a:xfrm>
            <a:off x="4355592" y="3253959"/>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335455480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371600" y="2859818"/>
            <a:ext cx="6324600" cy="797782"/>
          </a:xfrm>
          <a:prstGeom prst="rect">
            <a:avLst/>
          </a:prstGeom>
        </p:spPr>
        <p:txBody>
          <a:bodyPr/>
          <a:lstStyle/>
          <a:p>
            <a:pPr algn="ctr">
              <a:lnSpc>
                <a:spcPct val="150000"/>
              </a:lnSpc>
              <a:buFont typeface="Monotype Sorts" pitchFamily="2" charset="2"/>
              <a:buNone/>
            </a:pPr>
            <a:r>
              <a:rPr lang="en-US" sz="4000" b="1" dirty="0">
                <a:latin typeface="Tahoma" pitchFamily="34" charset="0"/>
              </a:rPr>
              <a:t>“What did I expect?”</a:t>
            </a:r>
          </a:p>
        </p:txBody>
      </p:sp>
    </p:spTree>
    <p:extLst>
      <p:ext uri="{BB962C8B-B14F-4D97-AF65-F5344CB8AC3E}">
        <p14:creationId xmlns:p14="http://schemas.microsoft.com/office/powerpoint/2010/main" val="4224929017"/>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610599" cy="1818959"/>
          </a:xfrm>
          <a:prstGeom prst="rect">
            <a:avLst/>
          </a:prstGeom>
        </p:spPr>
        <p:txBody>
          <a:bodyPr/>
          <a:lstStyle/>
          <a:p>
            <a:pPr algn="ctr">
              <a:buFont typeface="Monotype Sorts" pitchFamily="2" charset="2"/>
              <a:buNone/>
            </a:pPr>
            <a:r>
              <a:rPr lang="en-US" sz="36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489075" indent="0">
              <a:buNone/>
              <a:tabLst>
                <a:tab pos="5264150" algn="l"/>
              </a:tabLst>
            </a:pPr>
            <a:r>
              <a:rPr lang="en-US" sz="3000" dirty="0" err="1" smtClean="0"/>
              <a:t>UNconscious</a:t>
            </a:r>
            <a:r>
              <a:rPr lang="en-US" sz="3000" dirty="0" smtClean="0"/>
              <a:t> 		Conscious</a:t>
            </a:r>
            <a:endParaRPr lang="en-US" sz="3000" dirty="0"/>
          </a:p>
          <a:p>
            <a:pPr marL="1489075" indent="0">
              <a:buNone/>
              <a:tabLst>
                <a:tab pos="5264150" algn="l"/>
              </a:tabLst>
            </a:pPr>
            <a:r>
              <a:rPr lang="en-US" sz="3000" dirty="0" err="1" smtClean="0"/>
              <a:t>UNrealistic</a:t>
            </a:r>
            <a:r>
              <a:rPr lang="en-US" sz="3000" dirty="0" smtClean="0"/>
              <a:t>		Realistic</a:t>
            </a:r>
          </a:p>
        </p:txBody>
      </p:sp>
      <p:sp>
        <p:nvSpPr>
          <p:cNvPr id="2" name="Right Arrow 1"/>
          <p:cNvSpPr/>
          <p:nvPr/>
        </p:nvSpPr>
        <p:spPr bwMode="auto">
          <a:xfrm>
            <a:off x="4355592" y="3253959"/>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9" name="Right Arrow 8"/>
          <p:cNvSpPr/>
          <p:nvPr/>
        </p:nvSpPr>
        <p:spPr bwMode="auto">
          <a:xfrm>
            <a:off x="4343400" y="3727051"/>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222620288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610599" cy="2326791"/>
          </a:xfrm>
          <a:prstGeom prst="rect">
            <a:avLst/>
          </a:prstGeom>
        </p:spPr>
        <p:txBody>
          <a:bodyPr/>
          <a:lstStyle/>
          <a:p>
            <a:pPr algn="ctr">
              <a:buFont typeface="Monotype Sorts" pitchFamily="2" charset="2"/>
              <a:buNone/>
            </a:pPr>
            <a:r>
              <a:rPr lang="en-US" sz="36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489075" indent="0">
              <a:buNone/>
              <a:tabLst>
                <a:tab pos="5264150" algn="l"/>
              </a:tabLst>
            </a:pPr>
            <a:r>
              <a:rPr lang="en-US" sz="3000" dirty="0" err="1" smtClean="0"/>
              <a:t>UNconscious</a:t>
            </a:r>
            <a:r>
              <a:rPr lang="en-US" sz="3000" dirty="0" smtClean="0"/>
              <a:t> 		Conscious</a:t>
            </a:r>
            <a:endParaRPr lang="en-US" sz="3000" dirty="0"/>
          </a:p>
          <a:p>
            <a:pPr marL="1489075" indent="0">
              <a:buNone/>
              <a:tabLst>
                <a:tab pos="5264150" algn="l"/>
              </a:tabLst>
            </a:pPr>
            <a:r>
              <a:rPr lang="en-US" sz="3000" dirty="0" err="1" smtClean="0"/>
              <a:t>UNrealistic</a:t>
            </a:r>
            <a:r>
              <a:rPr lang="en-US" sz="3000" dirty="0" smtClean="0"/>
              <a:t>		Realistic</a:t>
            </a:r>
          </a:p>
          <a:p>
            <a:pPr marL="1489075" indent="0">
              <a:buNone/>
              <a:tabLst>
                <a:tab pos="5264150" algn="l"/>
              </a:tabLst>
            </a:pPr>
            <a:r>
              <a:rPr lang="en-US" sz="3000" dirty="0" err="1" smtClean="0"/>
              <a:t>UNspoken</a:t>
            </a:r>
            <a:r>
              <a:rPr lang="en-US" sz="3000" dirty="0" smtClean="0"/>
              <a:t>		Spoken</a:t>
            </a:r>
          </a:p>
        </p:txBody>
      </p:sp>
      <p:sp>
        <p:nvSpPr>
          <p:cNvPr id="2" name="Right Arrow 1"/>
          <p:cNvSpPr/>
          <p:nvPr/>
        </p:nvSpPr>
        <p:spPr bwMode="auto">
          <a:xfrm>
            <a:off x="4355592" y="3253959"/>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9" name="Right Arrow 8"/>
          <p:cNvSpPr/>
          <p:nvPr/>
        </p:nvSpPr>
        <p:spPr bwMode="auto">
          <a:xfrm>
            <a:off x="4343400" y="3727051"/>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0" name="Right Arrow 9"/>
          <p:cNvSpPr/>
          <p:nvPr/>
        </p:nvSpPr>
        <p:spPr bwMode="auto">
          <a:xfrm>
            <a:off x="4330178" y="4218650"/>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2937602911"/>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610599" cy="2834622"/>
          </a:xfrm>
          <a:prstGeom prst="rect">
            <a:avLst/>
          </a:prstGeom>
        </p:spPr>
        <p:txBody>
          <a:bodyPr/>
          <a:lstStyle/>
          <a:p>
            <a:pPr algn="ctr">
              <a:buFont typeface="Monotype Sorts" pitchFamily="2" charset="2"/>
              <a:buNone/>
            </a:pPr>
            <a:r>
              <a:rPr lang="en-US" sz="36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489075" indent="0">
              <a:buNone/>
              <a:tabLst>
                <a:tab pos="5264150" algn="l"/>
              </a:tabLst>
            </a:pPr>
            <a:r>
              <a:rPr lang="en-US" sz="3000" dirty="0" err="1" smtClean="0"/>
              <a:t>UNconscious</a:t>
            </a:r>
            <a:r>
              <a:rPr lang="en-US" sz="3000" dirty="0" smtClean="0"/>
              <a:t> 		Conscious</a:t>
            </a:r>
            <a:endParaRPr lang="en-US" sz="3000" dirty="0"/>
          </a:p>
          <a:p>
            <a:pPr marL="1489075" indent="0">
              <a:buNone/>
              <a:tabLst>
                <a:tab pos="5264150" algn="l"/>
              </a:tabLst>
            </a:pPr>
            <a:r>
              <a:rPr lang="en-US" sz="3000" dirty="0" err="1" smtClean="0"/>
              <a:t>UNrealistic</a:t>
            </a:r>
            <a:r>
              <a:rPr lang="en-US" sz="3000" dirty="0" smtClean="0"/>
              <a:t>		Realistic</a:t>
            </a:r>
          </a:p>
          <a:p>
            <a:pPr marL="1489075" indent="0">
              <a:buNone/>
              <a:tabLst>
                <a:tab pos="5264150" algn="l"/>
              </a:tabLst>
            </a:pPr>
            <a:r>
              <a:rPr lang="en-US" sz="3000" dirty="0" err="1" smtClean="0"/>
              <a:t>UNspoken</a:t>
            </a:r>
            <a:r>
              <a:rPr lang="en-US" sz="3000" dirty="0" smtClean="0"/>
              <a:t>		Spoken</a:t>
            </a:r>
          </a:p>
          <a:p>
            <a:pPr marL="1489075" indent="0">
              <a:buNone/>
              <a:tabLst>
                <a:tab pos="5264150" algn="l"/>
              </a:tabLst>
            </a:pPr>
            <a:r>
              <a:rPr lang="en-US" sz="3000" dirty="0" err="1" smtClean="0"/>
              <a:t>UNsettled</a:t>
            </a:r>
            <a:r>
              <a:rPr lang="en-US" sz="3000" dirty="0" smtClean="0"/>
              <a:t>		Settled</a:t>
            </a:r>
            <a:endParaRPr lang="en-US" sz="3000" dirty="0"/>
          </a:p>
        </p:txBody>
      </p:sp>
      <p:sp>
        <p:nvSpPr>
          <p:cNvPr id="2" name="Right Arrow 1"/>
          <p:cNvSpPr/>
          <p:nvPr/>
        </p:nvSpPr>
        <p:spPr bwMode="auto">
          <a:xfrm>
            <a:off x="4355592" y="3253959"/>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9" name="Right Arrow 8"/>
          <p:cNvSpPr/>
          <p:nvPr/>
        </p:nvSpPr>
        <p:spPr bwMode="auto">
          <a:xfrm>
            <a:off x="4343400" y="3727051"/>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0" name="Right Arrow 9"/>
          <p:cNvSpPr/>
          <p:nvPr/>
        </p:nvSpPr>
        <p:spPr bwMode="auto">
          <a:xfrm>
            <a:off x="4330178" y="4218650"/>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1" name="Right Arrow 10"/>
          <p:cNvSpPr/>
          <p:nvPr/>
        </p:nvSpPr>
        <p:spPr bwMode="auto">
          <a:xfrm>
            <a:off x="4343400" y="4701759"/>
            <a:ext cx="838200" cy="403641"/>
          </a:xfrm>
          <a:prstGeom prst="rightArrow">
            <a:avLst/>
          </a:prstGeom>
          <a:solidFill>
            <a:schemeClr val="tx2">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3924096613"/>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14400" y="2156158"/>
            <a:ext cx="7010400" cy="2644442"/>
          </a:xfrm>
          <a:prstGeom prst="rect">
            <a:avLst/>
          </a:prstGeom>
        </p:spPr>
        <p:txBody>
          <a:bodyPr/>
          <a:lstStyle/>
          <a:p>
            <a:pPr algn="ctr">
              <a:lnSpc>
                <a:spcPct val="150000"/>
              </a:lnSpc>
              <a:buFont typeface="Monotype Sorts" pitchFamily="2" charset="2"/>
              <a:buNone/>
            </a:pPr>
            <a:r>
              <a:rPr lang="en-US" sz="4000" b="1" dirty="0" smtClean="0">
                <a:latin typeface="Tahoma" pitchFamily="34" charset="0"/>
              </a:rPr>
              <a:t>Expectations are only valid when they have been </a:t>
            </a:r>
            <a:r>
              <a:rPr lang="en-US" sz="4000" b="1" u="sng" dirty="0" smtClean="0">
                <a:latin typeface="Tahoma" pitchFamily="34" charset="0"/>
              </a:rPr>
              <a:t>Mutually</a:t>
            </a:r>
            <a:r>
              <a:rPr lang="en-US" sz="4000" b="1" dirty="0" smtClean="0">
                <a:latin typeface="Tahoma" pitchFamily="34" charset="0"/>
              </a:rPr>
              <a:t> </a:t>
            </a:r>
            <a:r>
              <a:rPr lang="en-US" sz="4000" b="1" u="sng" dirty="0" smtClean="0">
                <a:latin typeface="Tahoma" pitchFamily="34" charset="0"/>
              </a:rPr>
              <a:t>Agreed</a:t>
            </a:r>
            <a:r>
              <a:rPr lang="en-US" sz="4000" b="1" dirty="0" smtClean="0">
                <a:latin typeface="Tahoma" pitchFamily="34" charset="0"/>
              </a:rPr>
              <a:t> </a:t>
            </a:r>
            <a:r>
              <a:rPr lang="en-US" sz="4000" b="1" u="sng" dirty="0" smtClean="0">
                <a:latin typeface="Tahoma" pitchFamily="34" charset="0"/>
              </a:rPr>
              <a:t>Upon</a:t>
            </a:r>
            <a:endParaRPr lang="en-US" sz="4000" b="1" u="sng" dirty="0">
              <a:latin typeface="Tahoma" pitchFamily="34" charset="0"/>
            </a:endParaRPr>
          </a:p>
        </p:txBody>
      </p:sp>
    </p:spTree>
    <p:extLst>
      <p:ext uri="{BB962C8B-B14F-4D97-AF65-F5344CB8AC3E}">
        <p14:creationId xmlns:p14="http://schemas.microsoft.com/office/powerpoint/2010/main" val="3228526983"/>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371600" y="2156158"/>
            <a:ext cx="6324600" cy="2644442"/>
          </a:xfrm>
          <a:prstGeom prst="rect">
            <a:avLst/>
          </a:prstGeom>
        </p:spPr>
        <p:txBody>
          <a:bodyPr/>
          <a:lstStyle/>
          <a:p>
            <a:pPr algn="ctr">
              <a:lnSpc>
                <a:spcPct val="150000"/>
              </a:lnSpc>
              <a:buFont typeface="Monotype Sorts" pitchFamily="2" charset="2"/>
              <a:buNone/>
            </a:pPr>
            <a:r>
              <a:rPr lang="en-US" sz="4000" b="1" dirty="0">
                <a:latin typeface="Tahoma" pitchFamily="34" charset="0"/>
              </a:rPr>
              <a:t>“We do not have a RIGHT to our expectations.”</a:t>
            </a:r>
          </a:p>
        </p:txBody>
      </p:sp>
    </p:spTree>
    <p:extLst>
      <p:ext uri="{BB962C8B-B14F-4D97-AF65-F5344CB8AC3E}">
        <p14:creationId xmlns:p14="http://schemas.microsoft.com/office/powerpoint/2010/main" val="2118525611"/>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371600" y="2156158"/>
            <a:ext cx="6324600" cy="1844223"/>
          </a:xfrm>
          <a:prstGeom prst="rect">
            <a:avLst/>
          </a:prstGeom>
        </p:spPr>
        <p:txBody>
          <a:bodyPr/>
          <a:lstStyle/>
          <a:p>
            <a:pPr algn="ctr">
              <a:lnSpc>
                <a:spcPct val="150000"/>
              </a:lnSpc>
              <a:buFont typeface="Monotype Sorts" pitchFamily="2" charset="2"/>
              <a:buNone/>
            </a:pPr>
            <a:r>
              <a:rPr lang="en-US" sz="4000" b="1" dirty="0" smtClean="0">
                <a:latin typeface="Tahoma" pitchFamily="34" charset="0"/>
              </a:rPr>
              <a:t>“</a:t>
            </a:r>
            <a:r>
              <a:rPr lang="en-US" sz="4000" b="1" dirty="0">
                <a:latin typeface="Tahoma" pitchFamily="34" charset="0"/>
              </a:rPr>
              <a:t>Turn expectations </a:t>
            </a:r>
            <a:endParaRPr lang="en-US" sz="4000" b="1" dirty="0" smtClean="0">
              <a:latin typeface="Tahoma" pitchFamily="34" charset="0"/>
            </a:endParaRPr>
          </a:p>
          <a:p>
            <a:pPr algn="ctr">
              <a:lnSpc>
                <a:spcPct val="150000"/>
              </a:lnSpc>
              <a:buFont typeface="Monotype Sorts" pitchFamily="2" charset="2"/>
              <a:buNone/>
            </a:pPr>
            <a:r>
              <a:rPr lang="en-US" sz="4000" b="1" dirty="0" smtClean="0">
                <a:latin typeface="Tahoma" pitchFamily="34" charset="0"/>
              </a:rPr>
              <a:t>into </a:t>
            </a:r>
            <a:r>
              <a:rPr lang="en-US" sz="4000" b="1" dirty="0">
                <a:latin typeface="Tahoma" pitchFamily="34" charset="0"/>
              </a:rPr>
              <a:t>HOPES.”</a:t>
            </a:r>
          </a:p>
        </p:txBody>
      </p:sp>
    </p:spTree>
    <p:extLst>
      <p:ext uri="{BB962C8B-B14F-4D97-AF65-F5344CB8AC3E}">
        <p14:creationId xmlns:p14="http://schemas.microsoft.com/office/powerpoint/2010/main" val="113124934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1219200" y="2362200"/>
            <a:ext cx="6781800" cy="1661993"/>
          </a:xfrm>
          <a:prstGeom prst="rect">
            <a:avLst/>
          </a:prstGeom>
        </p:spPr>
        <p:txBody>
          <a:bodyPr/>
          <a:lstStyle/>
          <a:p>
            <a:pPr algn="ctr">
              <a:buFont typeface="Monotype Sorts" pitchFamily="2" charset="2"/>
              <a:buNone/>
            </a:pPr>
            <a:r>
              <a:rPr lang="en-US" sz="4000" b="1" dirty="0">
                <a:latin typeface="Tahoma" pitchFamily="34" charset="0"/>
              </a:rPr>
              <a:t>Expectations are assumptions are about what someone should do</a:t>
            </a:r>
          </a:p>
        </p:txBody>
      </p:sp>
    </p:spTree>
    <p:extLst>
      <p:ext uri="{BB962C8B-B14F-4D97-AF65-F5344CB8AC3E}">
        <p14:creationId xmlns:p14="http://schemas.microsoft.com/office/powerpoint/2010/main" val="3533527679"/>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1905000"/>
            <a:ext cx="7315200" cy="3607141"/>
          </a:xfrm>
          <a:prstGeom prst="rect">
            <a:avLst/>
          </a:prstGeom>
        </p:spPr>
        <p:txBody>
          <a:bodyPr/>
          <a:lstStyle/>
          <a:p>
            <a:pPr algn="ctr">
              <a:lnSpc>
                <a:spcPct val="150000"/>
              </a:lnSpc>
              <a:buFont typeface="Monotype Sorts" pitchFamily="2" charset="2"/>
              <a:buNone/>
            </a:pPr>
            <a:r>
              <a:rPr lang="en-US" sz="4000" b="1" dirty="0">
                <a:latin typeface="Tahoma" pitchFamily="34" charset="0"/>
              </a:rPr>
              <a:t>“To become disillusioned you must earlier have been </a:t>
            </a:r>
            <a:r>
              <a:rPr lang="en-US" sz="4000" b="1" dirty="0" err="1">
                <a:latin typeface="Tahoma" pitchFamily="34" charset="0"/>
              </a:rPr>
              <a:t>illusioned</a:t>
            </a:r>
            <a:r>
              <a:rPr lang="en-US" sz="4000" b="1" dirty="0">
                <a:latin typeface="Tahoma" pitchFamily="34" charset="0"/>
              </a:rPr>
              <a:t>”</a:t>
            </a:r>
            <a:endParaRPr lang="en-US" sz="4000" b="1" dirty="0" smtClean="0">
              <a:latin typeface="Tahoma" pitchFamily="34" charset="0"/>
            </a:endParaRPr>
          </a:p>
          <a:p>
            <a:pPr algn="ctr">
              <a:lnSpc>
                <a:spcPct val="150000"/>
              </a:lnSpc>
              <a:buFont typeface="Monotype Sorts" pitchFamily="2" charset="2"/>
              <a:buNone/>
            </a:pPr>
            <a:r>
              <a:rPr lang="en-US" b="1" dirty="0" smtClean="0">
                <a:latin typeface="Tahoma" pitchFamily="34" charset="0"/>
              </a:rPr>
              <a:t>						</a:t>
            </a:r>
            <a:r>
              <a:rPr lang="en-US" sz="2800" b="1" dirty="0" smtClean="0">
                <a:latin typeface="Tahoma" pitchFamily="34" charset="0"/>
              </a:rPr>
              <a:t>- Paul </a:t>
            </a:r>
            <a:r>
              <a:rPr lang="en-US" sz="2800" b="1" dirty="0" err="1" smtClean="0">
                <a:latin typeface="Tahoma" pitchFamily="34" charset="0"/>
              </a:rPr>
              <a:t>Fussell</a:t>
            </a:r>
            <a:endParaRPr lang="en-US" sz="2800" b="1" dirty="0">
              <a:latin typeface="Tahoma" pitchFamily="34" charset="0"/>
            </a:endParaRPr>
          </a:p>
        </p:txBody>
      </p:sp>
    </p:spTree>
    <p:extLst>
      <p:ext uri="{BB962C8B-B14F-4D97-AF65-F5344CB8AC3E}">
        <p14:creationId xmlns:p14="http://schemas.microsoft.com/office/powerpoint/2010/main" val="2567730669"/>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219200" y="2362200"/>
            <a:ext cx="6781800" cy="1661993"/>
          </a:xfrm>
          <a:prstGeom prst="rect">
            <a:avLst/>
          </a:prstGeom>
        </p:spPr>
        <p:txBody>
          <a:bodyPr/>
          <a:lstStyle/>
          <a:p>
            <a:pPr algn="ctr">
              <a:buFont typeface="Monotype Sorts" pitchFamily="2" charset="2"/>
              <a:buNone/>
            </a:pPr>
            <a:r>
              <a:rPr lang="en-US" sz="4000" b="1" dirty="0">
                <a:latin typeface="Tahoma" pitchFamily="34" charset="0"/>
              </a:rPr>
              <a:t>Expectations are assumptions are about what someone </a:t>
            </a:r>
            <a:r>
              <a:rPr lang="en-US" sz="4000" b="1" u="sng" dirty="0">
                <a:latin typeface="Tahoma" pitchFamily="34" charset="0"/>
              </a:rPr>
              <a:t>should</a:t>
            </a:r>
            <a:r>
              <a:rPr lang="en-US" sz="4000" b="1" dirty="0">
                <a:latin typeface="Tahoma" pitchFamily="34" charset="0"/>
              </a:rPr>
              <a:t> do</a:t>
            </a:r>
          </a:p>
        </p:txBody>
      </p:sp>
    </p:spTree>
    <p:extLst>
      <p:ext uri="{BB962C8B-B14F-4D97-AF65-F5344CB8AC3E}">
        <p14:creationId xmlns:p14="http://schemas.microsoft.com/office/powerpoint/2010/main" val="3739836526"/>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752600" y="2156158"/>
            <a:ext cx="5486400" cy="3016210"/>
          </a:xfrm>
          <a:prstGeom prst="rect">
            <a:avLst/>
          </a:prstGeom>
        </p:spPr>
        <p:txBody>
          <a:bodyPr/>
          <a:lstStyle/>
          <a:p>
            <a:pPr algn="ctr">
              <a:lnSpc>
                <a:spcPct val="150000"/>
              </a:lnSpc>
              <a:buFont typeface="Monotype Sorts" pitchFamily="2" charset="2"/>
              <a:buNone/>
            </a:pPr>
            <a:r>
              <a:rPr lang="en-US" sz="4000" b="1" dirty="0">
                <a:latin typeface="Tahoma" pitchFamily="34" charset="0"/>
              </a:rPr>
              <a:t>To our </a:t>
            </a:r>
            <a:r>
              <a:rPr lang="en-US" sz="4000" b="1" dirty="0" smtClean="0">
                <a:latin typeface="Tahoma" pitchFamily="34" charset="0"/>
              </a:rPr>
              <a:t>Spouse,</a:t>
            </a:r>
            <a:endParaRPr lang="en-US" sz="4000" b="1" dirty="0">
              <a:latin typeface="Tahoma" pitchFamily="34" charset="0"/>
            </a:endParaRPr>
          </a:p>
          <a:p>
            <a:pPr algn="ctr">
              <a:lnSpc>
                <a:spcPct val="150000"/>
              </a:lnSpc>
              <a:buFont typeface="Monotype Sorts" pitchFamily="2" charset="2"/>
              <a:buNone/>
            </a:pPr>
            <a:r>
              <a:rPr lang="en-US" sz="4000" b="1" dirty="0">
                <a:latin typeface="Tahoma" pitchFamily="34" charset="0"/>
              </a:rPr>
              <a:t>Expectations feel </a:t>
            </a:r>
            <a:endParaRPr lang="en-US" sz="4000" b="1" dirty="0" smtClean="0">
              <a:latin typeface="Tahoma" pitchFamily="34" charset="0"/>
            </a:endParaRPr>
          </a:p>
          <a:p>
            <a:pPr algn="ctr">
              <a:lnSpc>
                <a:spcPct val="150000"/>
              </a:lnSpc>
              <a:buFont typeface="Monotype Sorts" pitchFamily="2" charset="2"/>
              <a:buNone/>
            </a:pPr>
            <a:r>
              <a:rPr lang="en-US" sz="4000" b="1" dirty="0" smtClean="0">
                <a:latin typeface="Tahoma" pitchFamily="34" charset="0"/>
              </a:rPr>
              <a:t>like </a:t>
            </a:r>
            <a:r>
              <a:rPr lang="en-US" sz="4000" b="1" dirty="0">
                <a:latin typeface="Tahoma" pitchFamily="34" charset="0"/>
              </a:rPr>
              <a:t>Demands</a:t>
            </a:r>
          </a:p>
        </p:txBody>
      </p:sp>
    </p:spTree>
    <p:extLst>
      <p:ext uri="{BB962C8B-B14F-4D97-AF65-F5344CB8AC3E}">
        <p14:creationId xmlns:p14="http://schemas.microsoft.com/office/powerpoint/2010/main" val="1553539566"/>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His</a:t>
            </a:r>
            <a:r>
              <a:rPr lang="en-US" sz="2800" b="1" dirty="0"/>
              <a:t>		</a:t>
            </a:r>
            <a:r>
              <a:rPr lang="en-US" sz="2800" b="1" dirty="0" smtClean="0"/>
              <a:t>				</a:t>
            </a:r>
            <a:r>
              <a:rPr lang="en-US" sz="2800" b="1" dirty="0"/>
              <a:t>	</a:t>
            </a:r>
            <a:r>
              <a:rPr lang="en-US" sz="2800" b="1" dirty="0" smtClean="0"/>
              <a:t>      Hers</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4170960" y="3124200"/>
            <a:ext cx="885627" cy="523220"/>
          </a:xfrm>
          <a:prstGeom prst="rect">
            <a:avLst/>
          </a:prstGeom>
          <a:noFill/>
        </p:spPr>
        <p:txBody>
          <a:bodyPr wrap="none" rtlCol="0">
            <a:spAutoFit/>
          </a:bodyPr>
          <a:lstStyle/>
          <a:p>
            <a:pPr algn="ctr"/>
            <a:r>
              <a:rPr lang="en-US" sz="2800" b="1" dirty="0" smtClean="0"/>
              <a:t>Ours</a:t>
            </a:r>
            <a:endParaRPr lang="en-US" sz="2800" b="1" dirty="0"/>
          </a:p>
        </p:txBody>
      </p:sp>
      <p:sp>
        <p:nvSpPr>
          <p:cNvPr id="5" name="Oval 4"/>
          <p:cNvSpPr/>
          <p:nvPr/>
        </p:nvSpPr>
        <p:spPr bwMode="auto">
          <a:xfrm>
            <a:off x="3200401" y="3048000"/>
            <a:ext cx="2718156"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208566270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057400"/>
            <a:ext cx="8501270" cy="2970044"/>
          </a:xfrm>
          <a:prstGeom prst="rect">
            <a:avLst/>
          </a:prstGeom>
        </p:spPr>
        <p:txBody>
          <a:bodyPr/>
          <a:lstStyle/>
          <a:p>
            <a:pPr algn="ctr">
              <a:buFont typeface="Monotype Sorts" pitchFamily="2" charset="2"/>
              <a:buNone/>
            </a:pPr>
            <a:r>
              <a:rPr lang="en-US" sz="36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2625725" lvl="1" indent="-392113"/>
            <a:r>
              <a:rPr lang="en-US" sz="3200" dirty="0" smtClean="0"/>
              <a:t>Ask: What did I expect?</a:t>
            </a:r>
            <a:endParaRPr lang="en-US" sz="3200" dirty="0"/>
          </a:p>
          <a:p>
            <a:pPr marL="2625725" lvl="1" indent="-392113"/>
            <a:r>
              <a:rPr lang="en-US" sz="3200" dirty="0" smtClean="0"/>
              <a:t>Take a Reality Check</a:t>
            </a:r>
          </a:p>
          <a:p>
            <a:pPr marL="2625725" lvl="1" indent="-392113"/>
            <a:r>
              <a:rPr lang="en-US" sz="3200" dirty="0" smtClean="0"/>
              <a:t>Communicate</a:t>
            </a:r>
          </a:p>
          <a:p>
            <a:pPr marL="2625725" lvl="1" indent="-392113"/>
            <a:r>
              <a:rPr lang="en-US" sz="3200" dirty="0" smtClean="0"/>
              <a:t>Negotiate</a:t>
            </a:r>
            <a:endParaRPr lang="en-US" sz="3200" dirty="0"/>
          </a:p>
        </p:txBody>
      </p:sp>
    </p:spTree>
    <p:extLst>
      <p:ext uri="{BB962C8B-B14F-4D97-AF65-F5344CB8AC3E}">
        <p14:creationId xmlns:p14="http://schemas.microsoft.com/office/powerpoint/2010/main" val="189424717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219200" y="2362200"/>
            <a:ext cx="6781800" cy="2215991"/>
          </a:xfrm>
          <a:prstGeom prst="rect">
            <a:avLst/>
          </a:prstGeom>
        </p:spPr>
        <p:txBody>
          <a:bodyPr/>
          <a:lstStyle/>
          <a:p>
            <a:pPr algn="ctr">
              <a:buFont typeface="Monotype Sorts" pitchFamily="2" charset="2"/>
              <a:buNone/>
            </a:pPr>
            <a:r>
              <a:rPr lang="en-US" sz="4000" b="1" dirty="0">
                <a:latin typeface="Tahoma" pitchFamily="34" charset="0"/>
              </a:rPr>
              <a:t>Expectations are </a:t>
            </a:r>
            <a:r>
              <a:rPr lang="en-US" sz="4000" b="1" u="sng" dirty="0">
                <a:latin typeface="Tahoma" pitchFamily="34" charset="0"/>
              </a:rPr>
              <a:t>assumptions</a:t>
            </a:r>
            <a:r>
              <a:rPr lang="en-US" sz="4000" b="1" dirty="0">
                <a:latin typeface="Tahoma" pitchFamily="34" charset="0"/>
              </a:rPr>
              <a:t> are about what someone should do</a:t>
            </a:r>
          </a:p>
        </p:txBody>
      </p:sp>
    </p:spTree>
    <p:extLst>
      <p:ext uri="{BB962C8B-B14F-4D97-AF65-F5344CB8AC3E}">
        <p14:creationId xmlns:p14="http://schemas.microsoft.com/office/powerpoint/2010/main" val="41422434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219200" y="2362200"/>
            <a:ext cx="6781800" cy="1661993"/>
          </a:xfrm>
          <a:prstGeom prst="rect">
            <a:avLst/>
          </a:prstGeom>
        </p:spPr>
        <p:txBody>
          <a:bodyPr/>
          <a:lstStyle/>
          <a:p>
            <a:pPr algn="ctr">
              <a:buFont typeface="Monotype Sorts" pitchFamily="2" charset="2"/>
              <a:buNone/>
            </a:pPr>
            <a:r>
              <a:rPr lang="en-US" sz="4000" b="1" dirty="0">
                <a:latin typeface="Tahoma" pitchFamily="34" charset="0"/>
              </a:rPr>
              <a:t>Expectations are assumptions are about what someone </a:t>
            </a:r>
            <a:r>
              <a:rPr lang="en-US" sz="4000" b="1" u="sng" dirty="0">
                <a:latin typeface="Tahoma" pitchFamily="34" charset="0"/>
              </a:rPr>
              <a:t>should</a:t>
            </a:r>
            <a:r>
              <a:rPr lang="en-US" sz="4000" b="1" dirty="0">
                <a:latin typeface="Tahoma" pitchFamily="34" charset="0"/>
              </a:rPr>
              <a:t> do</a:t>
            </a:r>
          </a:p>
        </p:txBody>
      </p:sp>
    </p:spTree>
    <p:extLst>
      <p:ext uri="{BB962C8B-B14F-4D97-AF65-F5344CB8AC3E}">
        <p14:creationId xmlns:p14="http://schemas.microsoft.com/office/powerpoint/2010/main" val="258981561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219200" y="2362200"/>
            <a:ext cx="6781800" cy="2215991"/>
          </a:xfrm>
          <a:prstGeom prst="rect">
            <a:avLst/>
          </a:prstGeom>
        </p:spPr>
        <p:txBody>
          <a:bodyPr/>
          <a:lstStyle/>
          <a:p>
            <a:pPr algn="ctr">
              <a:buFont typeface="Monotype Sorts" pitchFamily="2" charset="2"/>
              <a:buNone/>
            </a:pPr>
            <a:r>
              <a:rPr lang="en-US" sz="4000" b="1" dirty="0" smtClean="0">
                <a:latin typeface="Tahoma" pitchFamily="34" charset="0"/>
              </a:rPr>
              <a:t>We tend to see “Expectations” as </a:t>
            </a:r>
            <a:r>
              <a:rPr lang="en-US" sz="4000" b="1" u="sng" dirty="0" smtClean="0">
                <a:latin typeface="Tahoma" pitchFamily="34" charset="0"/>
              </a:rPr>
              <a:t>Obligations</a:t>
            </a:r>
            <a:r>
              <a:rPr lang="en-US" sz="4000" b="1" dirty="0" smtClean="0">
                <a:latin typeface="Tahoma" pitchFamily="34" charset="0"/>
              </a:rPr>
              <a:t> or Duties: “</a:t>
            </a:r>
            <a:r>
              <a:rPr lang="en-US" sz="4000" b="1" dirty="0" err="1" smtClean="0">
                <a:latin typeface="Tahoma" pitchFamily="34" charset="0"/>
              </a:rPr>
              <a:t>Should”s</a:t>
            </a:r>
            <a:r>
              <a:rPr lang="en-US" sz="4000" b="1" dirty="0" smtClean="0">
                <a:latin typeface="Tahoma" pitchFamily="34" charset="0"/>
              </a:rPr>
              <a:t> or “</a:t>
            </a:r>
            <a:r>
              <a:rPr lang="en-US" sz="4000" b="1" dirty="0" err="1" smtClean="0">
                <a:latin typeface="Tahoma" pitchFamily="34" charset="0"/>
              </a:rPr>
              <a:t>Must”s</a:t>
            </a:r>
            <a:endParaRPr lang="en-US" sz="4000" b="1" dirty="0">
              <a:latin typeface="Tahoma" pitchFamily="34" charset="0"/>
            </a:endParaRPr>
          </a:p>
        </p:txBody>
      </p:sp>
    </p:spTree>
    <p:extLst>
      <p:ext uri="{BB962C8B-B14F-4D97-AF65-F5344CB8AC3E}">
        <p14:creationId xmlns:p14="http://schemas.microsoft.com/office/powerpoint/2010/main" val="1032623027"/>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14400" y="2362200"/>
            <a:ext cx="7086600" cy="2890022"/>
          </a:xfrm>
          <a:prstGeom prst="rect">
            <a:avLst/>
          </a:prstGeom>
        </p:spPr>
        <p:txBody>
          <a:bodyPr/>
          <a:lstStyle/>
          <a:p>
            <a:pPr algn="ctr">
              <a:buFont typeface="Monotype Sorts" pitchFamily="2" charset="2"/>
              <a:buNone/>
            </a:pPr>
            <a:r>
              <a:rPr lang="en-US" sz="2800" b="1" dirty="0" smtClean="0">
                <a:latin typeface="Tahoma" pitchFamily="34" charset="0"/>
              </a:rPr>
              <a:t>Not all Expectations are </a:t>
            </a:r>
            <a:r>
              <a:rPr lang="en-US" sz="2800" b="1" u="sng" dirty="0" smtClean="0">
                <a:latin typeface="Tahoma" pitchFamily="34" charset="0"/>
              </a:rPr>
              <a:t>Realistic</a:t>
            </a:r>
          </a:p>
          <a:p>
            <a:pPr algn="ctr">
              <a:buFont typeface="Monotype Sorts" pitchFamily="2" charset="2"/>
              <a:buNone/>
            </a:pPr>
            <a:endParaRPr lang="en-US" sz="1800" b="1" dirty="0" smtClean="0">
              <a:latin typeface="Tahoma" pitchFamily="34" charset="0"/>
            </a:endParaRPr>
          </a:p>
          <a:p>
            <a:pPr marL="966788" lvl="1" indent="-339725"/>
            <a:r>
              <a:rPr lang="en-US" dirty="0" smtClean="0"/>
              <a:t>My Spouse will meet </a:t>
            </a:r>
            <a:r>
              <a:rPr lang="en-US" u="sng" dirty="0" smtClean="0"/>
              <a:t>ALL</a:t>
            </a:r>
            <a:r>
              <a:rPr lang="en-US" dirty="0" smtClean="0"/>
              <a:t> my needs</a:t>
            </a:r>
          </a:p>
          <a:p>
            <a:pPr marL="966788" lvl="1" indent="-339725"/>
            <a:r>
              <a:rPr lang="en-US" dirty="0" smtClean="0"/>
              <a:t>We marry and then live </a:t>
            </a:r>
            <a:r>
              <a:rPr lang="en-US" u="sng" dirty="0" smtClean="0"/>
              <a:t>Happily Ever After</a:t>
            </a:r>
            <a:r>
              <a:rPr lang="en-US" dirty="0" smtClean="0"/>
              <a:t> – without having to </a:t>
            </a:r>
            <a:r>
              <a:rPr lang="en-US" u="sng" dirty="0" smtClean="0"/>
              <a:t>Work</a:t>
            </a:r>
            <a:r>
              <a:rPr lang="en-US" dirty="0" smtClean="0"/>
              <a:t> on it</a:t>
            </a:r>
          </a:p>
          <a:p>
            <a:pPr marL="966788" lvl="1" indent="-339725"/>
            <a:r>
              <a:rPr lang="en-US" dirty="0" smtClean="0"/>
              <a:t>We may not </a:t>
            </a:r>
            <a:r>
              <a:rPr lang="en-US" u="sng" dirty="0" smtClean="0"/>
              <a:t>Agree</a:t>
            </a:r>
            <a:r>
              <a:rPr lang="en-US" dirty="0" smtClean="0"/>
              <a:t> – we may not have the same Expectations</a:t>
            </a:r>
            <a:endParaRPr lang="en-US" dirty="0"/>
          </a:p>
        </p:txBody>
      </p:sp>
    </p:spTree>
    <p:extLst>
      <p:ext uri="{BB962C8B-B14F-4D97-AF65-F5344CB8AC3E}">
        <p14:creationId xmlns:p14="http://schemas.microsoft.com/office/powerpoint/2010/main" val="308979930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501270" cy="2859244"/>
          </a:xfrm>
          <a:prstGeom prst="rect">
            <a:avLst/>
          </a:prstGeom>
        </p:spPr>
        <p:txBody>
          <a:bodyPr/>
          <a:lstStyle/>
          <a:p>
            <a:pPr algn="ctr">
              <a:buFont typeface="Monotype Sorts" pitchFamily="2" charset="2"/>
              <a:buNone/>
            </a:pPr>
            <a:r>
              <a:rPr lang="en-US" sz="2800" b="1" dirty="0" smtClean="0">
                <a:latin typeface="Tahoma" pitchFamily="34" charset="0"/>
              </a:rPr>
              <a:t>Expectations become problems when they’re</a:t>
            </a:r>
          </a:p>
          <a:p>
            <a:pPr algn="ctr">
              <a:buFont typeface="Monotype Sorts" pitchFamily="2" charset="2"/>
              <a:buNone/>
            </a:pPr>
            <a:endParaRPr lang="en-US" sz="1800" b="1" dirty="0" smtClean="0">
              <a:latin typeface="Tahoma" pitchFamily="34" charset="0"/>
            </a:endParaRPr>
          </a:p>
          <a:p>
            <a:pPr marL="3148013" lvl="1" indent="-352425"/>
            <a:r>
              <a:rPr lang="en-US" sz="3200" dirty="0" err="1" smtClean="0"/>
              <a:t>UN</a:t>
            </a:r>
            <a:r>
              <a:rPr lang="en-US" sz="3200" u="sng" dirty="0" err="1" smtClean="0"/>
              <a:t>conscious</a:t>
            </a:r>
            <a:endParaRPr lang="en-US" sz="3200" u="sng" dirty="0"/>
          </a:p>
          <a:p>
            <a:pPr marL="3148013" lvl="1" indent="-352425"/>
            <a:r>
              <a:rPr lang="en-US" sz="3200" dirty="0" err="1" smtClean="0"/>
              <a:t>UN</a:t>
            </a:r>
            <a:r>
              <a:rPr lang="en-US" sz="3200" u="sng" dirty="0" err="1" smtClean="0"/>
              <a:t>realistic</a:t>
            </a:r>
            <a:endParaRPr lang="en-US" sz="3200" u="sng" dirty="0" smtClean="0"/>
          </a:p>
          <a:p>
            <a:pPr marL="3148013" lvl="1" indent="-352425"/>
            <a:r>
              <a:rPr lang="en-US" sz="3200" dirty="0" err="1" smtClean="0"/>
              <a:t>UN</a:t>
            </a:r>
            <a:r>
              <a:rPr lang="en-US" sz="3200" u="sng" dirty="0" err="1" smtClean="0"/>
              <a:t>spoken</a:t>
            </a:r>
            <a:endParaRPr lang="en-US" sz="3200" u="sng" dirty="0" smtClean="0"/>
          </a:p>
          <a:p>
            <a:pPr marL="3148013" lvl="1" indent="-352425"/>
            <a:r>
              <a:rPr lang="en-US" sz="3200" dirty="0" err="1" smtClean="0"/>
              <a:t>UN</a:t>
            </a:r>
            <a:r>
              <a:rPr lang="en-US" sz="3200" u="sng" dirty="0" err="1" smtClean="0"/>
              <a:t>settled</a:t>
            </a:r>
            <a:endParaRPr lang="en-US" sz="3200" u="sng" dirty="0"/>
          </a:p>
        </p:txBody>
      </p:sp>
    </p:spTree>
    <p:extLst>
      <p:ext uri="{BB962C8B-B14F-4D97-AF65-F5344CB8AC3E}">
        <p14:creationId xmlns:p14="http://schemas.microsoft.com/office/powerpoint/2010/main" val="374837847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169110"/>
            <a:ext cx="8501270" cy="1412694"/>
          </a:xfrm>
          <a:prstGeom prst="rect">
            <a:avLst/>
          </a:prstGeom>
        </p:spPr>
        <p:txBody>
          <a:bodyPr/>
          <a:lstStyle/>
          <a:p>
            <a:pPr algn="ctr">
              <a:buFont typeface="Monotype Sorts" pitchFamily="2" charset="2"/>
              <a:buNone/>
            </a:pPr>
            <a:r>
              <a:rPr lang="en-US" sz="3600" b="1" dirty="0" smtClean="0">
                <a:latin typeface="Tahoma" pitchFamily="34" charset="0"/>
              </a:rPr>
              <a:t>Three Stages of Marriage</a:t>
            </a:r>
          </a:p>
          <a:p>
            <a:pPr algn="ctr">
              <a:buFont typeface="Monotype Sorts" pitchFamily="2" charset="2"/>
              <a:buNone/>
            </a:pPr>
            <a:endParaRPr lang="en-US" sz="1800" b="1" dirty="0" smtClean="0">
              <a:latin typeface="Tahoma" pitchFamily="34" charset="0"/>
            </a:endParaRPr>
          </a:p>
          <a:p>
            <a:pPr marL="3309938" lvl="1" indent="-514350">
              <a:buFont typeface="+mj-lt"/>
              <a:buAutoNum type="arabicPeriod"/>
            </a:pPr>
            <a:r>
              <a:rPr lang="en-US" sz="3600" dirty="0" smtClean="0"/>
              <a:t>Romantic</a:t>
            </a:r>
            <a:endParaRPr lang="en-US" sz="3600" dirty="0"/>
          </a:p>
        </p:txBody>
      </p:sp>
    </p:spTree>
    <p:extLst>
      <p:ext uri="{BB962C8B-B14F-4D97-AF65-F5344CB8AC3E}">
        <p14:creationId xmlns:p14="http://schemas.microsoft.com/office/powerpoint/2010/main" val="360408982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169110"/>
            <a:ext cx="8501270" cy="2022092"/>
          </a:xfrm>
          <a:prstGeom prst="rect">
            <a:avLst/>
          </a:prstGeom>
        </p:spPr>
        <p:txBody>
          <a:bodyPr/>
          <a:lstStyle/>
          <a:p>
            <a:pPr algn="ctr">
              <a:buFont typeface="Monotype Sorts" pitchFamily="2" charset="2"/>
              <a:buNone/>
            </a:pPr>
            <a:r>
              <a:rPr lang="en-US" sz="3600" b="1" dirty="0" smtClean="0">
                <a:latin typeface="Tahoma" pitchFamily="34" charset="0"/>
              </a:rPr>
              <a:t>Three Stages of Marriage</a:t>
            </a:r>
          </a:p>
          <a:p>
            <a:pPr algn="ctr">
              <a:buFont typeface="Monotype Sorts" pitchFamily="2" charset="2"/>
              <a:buNone/>
            </a:pPr>
            <a:endParaRPr lang="en-US" sz="1800" b="1" dirty="0" smtClean="0">
              <a:latin typeface="Tahoma" pitchFamily="34" charset="0"/>
            </a:endParaRPr>
          </a:p>
          <a:p>
            <a:pPr marL="3309938" lvl="1" indent="-514350">
              <a:buFont typeface="+mj-lt"/>
              <a:buAutoNum type="arabicPeriod"/>
            </a:pPr>
            <a:r>
              <a:rPr lang="en-US" sz="3600" dirty="0" smtClean="0"/>
              <a:t>Romantic</a:t>
            </a:r>
            <a:endParaRPr lang="en-US" sz="3600" dirty="0"/>
          </a:p>
          <a:p>
            <a:pPr marL="3309938" lvl="1" indent="-514350">
              <a:buFont typeface="+mj-lt"/>
              <a:buAutoNum type="arabicPeriod"/>
            </a:pPr>
            <a:r>
              <a:rPr lang="en-US" sz="3600" dirty="0" smtClean="0"/>
              <a:t>Disillusionment</a:t>
            </a:r>
          </a:p>
        </p:txBody>
      </p:sp>
    </p:spTree>
    <p:extLst>
      <p:ext uri="{BB962C8B-B14F-4D97-AF65-F5344CB8AC3E}">
        <p14:creationId xmlns:p14="http://schemas.microsoft.com/office/powerpoint/2010/main" val="1614889270"/>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183</TotalTime>
  <Words>2728</Words>
  <Application>Microsoft Office PowerPoint</Application>
  <PresentationFormat>On-screen Show (4:3)</PresentationFormat>
  <Paragraphs>195</Paragraphs>
  <Slides>24</Slides>
  <Notes>24</Notes>
  <HiddenSlides>0</HiddenSlides>
  <MMClips>0</MMClip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25</cp:revision>
  <cp:lastPrinted>2014-01-27T22:11:52Z</cp:lastPrinted>
  <dcterms:created xsi:type="dcterms:W3CDTF">2013-09-09T14:30:13Z</dcterms:created>
  <dcterms:modified xsi:type="dcterms:W3CDTF">2015-01-26T21:49:14Z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