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31"/>
  </p:notesMasterIdLst>
  <p:handoutMasterIdLst>
    <p:handoutMasterId r:id="rId32"/>
  </p:handoutMasterIdLst>
  <p:sldIdLst>
    <p:sldId id="257" r:id="rId4"/>
    <p:sldId id="258" r:id="rId5"/>
    <p:sldId id="269" r:id="rId6"/>
    <p:sldId id="270" r:id="rId7"/>
    <p:sldId id="271" r:id="rId8"/>
    <p:sldId id="277" r:id="rId9"/>
    <p:sldId id="259" r:id="rId10"/>
    <p:sldId id="281" r:id="rId11"/>
    <p:sldId id="279" r:id="rId12"/>
    <p:sldId id="280" r:id="rId13"/>
    <p:sldId id="278" r:id="rId14"/>
    <p:sldId id="276" r:id="rId15"/>
    <p:sldId id="275" r:id="rId16"/>
    <p:sldId id="272" r:id="rId17"/>
    <p:sldId id="267" r:id="rId18"/>
    <p:sldId id="274" r:id="rId19"/>
    <p:sldId id="282" r:id="rId20"/>
    <p:sldId id="283" r:id="rId21"/>
    <p:sldId id="284" r:id="rId22"/>
    <p:sldId id="285" r:id="rId23"/>
    <p:sldId id="286" r:id="rId24"/>
    <p:sldId id="287" r:id="rId25"/>
    <p:sldId id="266" r:id="rId26"/>
    <p:sldId id="288" r:id="rId27"/>
    <p:sldId id="289" r:id="rId28"/>
    <p:sldId id="290" r:id="rId29"/>
    <p:sldId id="268" r:id="rId30"/>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3" d="100"/>
          <a:sy n="73" d="100"/>
        </p:scale>
        <p:origin x="-390" y="-7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5231639" y="0"/>
            <a:ext cx="4002299" cy="350520"/>
          </a:xfrm>
          <a:prstGeom prst="rect">
            <a:avLst/>
          </a:prstGeom>
        </p:spPr>
        <p:txBody>
          <a:bodyPr vert="horz" lIns="92830" tIns="46415" rIns="92830" bIns="46415" rtlCol="0"/>
          <a:lstStyle>
            <a:lvl1pPr algn="r">
              <a:defRPr sz="1200"/>
            </a:lvl1pPr>
          </a:lstStyle>
          <a:p>
            <a:fld id="{CBAF9E91-EC31-4C5E-A0E7-6DDB053E587B}" type="datetimeFigureOut">
              <a:rPr lang="en-US" smtClean="0"/>
              <a:t>1/18/2016</a:t>
            </a:fld>
            <a:endParaRPr lang="en-US"/>
          </a:p>
        </p:txBody>
      </p:sp>
      <p:sp>
        <p:nvSpPr>
          <p:cNvPr id="4" name="Footer Placeholder 3"/>
          <p:cNvSpPr>
            <a:spLocks noGrp="1"/>
          </p:cNvSpPr>
          <p:nvPr>
            <p:ph type="ftr" sz="quarter" idx="2"/>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5231639" y="6658664"/>
            <a:ext cx="4002299" cy="350520"/>
          </a:xfrm>
          <a:prstGeom prst="rect">
            <a:avLst/>
          </a:prstGeom>
        </p:spPr>
        <p:txBody>
          <a:bodyPr vert="horz" lIns="92830" tIns="46415" rIns="92830" bIns="46415" rtlCol="0" anchor="b"/>
          <a:lstStyle>
            <a:lvl1pPr algn="r">
              <a:defRPr sz="1200"/>
            </a:lvl1pPr>
          </a:lstStyle>
          <a:p>
            <a:fld id="{AEC79A26-5884-46A6-A5C1-F30079AAD41F}" type="slidenum">
              <a:rPr lang="en-US" smtClean="0"/>
              <a:t>‹#›</a:t>
            </a:fld>
            <a:endParaRPr lang="en-US"/>
          </a:p>
        </p:txBody>
      </p:sp>
    </p:spTree>
    <p:extLst>
      <p:ext uri="{BB962C8B-B14F-4D97-AF65-F5344CB8AC3E}">
        <p14:creationId xmlns:p14="http://schemas.microsoft.com/office/powerpoint/2010/main" val="17058692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1639" y="0"/>
            <a:ext cx="4002299" cy="350520"/>
          </a:xfrm>
          <a:prstGeom prst="rect">
            <a:avLst/>
          </a:prstGeom>
        </p:spPr>
        <p:txBody>
          <a:bodyPr vert="horz" lIns="92830" tIns="46415" rIns="92830" bIns="46415" rtlCol="0"/>
          <a:lstStyle>
            <a:lvl1pPr algn="r">
              <a:defRPr sz="1200"/>
            </a:lvl1pPr>
          </a:lstStyle>
          <a:p>
            <a:fld id="{F79D1EB2-3A78-47B7-926B-6AE2A933541A}" type="datetimeFigureOut">
              <a:rPr lang="en-US" smtClean="0"/>
              <a:t>1/18/2016</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29940"/>
            <a:ext cx="7388860" cy="3154680"/>
          </a:xfrm>
          <a:prstGeom prst="rect">
            <a:avLst/>
          </a:prstGeom>
        </p:spPr>
        <p:txBody>
          <a:bodyPr vert="horz" lIns="92830" tIns="46415" rIns="92830" bIns="464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4"/>
            <a:ext cx="4002299" cy="350520"/>
          </a:xfrm>
          <a:prstGeom prst="rect">
            <a:avLst/>
          </a:prstGeom>
        </p:spPr>
        <p:txBody>
          <a:bodyPr vert="horz" lIns="92830" tIns="46415" rIns="92830" bIns="46415" rtlCol="0" anchor="b"/>
          <a:lstStyle>
            <a:lvl1pPr algn="r">
              <a:defRPr sz="1200"/>
            </a:lvl1pPr>
          </a:lstStyle>
          <a:p>
            <a:fld id="{8D139101-4DE4-42C7-A93F-71345534ED7A}" type="slidenum">
              <a:rPr lang="en-US" smtClean="0"/>
              <a:t>‹#›</a:t>
            </a:fld>
            <a:endParaRPr lang="en-US"/>
          </a:p>
        </p:txBody>
      </p:sp>
    </p:spTree>
    <p:extLst>
      <p:ext uri="{BB962C8B-B14F-4D97-AF65-F5344CB8AC3E}">
        <p14:creationId xmlns:p14="http://schemas.microsoft.com/office/powerpoint/2010/main" val="1828866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6:11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6:16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27</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1/18/2016 6:17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hf hdr="0" ft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hf hdr="0" ftr="0" dt="0"/>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22443"/>
            <a:ext cx="8501270" cy="1726627"/>
          </a:xfrm>
          <a:prstGeom prst="rect">
            <a:avLst/>
          </a:prstGeom>
        </p:spPr>
        <p:txBody>
          <a:bodyPr/>
          <a:lstStyle/>
          <a:p>
            <a:pPr algn="ctr">
              <a:buFont typeface="Monotype Sorts" pitchFamily="2" charset="2"/>
              <a:buNone/>
            </a:pPr>
            <a:r>
              <a:rPr lang="en-US" sz="4400" b="1" dirty="0" smtClean="0">
                <a:latin typeface="Tahoma" pitchFamily="34" charset="0"/>
              </a:rPr>
              <a:t>Responsibility</a:t>
            </a:r>
          </a:p>
          <a:p>
            <a:pPr algn="ctr">
              <a:buFont typeface="Monotype Sorts" pitchFamily="2" charset="2"/>
              <a:buNone/>
            </a:pPr>
            <a:endParaRPr lang="en-US" sz="6600" b="1" dirty="0" smtClean="0">
              <a:latin typeface="Tahoma" pitchFamily="34" charset="0"/>
            </a:endParaRPr>
          </a:p>
        </p:txBody>
      </p:sp>
      <p:sp>
        <p:nvSpPr>
          <p:cNvPr id="3" name="TextBox 2"/>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1</a:t>
            </a:fld>
            <a:endParaRPr lang="en-US" sz="3200" dirty="0">
              <a:solidFill>
                <a:schemeClr val="tx2">
                  <a:lumMod val="2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9"/>
          <p:cNvSpPr>
            <a:spLocks noGrp="1"/>
          </p:cNvSpPr>
          <p:nvPr>
            <p:ph type="title"/>
          </p:nvPr>
        </p:nvSpPr>
        <p:spPr>
          <a:xfrm>
            <a:off x="381000" y="554403"/>
            <a:ext cx="8382000" cy="664797"/>
          </a:xfrm>
        </p:spPr>
        <p:txBody>
          <a:bodyPr/>
          <a:lstStyle/>
          <a:p>
            <a:pPr algn="ctr"/>
            <a:r>
              <a:rPr lang="en-US" b="1" dirty="0" smtClean="0">
                <a:latin typeface="Tahoma" pitchFamily="34" charset="0"/>
              </a:rPr>
              <a:t>The Blame Game</a:t>
            </a:r>
            <a:endParaRPr lang="en-US" dirty="0"/>
          </a:p>
        </p:txBody>
      </p:sp>
      <p:sp>
        <p:nvSpPr>
          <p:cNvPr id="4" name="Text Placeholder 10"/>
          <p:cNvSpPr>
            <a:spLocks noGrp="1"/>
          </p:cNvSpPr>
          <p:nvPr>
            <p:ph type="body" sz="quarter" idx="10"/>
          </p:nvPr>
        </p:nvSpPr>
        <p:spPr>
          <a:xfrm>
            <a:off x="685800" y="2209800"/>
            <a:ext cx="7620000" cy="3496342"/>
          </a:xfrm>
        </p:spPr>
        <p:txBody>
          <a:bodyPr/>
          <a:lstStyle/>
          <a:p>
            <a:pPr lvl="1"/>
            <a:r>
              <a:rPr lang="en-US" sz="3200" dirty="0" smtClean="0"/>
              <a:t>Helps avoid dealing with their </a:t>
            </a:r>
            <a:r>
              <a:rPr lang="en-US" sz="3200" b="1" u="sng" dirty="0" smtClean="0"/>
              <a:t>own</a:t>
            </a:r>
            <a:r>
              <a:rPr lang="en-US" sz="3200" dirty="0" smtClean="0"/>
              <a:t> responsibility by pointing at the other</a:t>
            </a:r>
          </a:p>
          <a:p>
            <a:pPr lvl="1"/>
            <a:r>
              <a:rPr lang="en-US" sz="3200" dirty="0" smtClean="0"/>
              <a:t>Nothing ever gets </a:t>
            </a:r>
            <a:r>
              <a:rPr lang="en-US" sz="3200" b="1" u="sng" dirty="0" smtClean="0"/>
              <a:t>solved</a:t>
            </a:r>
          </a:p>
          <a:p>
            <a:pPr lvl="1"/>
            <a:r>
              <a:rPr lang="en-US" sz="3200" dirty="0" smtClean="0"/>
              <a:t>Progresses from Disagreement to </a:t>
            </a:r>
            <a:r>
              <a:rPr lang="en-US" sz="3200" b="1" u="sng" dirty="0" smtClean="0"/>
              <a:t>Name-Calling </a:t>
            </a:r>
          </a:p>
          <a:p>
            <a:pPr lvl="1"/>
            <a:r>
              <a:rPr lang="en-US" sz="3200" dirty="0" smtClean="0"/>
              <a:t>Commonly use the word “</a:t>
            </a:r>
            <a:r>
              <a:rPr lang="en-US" sz="3200" b="1" u="sng" dirty="0" smtClean="0"/>
              <a:t>YOU</a:t>
            </a:r>
            <a:r>
              <a:rPr lang="en-US" sz="3200" dirty="0" smtClean="0"/>
              <a:t>”</a:t>
            </a:r>
            <a:endParaRPr lang="en-US" sz="3200" dirty="0"/>
          </a:p>
          <a:p>
            <a:pPr marL="0" indent="0">
              <a:buNone/>
            </a:pPr>
            <a:endParaRPr lang="en-US" dirty="0"/>
          </a:p>
        </p:txBody>
      </p:sp>
      <p:sp>
        <p:nvSpPr>
          <p:cNvPr id="5" name="TextBox 4"/>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10</a:t>
            </a:fld>
            <a:endParaRPr lang="en-US" sz="3200" dirty="0">
              <a:solidFill>
                <a:schemeClr val="tx2">
                  <a:lumMod val="25000"/>
                </a:schemeClr>
              </a:solidFill>
            </a:endParaRPr>
          </a:p>
        </p:txBody>
      </p:sp>
    </p:spTree>
    <p:extLst>
      <p:ext uri="{BB962C8B-B14F-4D97-AF65-F5344CB8AC3E}">
        <p14:creationId xmlns:p14="http://schemas.microsoft.com/office/powerpoint/2010/main" val="1784564317"/>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81000" y="554403"/>
            <a:ext cx="8382000" cy="1329595"/>
          </a:xfrm>
        </p:spPr>
        <p:txBody>
          <a:bodyPr/>
          <a:lstStyle/>
          <a:p>
            <a:pPr algn="ctr"/>
            <a:r>
              <a:rPr lang="en-US" b="1" dirty="0" smtClean="0">
                <a:latin typeface="Tahoma" pitchFamily="34" charset="0"/>
              </a:rPr>
              <a:t>Solutions to End the </a:t>
            </a:r>
            <a:br>
              <a:rPr lang="en-US" b="1" dirty="0" smtClean="0">
                <a:latin typeface="Tahoma" pitchFamily="34" charset="0"/>
              </a:rPr>
            </a:br>
            <a:r>
              <a:rPr lang="en-US" b="1" dirty="0" smtClean="0">
                <a:latin typeface="Tahoma" pitchFamily="34" charset="0"/>
              </a:rPr>
              <a:t>Blame Game</a:t>
            </a:r>
            <a:endParaRPr lang="en-US" dirty="0"/>
          </a:p>
        </p:txBody>
      </p:sp>
      <p:sp>
        <p:nvSpPr>
          <p:cNvPr id="5" name="Text Placeholder 10"/>
          <p:cNvSpPr txBox="1">
            <a:spLocks/>
          </p:cNvSpPr>
          <p:nvPr/>
        </p:nvSpPr>
        <p:spPr>
          <a:xfrm>
            <a:off x="1066800" y="2779252"/>
            <a:ext cx="6934200" cy="984885"/>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r>
              <a:rPr lang="en-US" sz="3200" dirty="0" smtClean="0"/>
              <a:t>“Responsible I” </a:t>
            </a:r>
            <a:r>
              <a:rPr lang="en-US" sz="3200" b="1" u="sng" dirty="0" smtClean="0"/>
              <a:t>not</a:t>
            </a:r>
            <a:r>
              <a:rPr lang="en-US" sz="3200" dirty="0" smtClean="0"/>
              <a:t> “Accusing You”</a:t>
            </a:r>
          </a:p>
          <a:p>
            <a:pPr marL="0" indent="0">
              <a:buFontTx/>
              <a:buNone/>
            </a:pPr>
            <a:endParaRPr lang="en-US" dirty="0"/>
          </a:p>
        </p:txBody>
      </p:sp>
      <p:sp>
        <p:nvSpPr>
          <p:cNvPr id="4" name="TextBox 3"/>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11</a:t>
            </a:fld>
            <a:endParaRPr lang="en-US" sz="3200" dirty="0">
              <a:solidFill>
                <a:schemeClr val="tx2">
                  <a:lumMod val="25000"/>
                </a:schemeClr>
              </a:solidFill>
            </a:endParaRPr>
          </a:p>
        </p:txBody>
      </p:sp>
    </p:spTree>
    <p:extLst>
      <p:ext uri="{BB962C8B-B14F-4D97-AF65-F5344CB8AC3E}">
        <p14:creationId xmlns:p14="http://schemas.microsoft.com/office/powerpoint/2010/main" val="2526952095"/>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81000" y="554403"/>
            <a:ext cx="8382000" cy="1329595"/>
          </a:xfrm>
        </p:spPr>
        <p:txBody>
          <a:bodyPr/>
          <a:lstStyle/>
          <a:p>
            <a:pPr algn="ctr"/>
            <a:r>
              <a:rPr lang="en-US" b="1" dirty="0" smtClean="0">
                <a:latin typeface="Tahoma" pitchFamily="34" charset="0"/>
              </a:rPr>
              <a:t>Solutions to End the </a:t>
            </a:r>
            <a:br>
              <a:rPr lang="en-US" b="1" dirty="0" smtClean="0">
                <a:latin typeface="Tahoma" pitchFamily="34" charset="0"/>
              </a:rPr>
            </a:br>
            <a:r>
              <a:rPr lang="en-US" b="1" dirty="0" smtClean="0">
                <a:latin typeface="Tahoma" pitchFamily="34" charset="0"/>
              </a:rPr>
              <a:t>Blame Game</a:t>
            </a:r>
            <a:endParaRPr lang="en-US" dirty="0"/>
          </a:p>
        </p:txBody>
      </p:sp>
      <p:sp>
        <p:nvSpPr>
          <p:cNvPr id="11" name="Text Placeholder 10"/>
          <p:cNvSpPr>
            <a:spLocks noGrp="1"/>
          </p:cNvSpPr>
          <p:nvPr>
            <p:ph type="body" sz="quarter" idx="10"/>
          </p:nvPr>
        </p:nvSpPr>
        <p:spPr>
          <a:xfrm>
            <a:off x="1066800" y="2779252"/>
            <a:ext cx="6934200" cy="1526572"/>
          </a:xfrm>
        </p:spPr>
        <p:txBody>
          <a:bodyPr/>
          <a:lstStyle/>
          <a:p>
            <a:pPr lvl="1"/>
            <a:r>
              <a:rPr lang="en-US" sz="3200" dirty="0"/>
              <a:t>“Responsible I” </a:t>
            </a:r>
            <a:r>
              <a:rPr lang="en-US" sz="3200" b="1" u="sng" dirty="0"/>
              <a:t>not</a:t>
            </a:r>
            <a:r>
              <a:rPr lang="en-US" sz="3200" dirty="0"/>
              <a:t> “Accusing You”</a:t>
            </a:r>
          </a:p>
          <a:p>
            <a:pPr lvl="1"/>
            <a:r>
              <a:rPr lang="en-US" sz="3200" dirty="0" smtClean="0"/>
              <a:t>Don’t take the </a:t>
            </a:r>
            <a:r>
              <a:rPr lang="en-US" sz="3200" b="1" u="sng" dirty="0" smtClean="0"/>
              <a:t>Bait</a:t>
            </a:r>
            <a:endParaRPr lang="en-US" sz="3200" b="1" u="sng" dirty="0"/>
          </a:p>
          <a:p>
            <a:pPr marL="0" indent="0">
              <a:buNone/>
            </a:pPr>
            <a:endParaRPr lang="en-US" dirty="0"/>
          </a:p>
        </p:txBody>
      </p:sp>
      <p:sp>
        <p:nvSpPr>
          <p:cNvPr id="4" name="TextBox 3"/>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12</a:t>
            </a:fld>
            <a:endParaRPr lang="en-US" sz="3200" dirty="0">
              <a:solidFill>
                <a:schemeClr val="tx2">
                  <a:lumMod val="25000"/>
                </a:schemeClr>
              </a:solidFill>
            </a:endParaRPr>
          </a:p>
        </p:txBody>
      </p:sp>
    </p:spTree>
    <p:extLst>
      <p:ext uri="{BB962C8B-B14F-4D97-AF65-F5344CB8AC3E}">
        <p14:creationId xmlns:p14="http://schemas.microsoft.com/office/powerpoint/2010/main" val="689151403"/>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81000" y="554403"/>
            <a:ext cx="8382000" cy="1329595"/>
          </a:xfrm>
        </p:spPr>
        <p:txBody>
          <a:bodyPr/>
          <a:lstStyle/>
          <a:p>
            <a:pPr algn="ctr"/>
            <a:r>
              <a:rPr lang="en-US" b="1" dirty="0" smtClean="0">
                <a:latin typeface="Tahoma" pitchFamily="34" charset="0"/>
              </a:rPr>
              <a:t>Solutions to End the </a:t>
            </a:r>
            <a:br>
              <a:rPr lang="en-US" b="1" dirty="0" smtClean="0">
                <a:latin typeface="Tahoma" pitchFamily="34" charset="0"/>
              </a:rPr>
            </a:br>
            <a:r>
              <a:rPr lang="en-US" b="1" dirty="0" smtClean="0">
                <a:latin typeface="Tahoma" pitchFamily="34" charset="0"/>
              </a:rPr>
              <a:t>Blame Game</a:t>
            </a:r>
            <a:endParaRPr lang="en-US" dirty="0"/>
          </a:p>
        </p:txBody>
      </p:sp>
      <p:sp>
        <p:nvSpPr>
          <p:cNvPr id="11" name="Text Placeholder 10"/>
          <p:cNvSpPr>
            <a:spLocks noGrp="1"/>
          </p:cNvSpPr>
          <p:nvPr>
            <p:ph type="body" sz="quarter" idx="10"/>
          </p:nvPr>
        </p:nvSpPr>
        <p:spPr>
          <a:xfrm>
            <a:off x="1066800" y="2779252"/>
            <a:ext cx="6934200" cy="2068259"/>
          </a:xfrm>
        </p:spPr>
        <p:txBody>
          <a:bodyPr/>
          <a:lstStyle/>
          <a:p>
            <a:pPr lvl="1"/>
            <a:r>
              <a:rPr lang="en-US" sz="3200" dirty="0"/>
              <a:t>“Responsible I” </a:t>
            </a:r>
            <a:r>
              <a:rPr lang="en-US" sz="3200" b="1" u="sng" dirty="0"/>
              <a:t>not</a:t>
            </a:r>
            <a:r>
              <a:rPr lang="en-US" sz="3200" dirty="0"/>
              <a:t> “Accusing You”</a:t>
            </a:r>
          </a:p>
          <a:p>
            <a:pPr lvl="1"/>
            <a:r>
              <a:rPr lang="en-US" sz="3200" dirty="0" smtClean="0"/>
              <a:t>Don’t take the </a:t>
            </a:r>
            <a:r>
              <a:rPr lang="en-US" sz="3200" b="1" u="sng" dirty="0" smtClean="0"/>
              <a:t>Bait</a:t>
            </a:r>
            <a:endParaRPr lang="en-US" sz="3200" b="1" u="sng" dirty="0"/>
          </a:p>
          <a:p>
            <a:pPr lvl="1"/>
            <a:r>
              <a:rPr lang="en-US" sz="3200" b="1" u="sng" dirty="0" smtClean="0"/>
              <a:t>Re-Focus</a:t>
            </a:r>
            <a:r>
              <a:rPr lang="en-US" sz="3200" dirty="0" smtClean="0"/>
              <a:t> on the Problem</a:t>
            </a:r>
            <a:endParaRPr lang="en-US" sz="3200" dirty="0"/>
          </a:p>
          <a:p>
            <a:pPr marL="0" indent="0">
              <a:buNone/>
            </a:pPr>
            <a:endParaRPr lang="en-US" dirty="0"/>
          </a:p>
        </p:txBody>
      </p:sp>
      <p:sp>
        <p:nvSpPr>
          <p:cNvPr id="4" name="TextBox 3"/>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13</a:t>
            </a:fld>
            <a:endParaRPr lang="en-US" sz="3200" dirty="0">
              <a:solidFill>
                <a:schemeClr val="tx2">
                  <a:lumMod val="25000"/>
                </a:schemeClr>
              </a:solidFill>
            </a:endParaRPr>
          </a:p>
        </p:txBody>
      </p:sp>
    </p:spTree>
    <p:extLst>
      <p:ext uri="{BB962C8B-B14F-4D97-AF65-F5344CB8AC3E}">
        <p14:creationId xmlns:p14="http://schemas.microsoft.com/office/powerpoint/2010/main" val="4087815874"/>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81000" y="554403"/>
            <a:ext cx="8382000" cy="1329595"/>
          </a:xfrm>
        </p:spPr>
        <p:txBody>
          <a:bodyPr/>
          <a:lstStyle/>
          <a:p>
            <a:pPr algn="ctr"/>
            <a:r>
              <a:rPr lang="en-US" b="1" dirty="0" smtClean="0">
                <a:latin typeface="Tahoma" pitchFamily="34" charset="0"/>
              </a:rPr>
              <a:t>Solutions to End the </a:t>
            </a:r>
            <a:br>
              <a:rPr lang="en-US" b="1" dirty="0" smtClean="0">
                <a:latin typeface="Tahoma" pitchFamily="34" charset="0"/>
              </a:rPr>
            </a:br>
            <a:r>
              <a:rPr lang="en-US" b="1" dirty="0" smtClean="0">
                <a:latin typeface="Tahoma" pitchFamily="34" charset="0"/>
              </a:rPr>
              <a:t>Blame Game</a:t>
            </a:r>
            <a:endParaRPr lang="en-US" dirty="0"/>
          </a:p>
        </p:txBody>
      </p:sp>
      <p:sp>
        <p:nvSpPr>
          <p:cNvPr id="5" name="Text Placeholder 10"/>
          <p:cNvSpPr txBox="1">
            <a:spLocks/>
          </p:cNvSpPr>
          <p:nvPr/>
        </p:nvSpPr>
        <p:spPr>
          <a:xfrm>
            <a:off x="1066800" y="2779252"/>
            <a:ext cx="6934200" cy="3053144"/>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r>
              <a:rPr lang="en-US" sz="3200" dirty="0" smtClean="0"/>
              <a:t>“Responsible I” </a:t>
            </a:r>
            <a:r>
              <a:rPr lang="en-US" sz="3200" b="1" u="sng" dirty="0" smtClean="0"/>
              <a:t>not</a:t>
            </a:r>
            <a:r>
              <a:rPr lang="en-US" sz="3200" dirty="0" smtClean="0"/>
              <a:t> “Accusing You”</a:t>
            </a:r>
          </a:p>
          <a:p>
            <a:pPr lvl="1"/>
            <a:r>
              <a:rPr lang="en-US" sz="3200" dirty="0" smtClean="0"/>
              <a:t>Don’t take the </a:t>
            </a:r>
            <a:r>
              <a:rPr lang="en-US" sz="3200" b="1" u="sng" dirty="0" smtClean="0"/>
              <a:t>Bait</a:t>
            </a:r>
          </a:p>
          <a:p>
            <a:pPr lvl="1"/>
            <a:r>
              <a:rPr lang="en-US" sz="3200" b="1" u="sng" dirty="0" smtClean="0"/>
              <a:t>Re-Focus</a:t>
            </a:r>
            <a:r>
              <a:rPr lang="en-US" sz="3200" dirty="0" smtClean="0"/>
              <a:t> on the Problem</a:t>
            </a:r>
          </a:p>
          <a:p>
            <a:pPr lvl="1"/>
            <a:r>
              <a:rPr lang="en-US" sz="3200" dirty="0" smtClean="0"/>
              <a:t>“</a:t>
            </a:r>
            <a:r>
              <a:rPr lang="en-US" sz="3200" b="1" u="sng" dirty="0" smtClean="0"/>
              <a:t>Re-Do</a:t>
            </a:r>
            <a:r>
              <a:rPr lang="en-US" sz="3200" dirty="0" smtClean="0"/>
              <a:t>” if the “Resentment Barometer” is High</a:t>
            </a:r>
          </a:p>
          <a:p>
            <a:pPr marL="0" indent="0">
              <a:buFontTx/>
              <a:buNone/>
            </a:pPr>
            <a:endParaRPr lang="en-US" dirty="0"/>
          </a:p>
        </p:txBody>
      </p:sp>
      <p:sp>
        <p:nvSpPr>
          <p:cNvPr id="4" name="TextBox 3"/>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14</a:t>
            </a:fld>
            <a:endParaRPr lang="en-US" sz="3200" dirty="0">
              <a:solidFill>
                <a:schemeClr val="tx2">
                  <a:lumMod val="25000"/>
                </a:schemeClr>
              </a:solidFill>
            </a:endParaRPr>
          </a:p>
        </p:txBody>
      </p:sp>
    </p:spTree>
    <p:extLst>
      <p:ext uri="{BB962C8B-B14F-4D97-AF65-F5344CB8AC3E}">
        <p14:creationId xmlns:p14="http://schemas.microsoft.com/office/powerpoint/2010/main" val="2207504955"/>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81000" y="554403"/>
            <a:ext cx="8382000" cy="1329595"/>
          </a:xfrm>
        </p:spPr>
        <p:txBody>
          <a:bodyPr/>
          <a:lstStyle/>
          <a:p>
            <a:pPr algn="ctr"/>
            <a:r>
              <a:rPr lang="en-US" b="1" dirty="0" smtClean="0">
                <a:latin typeface="Tahoma" pitchFamily="34" charset="0"/>
              </a:rPr>
              <a:t>Solutions for </a:t>
            </a:r>
            <a:r>
              <a:rPr lang="en-US" b="1" dirty="0">
                <a:latin typeface="Tahoma" pitchFamily="34" charset="0"/>
              </a:rPr>
              <a:t/>
            </a:r>
            <a:br>
              <a:rPr lang="en-US" b="1" dirty="0">
                <a:latin typeface="Tahoma" pitchFamily="34" charset="0"/>
              </a:rPr>
            </a:br>
            <a:r>
              <a:rPr lang="en-US" b="1" dirty="0" smtClean="0">
                <a:latin typeface="Tahoma" pitchFamily="34" charset="0"/>
              </a:rPr>
              <a:t>Peter/Penelope Pan</a:t>
            </a:r>
          </a:p>
        </p:txBody>
      </p:sp>
      <p:sp>
        <p:nvSpPr>
          <p:cNvPr id="11" name="Text Placeholder 10"/>
          <p:cNvSpPr>
            <a:spLocks noGrp="1"/>
          </p:cNvSpPr>
          <p:nvPr>
            <p:ph type="body" sz="quarter" idx="10"/>
          </p:nvPr>
        </p:nvSpPr>
        <p:spPr>
          <a:xfrm>
            <a:off x="1371600" y="2816185"/>
            <a:ext cx="6019800" cy="1908215"/>
          </a:xfrm>
        </p:spPr>
        <p:txBody>
          <a:bodyPr/>
          <a:lstStyle/>
          <a:p>
            <a:pPr lvl="1"/>
            <a:r>
              <a:rPr lang="en-US" sz="4000" dirty="0"/>
              <a:t>Do More</a:t>
            </a:r>
          </a:p>
          <a:p>
            <a:pPr lvl="1"/>
            <a:r>
              <a:rPr lang="en-US" sz="4000" dirty="0" smtClean="0"/>
              <a:t>Take Full Responsibility</a:t>
            </a:r>
            <a:endParaRPr lang="en-US" sz="4000" dirty="0"/>
          </a:p>
          <a:p>
            <a:pPr lvl="1"/>
            <a:r>
              <a:rPr lang="en-US" sz="4000" dirty="0" smtClean="0"/>
              <a:t>No More Excuses</a:t>
            </a:r>
            <a:endParaRPr lang="en-US" sz="40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34200" y="3810000"/>
            <a:ext cx="1462655" cy="2295060"/>
          </a:xfrm>
          <a:prstGeom prst="rect">
            <a:avLst/>
          </a:prstGeom>
        </p:spPr>
      </p:pic>
      <p:sp>
        <p:nvSpPr>
          <p:cNvPr id="5" name="TextBox 4"/>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15</a:t>
            </a:fld>
            <a:endParaRPr lang="en-US" sz="3200" dirty="0">
              <a:solidFill>
                <a:schemeClr val="tx2">
                  <a:lumMod val="25000"/>
                </a:schemeClr>
              </a:solidFill>
            </a:endParaRPr>
          </a:p>
        </p:txBody>
      </p:sp>
    </p:spTree>
    <p:extLst>
      <p:ext uri="{BB962C8B-B14F-4D97-AF65-F5344CB8AC3E}">
        <p14:creationId xmlns:p14="http://schemas.microsoft.com/office/powerpoint/2010/main" val="2738313213"/>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9"/>
          <p:cNvSpPr>
            <a:spLocks noGrp="1"/>
          </p:cNvSpPr>
          <p:nvPr>
            <p:ph type="title"/>
          </p:nvPr>
        </p:nvSpPr>
        <p:spPr>
          <a:xfrm>
            <a:off x="381000" y="554403"/>
            <a:ext cx="8382000" cy="664797"/>
          </a:xfrm>
        </p:spPr>
        <p:txBody>
          <a:bodyPr/>
          <a:lstStyle/>
          <a:p>
            <a:pPr algn="ctr"/>
            <a:r>
              <a:rPr lang="en-US" b="1" dirty="0" smtClean="0">
                <a:latin typeface="Tahoma" pitchFamily="34" charset="0"/>
              </a:rPr>
              <a:t>The Enabling Game</a:t>
            </a:r>
            <a:endParaRPr lang="en-US" dirty="0"/>
          </a:p>
        </p:txBody>
      </p:sp>
      <p:sp>
        <p:nvSpPr>
          <p:cNvPr id="4" name="Text Placeholder 10"/>
          <p:cNvSpPr>
            <a:spLocks noGrp="1"/>
          </p:cNvSpPr>
          <p:nvPr>
            <p:ph type="body" sz="quarter" idx="10"/>
          </p:nvPr>
        </p:nvSpPr>
        <p:spPr>
          <a:xfrm>
            <a:off x="685800" y="2209800"/>
            <a:ext cx="7620000" cy="886397"/>
          </a:xfrm>
        </p:spPr>
        <p:txBody>
          <a:bodyPr/>
          <a:lstStyle/>
          <a:p>
            <a:pPr marL="517525" lvl="1" indent="0">
              <a:buNone/>
            </a:pPr>
            <a:r>
              <a:rPr lang="en-US" sz="3200" dirty="0" smtClean="0"/>
              <a:t>When we are Overly-Responsible we tend to play the Enabling Game</a:t>
            </a:r>
          </a:p>
        </p:txBody>
      </p:sp>
      <p:sp>
        <p:nvSpPr>
          <p:cNvPr id="5" name="TextBox 4"/>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16</a:t>
            </a:fld>
            <a:endParaRPr lang="en-US" sz="3200" dirty="0">
              <a:solidFill>
                <a:schemeClr val="tx2">
                  <a:lumMod val="25000"/>
                </a:schemeClr>
              </a:solidFill>
            </a:endParaRPr>
          </a:p>
        </p:txBody>
      </p:sp>
    </p:spTree>
    <p:extLst>
      <p:ext uri="{BB962C8B-B14F-4D97-AF65-F5344CB8AC3E}">
        <p14:creationId xmlns:p14="http://schemas.microsoft.com/office/powerpoint/2010/main" val="2944246007"/>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9"/>
          <p:cNvSpPr>
            <a:spLocks noGrp="1"/>
          </p:cNvSpPr>
          <p:nvPr>
            <p:ph type="title"/>
          </p:nvPr>
        </p:nvSpPr>
        <p:spPr>
          <a:xfrm>
            <a:off x="381000" y="554403"/>
            <a:ext cx="8382000" cy="664797"/>
          </a:xfrm>
        </p:spPr>
        <p:txBody>
          <a:bodyPr/>
          <a:lstStyle/>
          <a:p>
            <a:pPr algn="ctr"/>
            <a:r>
              <a:rPr lang="en-US" b="1" dirty="0" smtClean="0">
                <a:latin typeface="Tahoma" pitchFamily="34" charset="0"/>
              </a:rPr>
              <a:t>The Enabling Game</a:t>
            </a:r>
            <a:endParaRPr lang="en-US" dirty="0"/>
          </a:p>
        </p:txBody>
      </p:sp>
      <p:sp>
        <p:nvSpPr>
          <p:cNvPr id="4" name="Text Placeholder 10"/>
          <p:cNvSpPr>
            <a:spLocks noGrp="1"/>
          </p:cNvSpPr>
          <p:nvPr>
            <p:ph type="body" sz="quarter" idx="10"/>
          </p:nvPr>
        </p:nvSpPr>
        <p:spPr>
          <a:xfrm>
            <a:off x="685800" y="2209800"/>
            <a:ext cx="7620000" cy="1871282"/>
          </a:xfrm>
        </p:spPr>
        <p:txBody>
          <a:bodyPr/>
          <a:lstStyle/>
          <a:p>
            <a:pPr marL="517525" lvl="1" indent="0">
              <a:buNone/>
            </a:pPr>
            <a:r>
              <a:rPr lang="en-US" sz="3200" dirty="0" smtClean="0"/>
              <a:t>When we are Overly-Responsible we tend to play the Enabling Game</a:t>
            </a:r>
          </a:p>
          <a:p>
            <a:pPr lvl="1"/>
            <a:r>
              <a:rPr lang="en-US" sz="3200" dirty="0" smtClean="0"/>
              <a:t>Don’t do for others what they </a:t>
            </a:r>
            <a:r>
              <a:rPr lang="en-US" sz="3200" b="1" u="sng" dirty="0" smtClean="0"/>
              <a:t>can</a:t>
            </a:r>
            <a:r>
              <a:rPr lang="en-US" sz="3200" dirty="0" smtClean="0"/>
              <a:t> and </a:t>
            </a:r>
            <a:r>
              <a:rPr lang="en-US" sz="3200" b="1" u="sng" dirty="0" smtClean="0"/>
              <a:t>should</a:t>
            </a:r>
            <a:r>
              <a:rPr lang="en-US" sz="3200" dirty="0" smtClean="0"/>
              <a:t> be do for themselves</a:t>
            </a:r>
          </a:p>
        </p:txBody>
      </p:sp>
      <p:sp>
        <p:nvSpPr>
          <p:cNvPr id="5" name="TextBox 4"/>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17</a:t>
            </a:fld>
            <a:endParaRPr lang="en-US" sz="3200" dirty="0">
              <a:solidFill>
                <a:schemeClr val="tx2">
                  <a:lumMod val="25000"/>
                </a:schemeClr>
              </a:solidFill>
            </a:endParaRPr>
          </a:p>
        </p:txBody>
      </p:sp>
    </p:spTree>
    <p:extLst>
      <p:ext uri="{BB962C8B-B14F-4D97-AF65-F5344CB8AC3E}">
        <p14:creationId xmlns:p14="http://schemas.microsoft.com/office/powerpoint/2010/main" val="1244090721"/>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9"/>
          <p:cNvSpPr>
            <a:spLocks noGrp="1"/>
          </p:cNvSpPr>
          <p:nvPr>
            <p:ph type="title"/>
          </p:nvPr>
        </p:nvSpPr>
        <p:spPr>
          <a:xfrm>
            <a:off x="381000" y="554403"/>
            <a:ext cx="8382000" cy="664797"/>
          </a:xfrm>
        </p:spPr>
        <p:txBody>
          <a:bodyPr/>
          <a:lstStyle/>
          <a:p>
            <a:pPr algn="ctr"/>
            <a:r>
              <a:rPr lang="en-US" b="1" dirty="0" smtClean="0">
                <a:latin typeface="Tahoma" pitchFamily="34" charset="0"/>
              </a:rPr>
              <a:t>The Enabling Game</a:t>
            </a:r>
            <a:endParaRPr lang="en-US" dirty="0"/>
          </a:p>
        </p:txBody>
      </p:sp>
      <p:sp>
        <p:nvSpPr>
          <p:cNvPr id="4" name="Text Placeholder 10"/>
          <p:cNvSpPr>
            <a:spLocks noGrp="1"/>
          </p:cNvSpPr>
          <p:nvPr>
            <p:ph type="body" sz="quarter" idx="10"/>
          </p:nvPr>
        </p:nvSpPr>
        <p:spPr>
          <a:xfrm>
            <a:off x="685800" y="2209800"/>
            <a:ext cx="7620000" cy="2412968"/>
          </a:xfrm>
        </p:spPr>
        <p:txBody>
          <a:bodyPr/>
          <a:lstStyle/>
          <a:p>
            <a:pPr marL="517525" lvl="1" indent="0">
              <a:buNone/>
            </a:pPr>
            <a:r>
              <a:rPr lang="en-US" sz="3200" dirty="0" smtClean="0"/>
              <a:t>When we are Overly-Responsible we tend to play the Enabling Game</a:t>
            </a:r>
          </a:p>
          <a:p>
            <a:pPr lvl="1"/>
            <a:r>
              <a:rPr lang="en-US" sz="3200" dirty="0" smtClean="0"/>
              <a:t>Don’t do for others what they </a:t>
            </a:r>
            <a:r>
              <a:rPr lang="en-US" sz="3200" b="1" u="sng" dirty="0" smtClean="0"/>
              <a:t>can</a:t>
            </a:r>
            <a:r>
              <a:rPr lang="en-US" sz="3200" dirty="0" smtClean="0"/>
              <a:t> and </a:t>
            </a:r>
            <a:r>
              <a:rPr lang="en-US" sz="3200" b="1" u="sng" dirty="0" smtClean="0"/>
              <a:t>should</a:t>
            </a:r>
            <a:r>
              <a:rPr lang="en-US" sz="3200" dirty="0" smtClean="0"/>
              <a:t> be do for themselves</a:t>
            </a:r>
          </a:p>
          <a:p>
            <a:pPr lvl="1"/>
            <a:r>
              <a:rPr lang="en-US" sz="3200" dirty="0" smtClean="0"/>
              <a:t>“Enabling” often leads to Resentment</a:t>
            </a:r>
          </a:p>
        </p:txBody>
      </p:sp>
      <p:sp>
        <p:nvSpPr>
          <p:cNvPr id="5" name="TextBox 4"/>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18</a:t>
            </a:fld>
            <a:endParaRPr lang="en-US" sz="3200" dirty="0">
              <a:solidFill>
                <a:schemeClr val="tx2">
                  <a:lumMod val="25000"/>
                </a:schemeClr>
              </a:solidFill>
            </a:endParaRPr>
          </a:p>
        </p:txBody>
      </p:sp>
    </p:spTree>
    <p:extLst>
      <p:ext uri="{BB962C8B-B14F-4D97-AF65-F5344CB8AC3E}">
        <p14:creationId xmlns:p14="http://schemas.microsoft.com/office/powerpoint/2010/main" val="3510714894"/>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9"/>
          <p:cNvSpPr>
            <a:spLocks noGrp="1"/>
          </p:cNvSpPr>
          <p:nvPr>
            <p:ph type="title"/>
          </p:nvPr>
        </p:nvSpPr>
        <p:spPr>
          <a:xfrm>
            <a:off x="381000" y="554403"/>
            <a:ext cx="8382000" cy="664797"/>
          </a:xfrm>
        </p:spPr>
        <p:txBody>
          <a:bodyPr/>
          <a:lstStyle/>
          <a:p>
            <a:pPr algn="ctr"/>
            <a:r>
              <a:rPr lang="en-US" b="1" dirty="0" smtClean="0">
                <a:latin typeface="Tahoma" pitchFamily="34" charset="0"/>
              </a:rPr>
              <a:t>The Enabling Game</a:t>
            </a:r>
            <a:endParaRPr lang="en-US" dirty="0"/>
          </a:p>
        </p:txBody>
      </p:sp>
      <p:sp>
        <p:nvSpPr>
          <p:cNvPr id="4" name="Text Placeholder 10"/>
          <p:cNvSpPr>
            <a:spLocks noGrp="1"/>
          </p:cNvSpPr>
          <p:nvPr>
            <p:ph type="body" sz="quarter" idx="10"/>
          </p:nvPr>
        </p:nvSpPr>
        <p:spPr>
          <a:xfrm>
            <a:off x="685800" y="2209800"/>
            <a:ext cx="7620000" cy="3397853"/>
          </a:xfrm>
        </p:spPr>
        <p:txBody>
          <a:bodyPr/>
          <a:lstStyle/>
          <a:p>
            <a:pPr marL="517525" lvl="1" indent="0">
              <a:buNone/>
            </a:pPr>
            <a:r>
              <a:rPr lang="en-US" sz="3200" dirty="0" smtClean="0"/>
              <a:t>When we are Overly-Responsible we tend to play the Enabling Game</a:t>
            </a:r>
          </a:p>
          <a:p>
            <a:pPr lvl="1"/>
            <a:r>
              <a:rPr lang="en-US" sz="3200" dirty="0" smtClean="0"/>
              <a:t>Don’t do for others what they </a:t>
            </a:r>
            <a:r>
              <a:rPr lang="en-US" sz="3200" b="1" u="sng" dirty="0" smtClean="0"/>
              <a:t>can</a:t>
            </a:r>
            <a:r>
              <a:rPr lang="en-US" sz="3200" dirty="0" smtClean="0"/>
              <a:t> and </a:t>
            </a:r>
            <a:r>
              <a:rPr lang="en-US" sz="3200" b="1" u="sng" dirty="0" smtClean="0"/>
              <a:t>should</a:t>
            </a:r>
            <a:r>
              <a:rPr lang="en-US" sz="3200" dirty="0" smtClean="0"/>
              <a:t> be do for themselves</a:t>
            </a:r>
          </a:p>
          <a:p>
            <a:pPr lvl="1"/>
            <a:r>
              <a:rPr lang="en-US" sz="3200" dirty="0" smtClean="0"/>
              <a:t>“Enabling” often leads to Resentment</a:t>
            </a:r>
          </a:p>
          <a:p>
            <a:pPr lvl="1"/>
            <a:r>
              <a:rPr lang="en-US" sz="3200" dirty="0" smtClean="0"/>
              <a:t>Helping/Fixing others allows Atlases to ignore </a:t>
            </a:r>
            <a:r>
              <a:rPr lang="en-US" sz="3200" b="1" u="sng" dirty="0" smtClean="0"/>
              <a:t>Self</a:t>
            </a:r>
            <a:r>
              <a:rPr lang="en-US" sz="3200" b="1" dirty="0" smtClean="0"/>
              <a:t>-Change</a:t>
            </a:r>
          </a:p>
        </p:txBody>
      </p:sp>
      <p:sp>
        <p:nvSpPr>
          <p:cNvPr id="5" name="TextBox 4"/>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19</a:t>
            </a:fld>
            <a:endParaRPr lang="en-US" sz="3200" dirty="0">
              <a:solidFill>
                <a:schemeClr val="tx2">
                  <a:lumMod val="25000"/>
                </a:schemeClr>
              </a:solidFill>
            </a:endParaRPr>
          </a:p>
        </p:txBody>
      </p:sp>
    </p:spTree>
    <p:extLst>
      <p:ext uri="{BB962C8B-B14F-4D97-AF65-F5344CB8AC3E}">
        <p14:creationId xmlns:p14="http://schemas.microsoft.com/office/powerpoint/2010/main" val="107718594"/>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81000" y="554403"/>
            <a:ext cx="8382000" cy="664797"/>
          </a:xfrm>
        </p:spPr>
        <p:txBody>
          <a:bodyPr/>
          <a:lstStyle/>
          <a:p>
            <a:pPr algn="ctr"/>
            <a:r>
              <a:rPr lang="en-US" b="1" dirty="0" smtClean="0">
                <a:latin typeface="Tahoma" pitchFamily="34" charset="0"/>
              </a:rPr>
              <a:t>Out of Balance</a:t>
            </a:r>
            <a:endParaRPr lang="en-US" dirty="0"/>
          </a:p>
        </p:txBody>
      </p:sp>
      <p:sp>
        <p:nvSpPr>
          <p:cNvPr id="11" name="Text Placeholder 10"/>
          <p:cNvSpPr>
            <a:spLocks noGrp="1"/>
          </p:cNvSpPr>
          <p:nvPr>
            <p:ph type="body" sz="quarter" idx="10"/>
          </p:nvPr>
        </p:nvSpPr>
        <p:spPr>
          <a:xfrm>
            <a:off x="1066800" y="2286000"/>
            <a:ext cx="6934200" cy="2880789"/>
          </a:xfrm>
        </p:spPr>
        <p:txBody>
          <a:bodyPr/>
          <a:lstStyle/>
          <a:p>
            <a:pPr lvl="1"/>
            <a:r>
              <a:rPr lang="en-US" sz="4000" dirty="0" smtClean="0"/>
              <a:t>When we are </a:t>
            </a:r>
            <a:r>
              <a:rPr lang="en-US" sz="4000" u="sng" dirty="0" smtClean="0"/>
              <a:t>Under</a:t>
            </a:r>
            <a:r>
              <a:rPr lang="en-US" sz="4000" dirty="0" smtClean="0"/>
              <a:t> Responsible (irresponsible)</a:t>
            </a:r>
          </a:p>
          <a:p>
            <a:pPr lvl="1"/>
            <a:r>
              <a:rPr lang="en-US" sz="4000" dirty="0" smtClean="0"/>
              <a:t>When we are </a:t>
            </a:r>
            <a:r>
              <a:rPr lang="en-US" sz="4000" u="sng" dirty="0" smtClean="0"/>
              <a:t>Overly</a:t>
            </a:r>
            <a:r>
              <a:rPr lang="en-US" sz="4000" dirty="0" smtClean="0"/>
              <a:t> Responsible</a:t>
            </a:r>
            <a:endParaRPr lang="en-US" sz="4000" dirty="0"/>
          </a:p>
          <a:p>
            <a:pPr marL="0" indent="0">
              <a:buNone/>
            </a:pPr>
            <a:endParaRPr lang="en-US" dirty="0"/>
          </a:p>
        </p:txBody>
      </p:sp>
      <p:sp>
        <p:nvSpPr>
          <p:cNvPr id="4" name="TextBox 3"/>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2</a:t>
            </a:fld>
            <a:endParaRPr lang="en-US" sz="3200" dirty="0">
              <a:solidFill>
                <a:schemeClr val="tx2">
                  <a:lumMod val="25000"/>
                </a:schemeClr>
              </a:solidFill>
            </a:endParaRP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81000" y="554403"/>
            <a:ext cx="8382000" cy="1329595"/>
          </a:xfrm>
        </p:spPr>
        <p:txBody>
          <a:bodyPr/>
          <a:lstStyle/>
          <a:p>
            <a:pPr algn="ctr"/>
            <a:r>
              <a:rPr lang="en-US" b="1" dirty="0" smtClean="0">
                <a:latin typeface="Tahoma" pitchFamily="34" charset="0"/>
              </a:rPr>
              <a:t>Solutions to End the </a:t>
            </a:r>
            <a:br>
              <a:rPr lang="en-US" b="1" dirty="0" smtClean="0">
                <a:latin typeface="Tahoma" pitchFamily="34" charset="0"/>
              </a:rPr>
            </a:br>
            <a:r>
              <a:rPr lang="en-US" b="1" dirty="0" smtClean="0">
                <a:latin typeface="Tahoma" pitchFamily="34" charset="0"/>
              </a:rPr>
              <a:t>Enabling Game</a:t>
            </a:r>
            <a:endParaRPr lang="en-US" dirty="0"/>
          </a:p>
        </p:txBody>
      </p:sp>
      <p:sp>
        <p:nvSpPr>
          <p:cNvPr id="5" name="Text Placeholder 10"/>
          <p:cNvSpPr txBox="1">
            <a:spLocks/>
          </p:cNvSpPr>
          <p:nvPr/>
        </p:nvSpPr>
        <p:spPr>
          <a:xfrm>
            <a:off x="1066800" y="2779252"/>
            <a:ext cx="6934200" cy="1428083"/>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r>
              <a:rPr lang="en-US" sz="3200" dirty="0" smtClean="0"/>
              <a:t>Re-take full responsibility for their own faults and self-care</a:t>
            </a:r>
          </a:p>
          <a:p>
            <a:pPr marL="0" indent="0">
              <a:buFontTx/>
              <a:buNone/>
            </a:pPr>
            <a:endParaRPr lang="en-US" dirty="0"/>
          </a:p>
        </p:txBody>
      </p:sp>
      <p:sp>
        <p:nvSpPr>
          <p:cNvPr id="4" name="TextBox 3"/>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20</a:t>
            </a:fld>
            <a:endParaRPr lang="en-US" sz="3200" dirty="0">
              <a:solidFill>
                <a:schemeClr val="tx2">
                  <a:lumMod val="25000"/>
                </a:schemeClr>
              </a:solidFill>
            </a:endParaRPr>
          </a:p>
        </p:txBody>
      </p:sp>
    </p:spTree>
    <p:extLst>
      <p:ext uri="{BB962C8B-B14F-4D97-AF65-F5344CB8AC3E}">
        <p14:creationId xmlns:p14="http://schemas.microsoft.com/office/powerpoint/2010/main" val="532932106"/>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81000" y="554403"/>
            <a:ext cx="8382000" cy="1329595"/>
          </a:xfrm>
        </p:spPr>
        <p:txBody>
          <a:bodyPr/>
          <a:lstStyle/>
          <a:p>
            <a:pPr algn="ctr"/>
            <a:r>
              <a:rPr lang="en-US" b="1" dirty="0" smtClean="0">
                <a:latin typeface="Tahoma" pitchFamily="34" charset="0"/>
              </a:rPr>
              <a:t>Solutions to End the </a:t>
            </a:r>
            <a:br>
              <a:rPr lang="en-US" b="1" dirty="0" smtClean="0">
                <a:latin typeface="Tahoma" pitchFamily="34" charset="0"/>
              </a:rPr>
            </a:br>
            <a:r>
              <a:rPr lang="en-US" b="1" dirty="0" smtClean="0">
                <a:latin typeface="Tahoma" pitchFamily="34" charset="0"/>
              </a:rPr>
              <a:t>Enabling Game</a:t>
            </a:r>
            <a:endParaRPr lang="en-US" dirty="0"/>
          </a:p>
        </p:txBody>
      </p:sp>
      <p:sp>
        <p:nvSpPr>
          <p:cNvPr id="5" name="Text Placeholder 10"/>
          <p:cNvSpPr txBox="1">
            <a:spLocks/>
          </p:cNvSpPr>
          <p:nvPr/>
        </p:nvSpPr>
        <p:spPr>
          <a:xfrm>
            <a:off x="1066800" y="2779252"/>
            <a:ext cx="6934200" cy="2412968"/>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r>
              <a:rPr lang="en-US" sz="3200" dirty="0" smtClean="0"/>
              <a:t>Re-take full responsibility for their own faults and self-care</a:t>
            </a:r>
          </a:p>
          <a:p>
            <a:pPr lvl="1"/>
            <a:r>
              <a:rPr lang="en-US" sz="3200" b="1" u="sng" dirty="0" smtClean="0"/>
              <a:t>Do</a:t>
            </a:r>
            <a:r>
              <a:rPr lang="en-US" sz="3200" b="1" dirty="0" smtClean="0"/>
              <a:t> </a:t>
            </a:r>
            <a:r>
              <a:rPr lang="en-US" sz="3200" b="1" u="sng" dirty="0" smtClean="0"/>
              <a:t>Less</a:t>
            </a:r>
            <a:r>
              <a:rPr lang="en-US" sz="3200" dirty="0" smtClean="0"/>
              <a:t>, accept help, let go of </a:t>
            </a:r>
            <a:r>
              <a:rPr lang="en-US" sz="3200" b="1" u="sng" dirty="0" smtClean="0"/>
              <a:t>Perfection</a:t>
            </a:r>
            <a:r>
              <a:rPr lang="en-US" sz="3200" dirty="0" smtClean="0"/>
              <a:t>, show appreciation</a:t>
            </a:r>
          </a:p>
          <a:p>
            <a:pPr marL="0" indent="0">
              <a:buFontTx/>
              <a:buNone/>
            </a:pPr>
            <a:endParaRPr lang="en-US" dirty="0"/>
          </a:p>
        </p:txBody>
      </p:sp>
      <p:sp>
        <p:nvSpPr>
          <p:cNvPr id="4" name="TextBox 3"/>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21</a:t>
            </a:fld>
            <a:endParaRPr lang="en-US" sz="3200" dirty="0">
              <a:solidFill>
                <a:schemeClr val="tx2">
                  <a:lumMod val="25000"/>
                </a:schemeClr>
              </a:solidFill>
            </a:endParaRPr>
          </a:p>
        </p:txBody>
      </p:sp>
    </p:spTree>
    <p:extLst>
      <p:ext uri="{BB962C8B-B14F-4D97-AF65-F5344CB8AC3E}">
        <p14:creationId xmlns:p14="http://schemas.microsoft.com/office/powerpoint/2010/main" val="2042626366"/>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81000" y="554403"/>
            <a:ext cx="8382000" cy="1329595"/>
          </a:xfrm>
        </p:spPr>
        <p:txBody>
          <a:bodyPr/>
          <a:lstStyle/>
          <a:p>
            <a:pPr algn="ctr"/>
            <a:r>
              <a:rPr lang="en-US" b="1" dirty="0" smtClean="0">
                <a:latin typeface="Tahoma" pitchFamily="34" charset="0"/>
              </a:rPr>
              <a:t>Solutions to End the </a:t>
            </a:r>
            <a:br>
              <a:rPr lang="en-US" b="1" dirty="0" smtClean="0">
                <a:latin typeface="Tahoma" pitchFamily="34" charset="0"/>
              </a:rPr>
            </a:br>
            <a:r>
              <a:rPr lang="en-US" b="1" dirty="0" smtClean="0">
                <a:latin typeface="Tahoma" pitchFamily="34" charset="0"/>
              </a:rPr>
              <a:t>Enabling Game</a:t>
            </a:r>
            <a:endParaRPr lang="en-US" dirty="0"/>
          </a:p>
        </p:txBody>
      </p:sp>
      <p:sp>
        <p:nvSpPr>
          <p:cNvPr id="5" name="Text Placeholder 10"/>
          <p:cNvSpPr txBox="1">
            <a:spLocks/>
          </p:cNvSpPr>
          <p:nvPr/>
        </p:nvSpPr>
        <p:spPr>
          <a:xfrm>
            <a:off x="1066800" y="2779252"/>
            <a:ext cx="6934200" cy="3397853"/>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r>
              <a:rPr lang="en-US" sz="3200" dirty="0" smtClean="0"/>
              <a:t>Re-take full responsibility for their own faults and self-care</a:t>
            </a:r>
          </a:p>
          <a:p>
            <a:pPr lvl="1"/>
            <a:r>
              <a:rPr lang="en-US" sz="3200" b="1" u="sng" dirty="0"/>
              <a:t>Do</a:t>
            </a:r>
            <a:r>
              <a:rPr lang="en-US" sz="3200" b="1" dirty="0"/>
              <a:t> </a:t>
            </a:r>
            <a:r>
              <a:rPr lang="en-US" sz="3200" b="1" u="sng" dirty="0"/>
              <a:t>Less</a:t>
            </a:r>
            <a:r>
              <a:rPr lang="en-US" sz="3200" dirty="0" smtClean="0"/>
              <a:t>, accept help, let go of </a:t>
            </a:r>
            <a:r>
              <a:rPr lang="en-US" sz="3200" b="1" u="sng" dirty="0" smtClean="0"/>
              <a:t>Perfection</a:t>
            </a:r>
            <a:r>
              <a:rPr lang="en-US" sz="3200" dirty="0" smtClean="0"/>
              <a:t>, show appreciation</a:t>
            </a:r>
          </a:p>
          <a:p>
            <a:pPr lvl="1"/>
            <a:r>
              <a:rPr lang="en-US" sz="3200" dirty="0" smtClean="0"/>
              <a:t>“Caring About” is different from “</a:t>
            </a:r>
            <a:r>
              <a:rPr lang="en-US" sz="3200" b="1" u="sng" dirty="0" smtClean="0"/>
              <a:t>taking</a:t>
            </a:r>
            <a:r>
              <a:rPr lang="en-US" sz="3200" dirty="0" smtClean="0"/>
              <a:t> </a:t>
            </a:r>
            <a:r>
              <a:rPr lang="en-US" sz="3200" b="1" u="sng" dirty="0" smtClean="0"/>
              <a:t>care</a:t>
            </a:r>
            <a:r>
              <a:rPr lang="en-US" sz="3200" dirty="0" smtClean="0"/>
              <a:t> </a:t>
            </a:r>
            <a:r>
              <a:rPr lang="en-US" sz="3200" b="1" u="sng" dirty="0" smtClean="0"/>
              <a:t>of</a:t>
            </a:r>
            <a:r>
              <a:rPr lang="en-US" sz="3200" dirty="0" smtClean="0"/>
              <a:t>”</a:t>
            </a:r>
          </a:p>
          <a:p>
            <a:pPr marL="0" indent="0">
              <a:buFontTx/>
              <a:buNone/>
            </a:pPr>
            <a:endParaRPr lang="en-US" dirty="0"/>
          </a:p>
        </p:txBody>
      </p:sp>
      <p:sp>
        <p:nvSpPr>
          <p:cNvPr id="4" name="TextBox 3"/>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22</a:t>
            </a:fld>
            <a:endParaRPr lang="en-US" sz="3200" dirty="0">
              <a:solidFill>
                <a:schemeClr val="tx2">
                  <a:lumMod val="25000"/>
                </a:schemeClr>
              </a:solidFill>
            </a:endParaRPr>
          </a:p>
        </p:txBody>
      </p:sp>
    </p:spTree>
    <p:extLst>
      <p:ext uri="{BB962C8B-B14F-4D97-AF65-F5344CB8AC3E}">
        <p14:creationId xmlns:p14="http://schemas.microsoft.com/office/powerpoint/2010/main" val="1732377874"/>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81000" y="554403"/>
            <a:ext cx="8382000" cy="664797"/>
          </a:xfrm>
        </p:spPr>
        <p:txBody>
          <a:bodyPr/>
          <a:lstStyle/>
          <a:p>
            <a:pPr algn="ctr"/>
            <a:r>
              <a:rPr lang="en-US" b="1" dirty="0" smtClean="0">
                <a:latin typeface="Tahoma" pitchFamily="34" charset="0"/>
              </a:rPr>
              <a:t>Solutions for Atlas</a:t>
            </a:r>
            <a:endParaRPr lang="en-US" dirty="0"/>
          </a:p>
        </p:txBody>
      </p:sp>
      <p:sp>
        <p:nvSpPr>
          <p:cNvPr id="11" name="Text Placeholder 10"/>
          <p:cNvSpPr>
            <a:spLocks noGrp="1"/>
          </p:cNvSpPr>
          <p:nvPr>
            <p:ph type="body" sz="quarter" idx="10"/>
          </p:nvPr>
        </p:nvSpPr>
        <p:spPr>
          <a:xfrm>
            <a:off x="1295400" y="2330101"/>
            <a:ext cx="6019800" cy="3003899"/>
          </a:xfrm>
        </p:spPr>
        <p:txBody>
          <a:bodyPr/>
          <a:lstStyle/>
          <a:p>
            <a:pPr lvl="1"/>
            <a:r>
              <a:rPr lang="en-US" sz="4000" dirty="0" smtClean="0"/>
              <a:t>Take Full Responsibility</a:t>
            </a:r>
            <a:endParaRPr lang="en-US" sz="4000" dirty="0"/>
          </a:p>
          <a:p>
            <a:pPr lvl="1"/>
            <a:r>
              <a:rPr lang="en-US" sz="4000" dirty="0" smtClean="0"/>
              <a:t>Do Less</a:t>
            </a:r>
            <a:endParaRPr lang="en-US" sz="4000" dirty="0"/>
          </a:p>
          <a:p>
            <a:pPr lvl="1"/>
            <a:r>
              <a:rPr lang="en-US" sz="4000" dirty="0" smtClean="0"/>
              <a:t>Care About, Don’t Take Care of</a:t>
            </a:r>
            <a:endParaRPr lang="en-US" sz="4000" dirty="0"/>
          </a:p>
          <a:p>
            <a:pPr marL="0" indent="0">
              <a:buNone/>
            </a:pP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35246" y="3048000"/>
            <a:ext cx="1175354" cy="3276600"/>
          </a:xfrm>
          <a:prstGeom prst="rect">
            <a:avLst/>
          </a:prstGeom>
        </p:spPr>
      </p:pic>
      <p:sp>
        <p:nvSpPr>
          <p:cNvPr id="6" name="TextBox 5"/>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23</a:t>
            </a:fld>
            <a:endParaRPr lang="en-US" sz="3200" dirty="0">
              <a:solidFill>
                <a:schemeClr val="tx2">
                  <a:lumMod val="25000"/>
                </a:schemeClr>
              </a:solidFill>
            </a:endParaRPr>
          </a:p>
        </p:txBody>
      </p:sp>
    </p:spTree>
    <p:extLst>
      <p:ext uri="{BB962C8B-B14F-4D97-AF65-F5344CB8AC3E}">
        <p14:creationId xmlns:p14="http://schemas.microsoft.com/office/powerpoint/2010/main" val="3820990293"/>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81000" y="554403"/>
            <a:ext cx="8382000" cy="664797"/>
          </a:xfrm>
        </p:spPr>
        <p:txBody>
          <a:bodyPr/>
          <a:lstStyle/>
          <a:p>
            <a:pPr algn="ctr"/>
            <a:r>
              <a:rPr lang="en-US" b="1" dirty="0" smtClean="0">
                <a:latin typeface="Tahoma" pitchFamily="34" charset="0"/>
              </a:rPr>
              <a:t>Co-Dependency</a:t>
            </a:r>
            <a:endParaRPr lang="en-US" dirty="0"/>
          </a:p>
        </p:txBody>
      </p:sp>
      <p:sp>
        <p:nvSpPr>
          <p:cNvPr id="5" name="Text Placeholder 10"/>
          <p:cNvSpPr txBox="1">
            <a:spLocks/>
          </p:cNvSpPr>
          <p:nvPr/>
        </p:nvSpPr>
        <p:spPr>
          <a:xfrm>
            <a:off x="1066800" y="1981200"/>
            <a:ext cx="6934200" cy="1428083"/>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r>
              <a:rPr lang="en-US" sz="3200" dirty="0" smtClean="0"/>
              <a:t>Common where addiction is or has been a part of the scene</a:t>
            </a:r>
          </a:p>
          <a:p>
            <a:pPr marL="0" indent="0">
              <a:buFontTx/>
              <a:buNone/>
            </a:pPr>
            <a:endParaRPr lang="en-US" dirty="0"/>
          </a:p>
        </p:txBody>
      </p:sp>
      <p:sp>
        <p:nvSpPr>
          <p:cNvPr id="4" name="TextBox 3"/>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24</a:t>
            </a:fld>
            <a:endParaRPr lang="en-US" sz="3200" dirty="0">
              <a:solidFill>
                <a:schemeClr val="tx2">
                  <a:lumMod val="25000"/>
                </a:schemeClr>
              </a:solidFill>
            </a:endParaRPr>
          </a:p>
        </p:txBody>
      </p:sp>
    </p:spTree>
    <p:extLst>
      <p:ext uri="{BB962C8B-B14F-4D97-AF65-F5344CB8AC3E}">
        <p14:creationId xmlns:p14="http://schemas.microsoft.com/office/powerpoint/2010/main" val="3290986128"/>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81000" y="554403"/>
            <a:ext cx="8382000" cy="664797"/>
          </a:xfrm>
        </p:spPr>
        <p:txBody>
          <a:bodyPr/>
          <a:lstStyle/>
          <a:p>
            <a:pPr algn="ctr"/>
            <a:r>
              <a:rPr lang="en-US" b="1" dirty="0" smtClean="0">
                <a:latin typeface="Tahoma" pitchFamily="34" charset="0"/>
              </a:rPr>
              <a:t>Co-Dependency</a:t>
            </a:r>
            <a:endParaRPr lang="en-US" dirty="0"/>
          </a:p>
        </p:txBody>
      </p:sp>
      <p:sp>
        <p:nvSpPr>
          <p:cNvPr id="5" name="Text Placeholder 10"/>
          <p:cNvSpPr txBox="1">
            <a:spLocks/>
          </p:cNvSpPr>
          <p:nvPr/>
        </p:nvSpPr>
        <p:spPr>
          <a:xfrm>
            <a:off x="1066800" y="1981200"/>
            <a:ext cx="6934200" cy="2856167"/>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r>
              <a:rPr lang="en-US" sz="3200" dirty="0" smtClean="0"/>
              <a:t>Common where addiction is or has been a part of the scene</a:t>
            </a:r>
          </a:p>
          <a:p>
            <a:pPr lvl="1"/>
            <a:r>
              <a:rPr lang="en-US" sz="3200" dirty="0" smtClean="0"/>
              <a:t>Watch for resentment: Love/Caring of our own free will for someone really in need is true, mature love</a:t>
            </a:r>
          </a:p>
          <a:p>
            <a:pPr marL="0" indent="0">
              <a:buFontTx/>
              <a:buNone/>
            </a:pPr>
            <a:endParaRPr lang="en-US" dirty="0"/>
          </a:p>
        </p:txBody>
      </p:sp>
      <p:sp>
        <p:nvSpPr>
          <p:cNvPr id="4" name="TextBox 3"/>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25</a:t>
            </a:fld>
            <a:endParaRPr lang="en-US" sz="3200" dirty="0">
              <a:solidFill>
                <a:schemeClr val="tx2">
                  <a:lumMod val="25000"/>
                </a:schemeClr>
              </a:solidFill>
            </a:endParaRPr>
          </a:p>
        </p:txBody>
      </p:sp>
    </p:spTree>
    <p:extLst>
      <p:ext uri="{BB962C8B-B14F-4D97-AF65-F5344CB8AC3E}">
        <p14:creationId xmlns:p14="http://schemas.microsoft.com/office/powerpoint/2010/main" val="1713138841"/>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81000" y="554403"/>
            <a:ext cx="8382000" cy="664797"/>
          </a:xfrm>
        </p:spPr>
        <p:txBody>
          <a:bodyPr/>
          <a:lstStyle/>
          <a:p>
            <a:pPr algn="ctr"/>
            <a:r>
              <a:rPr lang="en-US" b="1" dirty="0" smtClean="0">
                <a:latin typeface="Tahoma" pitchFamily="34" charset="0"/>
              </a:rPr>
              <a:t>Co-Dependency</a:t>
            </a:r>
            <a:endParaRPr lang="en-US" dirty="0"/>
          </a:p>
        </p:txBody>
      </p:sp>
      <p:sp>
        <p:nvSpPr>
          <p:cNvPr id="5" name="Text Placeholder 10"/>
          <p:cNvSpPr txBox="1">
            <a:spLocks/>
          </p:cNvSpPr>
          <p:nvPr/>
        </p:nvSpPr>
        <p:spPr>
          <a:xfrm>
            <a:off x="1066800" y="1981200"/>
            <a:ext cx="6934200" cy="4284250"/>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r>
              <a:rPr lang="en-US" sz="3200" dirty="0" smtClean="0"/>
              <a:t>Common where addiction is or has been a part of the scene</a:t>
            </a:r>
          </a:p>
          <a:p>
            <a:pPr lvl="1"/>
            <a:r>
              <a:rPr lang="en-US" sz="3200" dirty="0" smtClean="0"/>
              <a:t>Watch for resentment: Love/Caring of our own free will for someone really in need is true, mature love</a:t>
            </a:r>
          </a:p>
          <a:p>
            <a:pPr lvl="1"/>
            <a:r>
              <a:rPr lang="en-US" sz="3200" dirty="0" smtClean="0"/>
              <a:t>When clinically depressed, a person cannot help themselves – get professional help</a:t>
            </a:r>
          </a:p>
          <a:p>
            <a:pPr marL="0" indent="0">
              <a:buFontTx/>
              <a:buNone/>
            </a:pPr>
            <a:endParaRPr lang="en-US" dirty="0"/>
          </a:p>
        </p:txBody>
      </p:sp>
      <p:sp>
        <p:nvSpPr>
          <p:cNvPr id="4" name="TextBox 3"/>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26</a:t>
            </a:fld>
            <a:endParaRPr lang="en-US" sz="3200" dirty="0">
              <a:solidFill>
                <a:schemeClr val="tx2">
                  <a:lumMod val="25000"/>
                </a:schemeClr>
              </a:solidFill>
            </a:endParaRPr>
          </a:p>
        </p:txBody>
      </p:sp>
    </p:spTree>
    <p:extLst>
      <p:ext uri="{BB962C8B-B14F-4D97-AF65-F5344CB8AC3E}">
        <p14:creationId xmlns:p14="http://schemas.microsoft.com/office/powerpoint/2010/main" val="2607789502"/>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Grp="1" noChangeArrowheads="1"/>
          </p:cNvSpPr>
          <p:nvPr>
            <p:ph type="body" sz="half" idx="4294967295"/>
          </p:nvPr>
        </p:nvSpPr>
        <p:spPr>
          <a:xfrm>
            <a:off x="838200" y="2455986"/>
            <a:ext cx="7391400" cy="1963614"/>
          </a:xfrm>
          <a:prstGeom prst="rect">
            <a:avLst/>
          </a:prstGeom>
        </p:spPr>
        <p:txBody>
          <a:bodyPr/>
          <a:lstStyle/>
          <a:p>
            <a:pPr algn="ctr">
              <a:buFont typeface="Monotype Sorts" pitchFamily="2" charset="2"/>
              <a:buNone/>
            </a:pPr>
            <a:r>
              <a:rPr lang="en-US" sz="4400" b="1" dirty="0" smtClean="0">
                <a:latin typeface="Tahoma" pitchFamily="34" charset="0"/>
              </a:rPr>
              <a:t>“My Response is my </a:t>
            </a:r>
            <a:r>
              <a:rPr lang="en-US" sz="4400" b="1" dirty="0" err="1" smtClean="0">
                <a:latin typeface="Tahoma" pitchFamily="34" charset="0"/>
              </a:rPr>
              <a:t>Respons-ibility</a:t>
            </a:r>
            <a:r>
              <a:rPr lang="en-US" sz="4400" b="1" dirty="0" smtClean="0">
                <a:latin typeface="Tahoma" pitchFamily="34" charset="0"/>
              </a:rPr>
              <a:t>.”</a:t>
            </a:r>
          </a:p>
          <a:p>
            <a:pPr algn="ctr">
              <a:buFont typeface="Monotype Sorts" pitchFamily="2" charset="2"/>
              <a:buNone/>
            </a:pPr>
            <a:r>
              <a:rPr lang="en-US" sz="4400" b="1" dirty="0" smtClean="0">
                <a:latin typeface="Tahoma" pitchFamily="34" charset="0"/>
              </a:rPr>
              <a:t>				</a:t>
            </a:r>
            <a:r>
              <a:rPr lang="en-US" b="1" dirty="0" smtClean="0">
                <a:latin typeface="Tahoma" pitchFamily="34" charset="0"/>
              </a:rPr>
              <a:t>- York</a:t>
            </a:r>
          </a:p>
        </p:txBody>
      </p:sp>
      <p:sp>
        <p:nvSpPr>
          <p:cNvPr id="3" name="TextBox 2"/>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27</a:t>
            </a:fld>
            <a:endParaRPr lang="en-US" sz="3200" dirty="0">
              <a:solidFill>
                <a:schemeClr val="tx2">
                  <a:lumMod val="25000"/>
                </a:schemeClr>
              </a:solidFill>
            </a:endParaRPr>
          </a:p>
        </p:txBody>
      </p:sp>
    </p:spTree>
    <p:extLst>
      <p:ext uri="{BB962C8B-B14F-4D97-AF65-F5344CB8AC3E}">
        <p14:creationId xmlns:p14="http://schemas.microsoft.com/office/powerpoint/2010/main" val="3699962920"/>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21116933">
            <a:off x="304800" y="2828937"/>
            <a:ext cx="8501270" cy="1809726"/>
          </a:xfrm>
          <a:prstGeom prst="rect">
            <a:avLst/>
          </a:prstGeom>
        </p:spPr>
        <p:txBody>
          <a:bodyPr/>
          <a:lstStyle/>
          <a:p>
            <a:pPr algn="ctr">
              <a:buNone/>
            </a:pPr>
            <a:endParaRPr lang="en-US" sz="2800" b="1" dirty="0" smtClean="0"/>
          </a:p>
          <a:p>
            <a:pPr algn="ctr">
              <a:buNone/>
            </a:pPr>
            <a:r>
              <a:rPr lang="en-US" sz="2800" b="1" dirty="0" smtClean="0"/>
              <a:t>_____________________________________________</a:t>
            </a:r>
          </a:p>
          <a:p>
            <a:pPr algn="ctr">
              <a:buNone/>
            </a:pPr>
            <a:r>
              <a:rPr lang="en-US" sz="2800" b="1" dirty="0" smtClean="0"/>
              <a:t>Irresponsibility</a:t>
            </a:r>
            <a:r>
              <a:rPr lang="en-US" sz="2800" b="1" dirty="0"/>
              <a:t>			</a:t>
            </a:r>
            <a:r>
              <a:rPr lang="en-US" sz="2800" b="1" dirty="0" smtClean="0"/>
              <a:t>      Overly Responsible</a:t>
            </a:r>
          </a:p>
          <a:p>
            <a:pPr>
              <a:buNone/>
            </a:pPr>
            <a:r>
              <a:rPr lang="en-US" sz="2800" b="1" dirty="0" smtClean="0">
                <a:latin typeface="Tahoma" pitchFamily="34" charset="0"/>
              </a:rPr>
              <a:t>	</a:t>
            </a:r>
            <a:r>
              <a:rPr lang="en-US" sz="1800" b="1" dirty="0" smtClean="0">
                <a:latin typeface="Tahoma" pitchFamily="34" charset="0"/>
              </a:rPr>
              <a:t>(Peter Pan)</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216" y="2200275"/>
            <a:ext cx="1171575" cy="1838325"/>
          </a:xfrm>
          <a:prstGeom prst="rect">
            <a:avLst/>
          </a:prstGeom>
        </p:spPr>
      </p:pic>
      <p:sp>
        <p:nvSpPr>
          <p:cNvPr id="5" name="TextBox 4"/>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3</a:t>
            </a:fld>
            <a:endParaRPr lang="en-US" sz="3200" dirty="0">
              <a:solidFill>
                <a:schemeClr val="tx2">
                  <a:lumMod val="25000"/>
                </a:schemeClr>
              </a:solidFill>
            </a:endParaRPr>
          </a:p>
        </p:txBody>
      </p:sp>
    </p:spTree>
    <p:extLst>
      <p:ext uri="{BB962C8B-B14F-4D97-AF65-F5344CB8AC3E}">
        <p14:creationId xmlns:p14="http://schemas.microsoft.com/office/powerpoint/2010/main" val="290416041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592463">
            <a:off x="304800" y="1615889"/>
            <a:ext cx="8501270" cy="3705630"/>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a:t>
            </a:r>
          </a:p>
          <a:p>
            <a:pPr algn="ctr">
              <a:buNone/>
            </a:pPr>
            <a:r>
              <a:rPr lang="en-US" sz="2800" b="1" dirty="0" smtClean="0"/>
              <a:t>Irresponsibility</a:t>
            </a:r>
            <a:r>
              <a:rPr lang="en-US" sz="2800" b="1" dirty="0"/>
              <a:t>			</a:t>
            </a:r>
            <a:r>
              <a:rPr lang="en-US" sz="2800" b="1" dirty="0" smtClean="0"/>
              <a:t>      Overly Responsible</a:t>
            </a:r>
          </a:p>
          <a:p>
            <a:pPr algn="r">
              <a:buNone/>
            </a:pPr>
            <a:r>
              <a:rPr lang="en-US" sz="2800" b="1" dirty="0" smtClean="0">
                <a:latin typeface="Tahoma" pitchFamily="34" charset="0"/>
              </a:rPr>
              <a:t>    </a:t>
            </a:r>
            <a:r>
              <a:rPr lang="en-US" sz="1800" b="1" dirty="0" smtClean="0">
                <a:latin typeface="Tahoma" pitchFamily="34" charset="0"/>
              </a:rPr>
              <a:t>(Atlas)</a:t>
            </a:r>
            <a:r>
              <a:rPr lang="en-US" sz="2800" b="1" dirty="0" smtClean="0">
                <a:latin typeface="Tahoma" pitchFamily="34" charset="0"/>
              </a:rPr>
              <a:t>      	</a:t>
            </a:r>
            <a:endParaRPr lang="en-US" sz="2800" b="1" dirty="0">
              <a:latin typeface="Tahoma" pitchFamily="34" charset="0"/>
            </a:endParaRPr>
          </a:p>
          <a:p>
            <a:pPr algn="ctr">
              <a:buNone/>
            </a:pPr>
            <a:endParaRPr lang="en-US" sz="2800" b="1" dirty="0" smtClean="0">
              <a:latin typeface="Tahoma"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06045" y="1828800"/>
            <a:ext cx="914400" cy="2549125"/>
          </a:xfrm>
          <a:prstGeom prst="rect">
            <a:avLst/>
          </a:prstGeom>
        </p:spPr>
      </p:pic>
      <p:sp>
        <p:nvSpPr>
          <p:cNvPr id="5" name="TextBox 4"/>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4</a:t>
            </a:fld>
            <a:endParaRPr lang="en-US" sz="3200" dirty="0">
              <a:solidFill>
                <a:schemeClr val="tx2">
                  <a:lumMod val="25000"/>
                </a:schemeClr>
              </a:solidFill>
            </a:endParaRPr>
          </a:p>
        </p:txBody>
      </p:sp>
    </p:spTree>
    <p:extLst>
      <p:ext uri="{BB962C8B-B14F-4D97-AF65-F5344CB8AC3E}">
        <p14:creationId xmlns:p14="http://schemas.microsoft.com/office/powerpoint/2010/main" val="1401594416"/>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Balance</a:t>
            </a:r>
          </a:p>
        </p:txBody>
      </p:sp>
      <p:sp>
        <p:nvSpPr>
          <p:cNvPr id="13" name="Rectangle 3"/>
          <p:cNvSpPr>
            <a:spLocks noGrp="1" noChangeArrowheads="1"/>
          </p:cNvSpPr>
          <p:nvPr>
            <p:ph type="body" sz="half" idx="4294967295"/>
          </p:nvPr>
        </p:nvSpPr>
        <p:spPr>
          <a:xfrm>
            <a:off x="304800" y="1447800"/>
            <a:ext cx="8501270" cy="2757678"/>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a:t>
            </a:r>
          </a:p>
          <a:p>
            <a:pPr algn="ctr">
              <a:buNone/>
            </a:pPr>
            <a:r>
              <a:rPr lang="en-US" sz="2800" b="1" dirty="0" smtClean="0"/>
              <a:t>Irresponsibility</a:t>
            </a:r>
            <a:r>
              <a:rPr lang="en-US" sz="2800" b="1" dirty="0"/>
              <a:t>			</a:t>
            </a:r>
            <a:r>
              <a:rPr lang="en-US" sz="2800" b="1" dirty="0" smtClean="0"/>
              <a:t>      Overly Responsible</a:t>
            </a:r>
            <a:endParaRPr lang="en-US" sz="2800" b="1" dirty="0" smtClean="0">
              <a:latin typeface="Tahoma" pitchFamily="34" charset="0"/>
            </a:endParaRPr>
          </a:p>
        </p:txBody>
      </p:sp>
      <p:sp>
        <p:nvSpPr>
          <p:cNvPr id="2" name="TextBox 1"/>
          <p:cNvSpPr txBox="1"/>
          <p:nvPr/>
        </p:nvSpPr>
        <p:spPr>
          <a:xfrm>
            <a:off x="3308996" y="3124200"/>
            <a:ext cx="2609561" cy="523220"/>
          </a:xfrm>
          <a:prstGeom prst="rect">
            <a:avLst/>
          </a:prstGeom>
          <a:noFill/>
        </p:spPr>
        <p:txBody>
          <a:bodyPr wrap="none" rtlCol="0">
            <a:spAutoFit/>
          </a:bodyPr>
          <a:lstStyle/>
          <a:p>
            <a:pPr algn="ctr"/>
            <a:r>
              <a:rPr lang="en-US" sz="2800" b="1" dirty="0" smtClean="0"/>
              <a:t>Self Responsible</a:t>
            </a:r>
            <a:endParaRPr lang="en-US" sz="2800" b="1" dirty="0"/>
          </a:p>
        </p:txBody>
      </p:sp>
      <p:sp>
        <p:nvSpPr>
          <p:cNvPr id="5" name="TextBox 4"/>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5</a:t>
            </a:fld>
            <a:endParaRPr lang="en-US" sz="3200" dirty="0">
              <a:solidFill>
                <a:schemeClr val="tx2">
                  <a:lumMod val="25000"/>
                </a:schemeClr>
              </a:solidFill>
            </a:endParaRPr>
          </a:p>
        </p:txBody>
      </p:sp>
    </p:spTree>
    <p:extLst>
      <p:ext uri="{BB962C8B-B14F-4D97-AF65-F5344CB8AC3E}">
        <p14:creationId xmlns:p14="http://schemas.microsoft.com/office/powerpoint/2010/main" val="4043894394"/>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Balance</a:t>
            </a:r>
          </a:p>
        </p:txBody>
      </p:sp>
      <p:sp>
        <p:nvSpPr>
          <p:cNvPr id="13" name="Rectangle 3"/>
          <p:cNvSpPr>
            <a:spLocks noGrp="1" noChangeArrowheads="1"/>
          </p:cNvSpPr>
          <p:nvPr>
            <p:ph type="body" sz="half" idx="4294967295"/>
          </p:nvPr>
        </p:nvSpPr>
        <p:spPr>
          <a:xfrm>
            <a:off x="304800" y="1447800"/>
            <a:ext cx="8501270" cy="2757678"/>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a:t>
            </a:r>
          </a:p>
          <a:p>
            <a:pPr algn="ctr">
              <a:buNone/>
            </a:pPr>
            <a:r>
              <a:rPr lang="en-US" sz="2800" b="1" dirty="0" smtClean="0"/>
              <a:t>Irresponsibility</a:t>
            </a:r>
            <a:r>
              <a:rPr lang="en-US" sz="2800" b="1" dirty="0"/>
              <a:t>			</a:t>
            </a:r>
            <a:r>
              <a:rPr lang="en-US" sz="2800" b="1" dirty="0" smtClean="0"/>
              <a:t>      Overly Responsible</a:t>
            </a:r>
            <a:endParaRPr lang="en-US" sz="2800" b="1" dirty="0" smtClean="0">
              <a:latin typeface="Tahoma" pitchFamily="34" charset="0"/>
            </a:endParaRPr>
          </a:p>
        </p:txBody>
      </p:sp>
      <p:sp>
        <p:nvSpPr>
          <p:cNvPr id="2" name="TextBox 1"/>
          <p:cNvSpPr txBox="1"/>
          <p:nvPr/>
        </p:nvSpPr>
        <p:spPr>
          <a:xfrm>
            <a:off x="3308996" y="3124200"/>
            <a:ext cx="2609561" cy="523220"/>
          </a:xfrm>
          <a:prstGeom prst="rect">
            <a:avLst/>
          </a:prstGeom>
          <a:noFill/>
        </p:spPr>
        <p:txBody>
          <a:bodyPr wrap="none" rtlCol="0">
            <a:spAutoFit/>
          </a:bodyPr>
          <a:lstStyle/>
          <a:p>
            <a:pPr algn="ctr"/>
            <a:r>
              <a:rPr lang="en-US" sz="2800" b="1" dirty="0" smtClean="0"/>
              <a:t>Self Responsible</a:t>
            </a:r>
            <a:endParaRPr lang="en-US" sz="2800" b="1" dirty="0"/>
          </a:p>
        </p:txBody>
      </p:sp>
      <p:sp>
        <p:nvSpPr>
          <p:cNvPr id="5" name="Oval 4"/>
          <p:cNvSpPr/>
          <p:nvPr/>
        </p:nvSpPr>
        <p:spPr bwMode="auto">
          <a:xfrm>
            <a:off x="3200401" y="3048000"/>
            <a:ext cx="2718156" cy="762000"/>
          </a:xfrm>
          <a:prstGeom prst="ellipse">
            <a:avLst/>
          </a:prstGeom>
          <a:noFill/>
          <a:ln w="57150">
            <a:solidFill>
              <a:srgbClr val="FF0000"/>
            </a:solidFill>
            <a:headEnd type="none" w="med" len="med"/>
            <a:tailEnd type="none" w="med" len="med"/>
          </a:ln>
          <a:scene3d>
            <a:camera prst="orthographicFront" fov="0">
              <a:rot lat="0" lon="0" rev="0"/>
            </a:camera>
            <a:lightRig rig="glow" dir="t">
              <a:rot lat="0" lon="0" rev="636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6" name="TextBox 5"/>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6</a:t>
            </a:fld>
            <a:endParaRPr lang="en-US" sz="3200" dirty="0">
              <a:solidFill>
                <a:schemeClr val="tx2">
                  <a:lumMod val="25000"/>
                </a:schemeClr>
              </a:solidFill>
            </a:endParaRPr>
          </a:p>
        </p:txBody>
      </p:sp>
    </p:spTree>
    <p:extLst>
      <p:ext uri="{BB962C8B-B14F-4D97-AF65-F5344CB8AC3E}">
        <p14:creationId xmlns:p14="http://schemas.microsoft.com/office/powerpoint/2010/main" val="172007810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9"/>
          <p:cNvSpPr>
            <a:spLocks noGrp="1"/>
          </p:cNvSpPr>
          <p:nvPr>
            <p:ph type="title"/>
          </p:nvPr>
        </p:nvSpPr>
        <p:spPr>
          <a:xfrm>
            <a:off x="381000" y="554403"/>
            <a:ext cx="8382000" cy="664797"/>
          </a:xfrm>
        </p:spPr>
        <p:txBody>
          <a:bodyPr/>
          <a:lstStyle/>
          <a:p>
            <a:pPr algn="ctr"/>
            <a:r>
              <a:rPr lang="en-US" b="1" dirty="0" smtClean="0">
                <a:latin typeface="Tahoma" pitchFamily="34" charset="0"/>
              </a:rPr>
              <a:t>The Blame Game</a:t>
            </a:r>
            <a:endParaRPr lang="en-US" dirty="0"/>
          </a:p>
        </p:txBody>
      </p:sp>
      <p:sp>
        <p:nvSpPr>
          <p:cNvPr id="4" name="Text Placeholder 10"/>
          <p:cNvSpPr>
            <a:spLocks noGrp="1"/>
          </p:cNvSpPr>
          <p:nvPr>
            <p:ph type="body" sz="quarter" idx="10"/>
          </p:nvPr>
        </p:nvSpPr>
        <p:spPr>
          <a:xfrm>
            <a:off x="685800" y="2209800"/>
            <a:ext cx="7620000" cy="886397"/>
          </a:xfrm>
        </p:spPr>
        <p:txBody>
          <a:bodyPr/>
          <a:lstStyle/>
          <a:p>
            <a:pPr lvl="1"/>
            <a:r>
              <a:rPr lang="en-US" sz="3200" dirty="0" smtClean="0"/>
              <a:t>Helps avoid dealing with their </a:t>
            </a:r>
            <a:r>
              <a:rPr lang="en-US" sz="3200" b="1" u="sng" dirty="0" smtClean="0"/>
              <a:t>own</a:t>
            </a:r>
            <a:r>
              <a:rPr lang="en-US" sz="3200" dirty="0" smtClean="0"/>
              <a:t> responsibility by pointing at the other</a:t>
            </a:r>
          </a:p>
        </p:txBody>
      </p:sp>
      <p:sp>
        <p:nvSpPr>
          <p:cNvPr id="5" name="TextBox 4"/>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7</a:t>
            </a:fld>
            <a:endParaRPr lang="en-US" sz="3200" dirty="0">
              <a:solidFill>
                <a:schemeClr val="tx2">
                  <a:lumMod val="25000"/>
                </a:schemeClr>
              </a:solidFill>
            </a:endParaRPr>
          </a:p>
        </p:txBody>
      </p:sp>
    </p:spTree>
    <p:extLst>
      <p:ext uri="{BB962C8B-B14F-4D97-AF65-F5344CB8AC3E}">
        <p14:creationId xmlns:p14="http://schemas.microsoft.com/office/powerpoint/2010/main" val="3533527679"/>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9"/>
          <p:cNvSpPr>
            <a:spLocks noGrp="1"/>
          </p:cNvSpPr>
          <p:nvPr>
            <p:ph type="title"/>
          </p:nvPr>
        </p:nvSpPr>
        <p:spPr>
          <a:xfrm>
            <a:off x="381000" y="554403"/>
            <a:ext cx="8382000" cy="664797"/>
          </a:xfrm>
        </p:spPr>
        <p:txBody>
          <a:bodyPr/>
          <a:lstStyle/>
          <a:p>
            <a:pPr algn="ctr"/>
            <a:r>
              <a:rPr lang="en-US" b="1" dirty="0" smtClean="0">
                <a:latin typeface="Tahoma" pitchFamily="34" charset="0"/>
              </a:rPr>
              <a:t>The Blame Game</a:t>
            </a:r>
            <a:endParaRPr lang="en-US" dirty="0"/>
          </a:p>
        </p:txBody>
      </p:sp>
      <p:sp>
        <p:nvSpPr>
          <p:cNvPr id="4" name="Text Placeholder 10"/>
          <p:cNvSpPr>
            <a:spLocks noGrp="1"/>
          </p:cNvSpPr>
          <p:nvPr>
            <p:ph type="body" sz="quarter" idx="10"/>
          </p:nvPr>
        </p:nvSpPr>
        <p:spPr>
          <a:xfrm>
            <a:off x="685800" y="2209800"/>
            <a:ext cx="7620000" cy="1969770"/>
          </a:xfrm>
        </p:spPr>
        <p:txBody>
          <a:bodyPr/>
          <a:lstStyle/>
          <a:p>
            <a:pPr lvl="1"/>
            <a:r>
              <a:rPr lang="en-US" sz="3200" dirty="0" smtClean="0"/>
              <a:t>Helps avoid dealing with their </a:t>
            </a:r>
            <a:r>
              <a:rPr lang="en-US" sz="3200" b="1" u="sng" dirty="0" smtClean="0"/>
              <a:t>own</a:t>
            </a:r>
            <a:r>
              <a:rPr lang="en-US" sz="3200" dirty="0" smtClean="0"/>
              <a:t> responsibility by pointing at the other</a:t>
            </a:r>
          </a:p>
          <a:p>
            <a:pPr lvl="1"/>
            <a:r>
              <a:rPr lang="en-US" sz="3200" dirty="0" smtClean="0"/>
              <a:t>Nothing ever gets </a:t>
            </a:r>
            <a:r>
              <a:rPr lang="en-US" sz="3200" b="1" u="sng" dirty="0" smtClean="0"/>
              <a:t>solved</a:t>
            </a:r>
          </a:p>
          <a:p>
            <a:pPr marL="0" indent="0">
              <a:buNone/>
            </a:pPr>
            <a:endParaRPr lang="en-US" dirty="0"/>
          </a:p>
        </p:txBody>
      </p:sp>
      <p:sp>
        <p:nvSpPr>
          <p:cNvPr id="5" name="TextBox 4"/>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8</a:t>
            </a:fld>
            <a:endParaRPr lang="en-US" sz="3200" dirty="0">
              <a:solidFill>
                <a:schemeClr val="tx2">
                  <a:lumMod val="25000"/>
                </a:schemeClr>
              </a:solidFill>
            </a:endParaRPr>
          </a:p>
        </p:txBody>
      </p:sp>
    </p:spTree>
    <p:extLst>
      <p:ext uri="{BB962C8B-B14F-4D97-AF65-F5344CB8AC3E}">
        <p14:creationId xmlns:p14="http://schemas.microsoft.com/office/powerpoint/2010/main" val="4112730287"/>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9"/>
          <p:cNvSpPr>
            <a:spLocks noGrp="1"/>
          </p:cNvSpPr>
          <p:nvPr>
            <p:ph type="title"/>
          </p:nvPr>
        </p:nvSpPr>
        <p:spPr>
          <a:xfrm>
            <a:off x="381000" y="554403"/>
            <a:ext cx="8382000" cy="664797"/>
          </a:xfrm>
        </p:spPr>
        <p:txBody>
          <a:bodyPr/>
          <a:lstStyle/>
          <a:p>
            <a:pPr algn="ctr"/>
            <a:r>
              <a:rPr lang="en-US" b="1" dirty="0" smtClean="0">
                <a:latin typeface="Tahoma" pitchFamily="34" charset="0"/>
              </a:rPr>
              <a:t>The Blame Game</a:t>
            </a:r>
            <a:endParaRPr lang="en-US" dirty="0"/>
          </a:p>
        </p:txBody>
      </p:sp>
      <p:sp>
        <p:nvSpPr>
          <p:cNvPr id="4" name="Text Placeholder 10"/>
          <p:cNvSpPr>
            <a:spLocks noGrp="1"/>
          </p:cNvSpPr>
          <p:nvPr>
            <p:ph type="body" sz="quarter" idx="10"/>
          </p:nvPr>
        </p:nvSpPr>
        <p:spPr>
          <a:xfrm>
            <a:off x="685800" y="2209800"/>
            <a:ext cx="7620000" cy="2954655"/>
          </a:xfrm>
        </p:spPr>
        <p:txBody>
          <a:bodyPr/>
          <a:lstStyle/>
          <a:p>
            <a:pPr lvl="1"/>
            <a:r>
              <a:rPr lang="en-US" sz="3200" dirty="0" smtClean="0"/>
              <a:t>Helps avoid dealing with their </a:t>
            </a:r>
            <a:r>
              <a:rPr lang="en-US" sz="3200" b="1" u="sng" dirty="0" smtClean="0"/>
              <a:t>own</a:t>
            </a:r>
            <a:r>
              <a:rPr lang="en-US" sz="3200" dirty="0" smtClean="0"/>
              <a:t> responsibility by pointing at the other</a:t>
            </a:r>
          </a:p>
          <a:p>
            <a:pPr lvl="1"/>
            <a:r>
              <a:rPr lang="en-US" sz="3200" dirty="0" smtClean="0"/>
              <a:t>Nothing ever gets </a:t>
            </a:r>
            <a:r>
              <a:rPr lang="en-US" sz="3200" b="1" u="sng" dirty="0" smtClean="0"/>
              <a:t>solved</a:t>
            </a:r>
          </a:p>
          <a:p>
            <a:pPr lvl="1"/>
            <a:r>
              <a:rPr lang="en-US" sz="3200" dirty="0" smtClean="0"/>
              <a:t>Progresses from Disagreement to </a:t>
            </a:r>
            <a:r>
              <a:rPr lang="en-US" sz="3200" b="1" u="sng" dirty="0" smtClean="0"/>
              <a:t>Name-Calling </a:t>
            </a:r>
          </a:p>
          <a:p>
            <a:pPr marL="0" indent="0">
              <a:buNone/>
            </a:pPr>
            <a:endParaRPr lang="en-US" dirty="0"/>
          </a:p>
        </p:txBody>
      </p:sp>
      <p:sp>
        <p:nvSpPr>
          <p:cNvPr id="5" name="TextBox 4"/>
          <p:cNvSpPr txBox="1"/>
          <p:nvPr/>
        </p:nvSpPr>
        <p:spPr>
          <a:xfrm>
            <a:off x="8000999" y="5986492"/>
            <a:ext cx="715963" cy="584775"/>
          </a:xfrm>
          <a:prstGeom prst="rect">
            <a:avLst/>
          </a:prstGeom>
          <a:noFill/>
        </p:spPr>
        <p:txBody>
          <a:bodyPr wrap="square" rtlCol="0">
            <a:spAutoFit/>
          </a:bodyPr>
          <a:lstStyle/>
          <a:p>
            <a:pPr algn="ctr"/>
            <a:fld id="{51F2C823-0FD2-49CD-AB18-53EF7B187619}" type="slidenum">
              <a:rPr lang="en-US" sz="3200" smtClean="0">
                <a:solidFill>
                  <a:schemeClr val="tx2">
                    <a:lumMod val="25000"/>
                  </a:schemeClr>
                </a:solidFill>
              </a:rPr>
              <a:pPr algn="ctr"/>
              <a:t>9</a:t>
            </a:fld>
            <a:endParaRPr lang="en-US" sz="3200" dirty="0">
              <a:solidFill>
                <a:schemeClr val="tx2">
                  <a:lumMod val="25000"/>
                </a:schemeClr>
              </a:solidFill>
            </a:endParaRPr>
          </a:p>
        </p:txBody>
      </p:sp>
    </p:spTree>
    <p:extLst>
      <p:ext uri="{BB962C8B-B14F-4D97-AF65-F5344CB8AC3E}">
        <p14:creationId xmlns:p14="http://schemas.microsoft.com/office/powerpoint/2010/main" val="4201510541"/>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32">
  <a:themeElements>
    <a:clrScheme name="Teal Template-Template">
      <a:dk1>
        <a:srgbClr val="000000"/>
      </a:dk1>
      <a:lt1>
        <a:srgbClr val="FFFFFF"/>
      </a:lt1>
      <a:dk2>
        <a:srgbClr val="056981"/>
      </a:dk2>
      <a:lt2>
        <a:srgbClr val="BEECE7"/>
      </a:lt2>
      <a:accent1>
        <a:srgbClr val="FFC000"/>
      </a:accent1>
      <a:accent2>
        <a:srgbClr val="6B8EC7"/>
      </a:accent2>
      <a:accent3>
        <a:srgbClr val="DF8045"/>
      </a:accent3>
      <a:accent4>
        <a:srgbClr val="35C595"/>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0CEC557-2A2C-42AC-8FFB-CF8FDD23BE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TS010286732</Template>
  <TotalTime>188</TotalTime>
  <Words>3310</Words>
  <Application>Microsoft Office PowerPoint</Application>
  <PresentationFormat>On-screen Show (4:3)</PresentationFormat>
  <Paragraphs>239</Paragraphs>
  <Slides>27</Slides>
  <Notes>27</Notes>
  <HiddenSlides>0</HiddenSlides>
  <MMClips>0</MMClips>
  <ScaleCrop>false</ScaleCrop>
  <HeadingPairs>
    <vt:vector size="4" baseType="variant">
      <vt:variant>
        <vt:lpstr>Theme</vt:lpstr>
      </vt:variant>
      <vt:variant>
        <vt:i4>2</vt:i4>
      </vt:variant>
      <vt:variant>
        <vt:lpstr>Slide Titles</vt:lpstr>
      </vt:variant>
      <vt:variant>
        <vt:i4>27</vt:i4>
      </vt:variant>
    </vt:vector>
  </HeadingPairs>
  <TitlesOfParts>
    <vt:vector size="29" baseType="lpstr">
      <vt:lpstr>TS010286732</vt:lpstr>
      <vt:lpstr>White with Courier font for code slides</vt:lpstr>
      <vt:lpstr>PowerPoint Presentation</vt:lpstr>
      <vt:lpstr>Out of Balance</vt:lpstr>
      <vt:lpstr>PowerPoint Presentation</vt:lpstr>
      <vt:lpstr>PowerPoint Presentation</vt:lpstr>
      <vt:lpstr>PowerPoint Presentation</vt:lpstr>
      <vt:lpstr>PowerPoint Presentation</vt:lpstr>
      <vt:lpstr>The Blame Game</vt:lpstr>
      <vt:lpstr>The Blame Game</vt:lpstr>
      <vt:lpstr>The Blame Game</vt:lpstr>
      <vt:lpstr>The Blame Game</vt:lpstr>
      <vt:lpstr>Solutions to End the  Blame Game</vt:lpstr>
      <vt:lpstr>Solutions to End the  Blame Game</vt:lpstr>
      <vt:lpstr>Solutions to End the  Blame Game</vt:lpstr>
      <vt:lpstr>Solutions to End the  Blame Game</vt:lpstr>
      <vt:lpstr>Solutions for  Peter/Penelope Pan</vt:lpstr>
      <vt:lpstr>The Enabling Game</vt:lpstr>
      <vt:lpstr>The Enabling Game</vt:lpstr>
      <vt:lpstr>The Enabling Game</vt:lpstr>
      <vt:lpstr>The Enabling Game</vt:lpstr>
      <vt:lpstr>Solutions to End the  Enabling Game</vt:lpstr>
      <vt:lpstr>Solutions to End the  Enabling Game</vt:lpstr>
      <vt:lpstr>Solutions to End the  Enabling Game</vt:lpstr>
      <vt:lpstr>Solutions for Atlas</vt:lpstr>
      <vt:lpstr>Co-Dependency</vt:lpstr>
      <vt:lpstr>Co-Dependency</vt:lpstr>
      <vt:lpstr>Co-Dependency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Marilyn Kistler</dc:creator>
  <cp:lastModifiedBy>Marilyn Kistler</cp:lastModifiedBy>
  <cp:revision>19</cp:revision>
  <cp:lastPrinted>2015-01-05T00:15:59Z</cp:lastPrinted>
  <dcterms:created xsi:type="dcterms:W3CDTF">2013-09-09T14:30:13Z</dcterms:created>
  <dcterms:modified xsi:type="dcterms:W3CDTF">2016-01-18T23:17:30Z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TC102867329990</vt:lpwstr>
  </property>
</Properties>
</file>