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2" r:id="rId2"/>
    <p:sldMasterId id="2147483674" r:id="rId3"/>
  </p:sldMasterIdLst>
  <p:notesMasterIdLst>
    <p:notesMasterId r:id="rId26"/>
  </p:notesMasterIdLst>
  <p:handoutMasterIdLst>
    <p:handoutMasterId r:id="rId27"/>
  </p:handoutMasterIdLst>
  <p:sldIdLst>
    <p:sldId id="271" r:id="rId4"/>
    <p:sldId id="265" r:id="rId5"/>
    <p:sldId id="285" r:id="rId6"/>
    <p:sldId id="278" r:id="rId7"/>
    <p:sldId id="287" r:id="rId8"/>
    <p:sldId id="276" r:id="rId9"/>
    <p:sldId id="277" r:id="rId10"/>
    <p:sldId id="279" r:id="rId11"/>
    <p:sldId id="280" r:id="rId12"/>
    <p:sldId id="281" r:id="rId13"/>
    <p:sldId id="282" r:id="rId14"/>
    <p:sldId id="286" r:id="rId15"/>
    <p:sldId id="291" r:id="rId16"/>
    <p:sldId id="272" r:id="rId17"/>
    <p:sldId id="273" r:id="rId18"/>
    <p:sldId id="274" r:id="rId19"/>
    <p:sldId id="288" r:id="rId20"/>
    <p:sldId id="289" r:id="rId21"/>
    <p:sldId id="292" r:id="rId22"/>
    <p:sldId id="283" r:id="rId23"/>
    <p:sldId id="284" r:id="rId24"/>
    <p:sldId id="290" r:id="rId25"/>
  </p:sldIdLst>
  <p:sldSz cx="9144000" cy="6858000" type="screen4x3"/>
  <p:notesSz cx="9236075" cy="7010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3" d="100"/>
          <a:sy n="73" d="100"/>
        </p:scale>
        <p:origin x="-1164" y="-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notesMaster" Target="notesMasters/notesMaster1.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tableStyles" Target="tableStyles.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handoutMaster" Target="handoutMasters/handoutMaster1.xml"/><Relationship Id="rId30"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sz="quarter" idx="1"/>
          </p:nvPr>
        </p:nvSpPr>
        <p:spPr>
          <a:xfrm>
            <a:off x="5231639" y="0"/>
            <a:ext cx="4002299" cy="350520"/>
          </a:xfrm>
          <a:prstGeom prst="rect">
            <a:avLst/>
          </a:prstGeom>
        </p:spPr>
        <p:txBody>
          <a:bodyPr vert="horz" lIns="92830" tIns="46415" rIns="92830" bIns="46415" rtlCol="0"/>
          <a:lstStyle>
            <a:lvl1pPr algn="r">
              <a:defRPr sz="1200"/>
            </a:lvl1pPr>
          </a:lstStyle>
          <a:p>
            <a:fld id="{B1E9D74A-8C5F-4ED1-8D93-9D86E34CCB7E}" type="datetimeFigureOut">
              <a:rPr lang="en-US" smtClean="0"/>
              <a:pPr/>
              <a:t>4/17/2015</a:t>
            </a:fld>
            <a:endParaRPr lang="en-US"/>
          </a:p>
        </p:txBody>
      </p:sp>
      <p:sp>
        <p:nvSpPr>
          <p:cNvPr id="4" name="Footer Placeholder 3"/>
          <p:cNvSpPr>
            <a:spLocks noGrp="1"/>
          </p:cNvSpPr>
          <p:nvPr>
            <p:ph type="ftr" sz="quarter" idx="2"/>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5" name="Slide Number Placeholder 4"/>
          <p:cNvSpPr>
            <a:spLocks noGrp="1"/>
          </p:cNvSpPr>
          <p:nvPr>
            <p:ph type="sldNum" sz="quarter" idx="3"/>
          </p:nvPr>
        </p:nvSpPr>
        <p:spPr>
          <a:xfrm>
            <a:off x="5231639" y="6658664"/>
            <a:ext cx="4002299" cy="350520"/>
          </a:xfrm>
          <a:prstGeom prst="rect">
            <a:avLst/>
          </a:prstGeom>
        </p:spPr>
        <p:txBody>
          <a:bodyPr vert="horz" lIns="92830" tIns="46415" rIns="92830" bIns="46415" rtlCol="0" anchor="b"/>
          <a:lstStyle>
            <a:lvl1pPr algn="r">
              <a:defRPr sz="1200"/>
            </a:lvl1pPr>
          </a:lstStyle>
          <a:p>
            <a:fld id="{CADBAB72-36FF-40BB-AF92-02A78929914B}" type="slidenum">
              <a:rPr lang="en-US" smtClean="0"/>
              <a:pPr/>
              <a:t>‹#›</a:t>
            </a:fld>
            <a:endParaRPr lang="en-US"/>
          </a:p>
        </p:txBody>
      </p:sp>
    </p:spTree>
    <p:extLst>
      <p:ext uri="{BB962C8B-B14F-4D97-AF65-F5344CB8AC3E}">
        <p14:creationId xmlns:p14="http://schemas.microsoft.com/office/powerpoint/2010/main" val="35782831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002299" cy="350520"/>
          </a:xfrm>
          <a:prstGeom prst="rect">
            <a:avLst/>
          </a:prstGeom>
        </p:spPr>
        <p:txBody>
          <a:bodyPr vert="horz" lIns="92830" tIns="46415" rIns="92830" bIns="46415" rtlCol="0"/>
          <a:lstStyle>
            <a:lvl1pPr algn="l">
              <a:defRPr sz="1200"/>
            </a:lvl1pPr>
          </a:lstStyle>
          <a:p>
            <a:endParaRPr lang="en-US"/>
          </a:p>
        </p:txBody>
      </p:sp>
      <p:sp>
        <p:nvSpPr>
          <p:cNvPr id="3" name="Date Placeholder 2"/>
          <p:cNvSpPr>
            <a:spLocks noGrp="1"/>
          </p:cNvSpPr>
          <p:nvPr>
            <p:ph type="dt" idx="1"/>
          </p:nvPr>
        </p:nvSpPr>
        <p:spPr>
          <a:xfrm>
            <a:off x="5231639" y="0"/>
            <a:ext cx="4002299" cy="350520"/>
          </a:xfrm>
          <a:prstGeom prst="rect">
            <a:avLst/>
          </a:prstGeom>
        </p:spPr>
        <p:txBody>
          <a:bodyPr vert="horz" lIns="92830" tIns="46415" rIns="92830" bIns="46415" rtlCol="0"/>
          <a:lstStyle>
            <a:lvl1pPr algn="r">
              <a:defRPr sz="1200"/>
            </a:lvl1pPr>
          </a:lstStyle>
          <a:p>
            <a:fld id="{F79D1EB2-3A78-47B7-926B-6AE2A933541A}" type="datetimeFigureOut">
              <a:rPr lang="en-US" smtClean="0"/>
              <a:pPr/>
              <a:t>4/17/2015</a:t>
            </a:fld>
            <a:endParaRPr lang="en-US"/>
          </a:p>
        </p:txBody>
      </p:sp>
      <p:sp>
        <p:nvSpPr>
          <p:cNvPr id="4" name="Slide Image Placeholder 3"/>
          <p:cNvSpPr>
            <a:spLocks noGrp="1" noRot="1" noChangeAspect="1"/>
          </p:cNvSpPr>
          <p:nvPr>
            <p:ph type="sldImg" idx="2"/>
          </p:nvPr>
        </p:nvSpPr>
        <p:spPr>
          <a:xfrm>
            <a:off x="2865438" y="525463"/>
            <a:ext cx="3505200" cy="2628900"/>
          </a:xfrm>
          <a:prstGeom prst="rect">
            <a:avLst/>
          </a:prstGeom>
          <a:noFill/>
          <a:ln w="12700">
            <a:solidFill>
              <a:prstClr val="black"/>
            </a:solidFill>
          </a:ln>
        </p:spPr>
        <p:txBody>
          <a:bodyPr vert="horz" lIns="92830" tIns="46415" rIns="92830" bIns="46415" rtlCol="0" anchor="ctr"/>
          <a:lstStyle/>
          <a:p>
            <a:endParaRPr lang="en-US"/>
          </a:p>
        </p:txBody>
      </p:sp>
      <p:sp>
        <p:nvSpPr>
          <p:cNvPr id="5" name="Notes Placeholder 4"/>
          <p:cNvSpPr>
            <a:spLocks noGrp="1"/>
          </p:cNvSpPr>
          <p:nvPr>
            <p:ph type="body" sz="quarter" idx="3"/>
          </p:nvPr>
        </p:nvSpPr>
        <p:spPr>
          <a:xfrm>
            <a:off x="923608" y="3329940"/>
            <a:ext cx="7388860" cy="3154680"/>
          </a:xfrm>
          <a:prstGeom prst="rect">
            <a:avLst/>
          </a:prstGeom>
        </p:spPr>
        <p:txBody>
          <a:bodyPr vert="horz" lIns="92830" tIns="46415" rIns="92830" bIns="4641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6658664"/>
            <a:ext cx="4002299" cy="350520"/>
          </a:xfrm>
          <a:prstGeom prst="rect">
            <a:avLst/>
          </a:prstGeom>
        </p:spPr>
        <p:txBody>
          <a:bodyPr vert="horz" lIns="92830" tIns="46415" rIns="92830" bIns="46415" rtlCol="0" anchor="b"/>
          <a:lstStyle>
            <a:lvl1pPr algn="l">
              <a:defRPr sz="1200"/>
            </a:lvl1pPr>
          </a:lstStyle>
          <a:p>
            <a:endParaRPr lang="en-US"/>
          </a:p>
        </p:txBody>
      </p:sp>
      <p:sp>
        <p:nvSpPr>
          <p:cNvPr id="7" name="Slide Number Placeholder 6"/>
          <p:cNvSpPr>
            <a:spLocks noGrp="1"/>
          </p:cNvSpPr>
          <p:nvPr>
            <p:ph type="sldNum" sz="quarter" idx="5"/>
          </p:nvPr>
        </p:nvSpPr>
        <p:spPr>
          <a:xfrm>
            <a:off x="5231639" y="6658664"/>
            <a:ext cx="4002299" cy="350520"/>
          </a:xfrm>
          <a:prstGeom prst="rect">
            <a:avLst/>
          </a:prstGeom>
        </p:spPr>
        <p:txBody>
          <a:bodyPr vert="horz" lIns="92830" tIns="46415" rIns="92830" bIns="46415" rtlCol="0" anchor="b"/>
          <a:lstStyle>
            <a:lvl1pPr algn="r">
              <a:defRPr sz="1200"/>
            </a:lvl1pPr>
          </a:lstStyle>
          <a:p>
            <a:fld id="{8D139101-4DE4-42C7-A93F-71345534ED7A}" type="slidenum">
              <a:rPr lang="en-US" smtClean="0"/>
              <a:pPr/>
              <a:t>‹#›</a:t>
            </a:fld>
            <a:endParaRPr lang="en-US"/>
          </a:p>
        </p:txBody>
      </p:sp>
    </p:spTree>
    <p:extLst>
      <p:ext uri="{BB962C8B-B14F-4D97-AF65-F5344CB8AC3E}">
        <p14:creationId xmlns:p14="http://schemas.microsoft.com/office/powerpoint/2010/main" val="18288662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12:19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10</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11</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12:41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3"/>
            <a:ext cx="8312468" cy="350520"/>
          </a:xfrm>
        </p:spPr>
        <p:txBody>
          <a:bodyPr/>
          <a:lstStyle/>
          <a:p>
            <a:r>
              <a:rPr lang="en-US" sz="500" dirty="0" smtClean="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smtClean="0">
                <a:solidFill>
                  <a:srgbClr val="000000"/>
                </a:solidFill>
              </a:rPr>
            </a:br>
            <a:r>
              <a:rPr lang="en-US" sz="500" dirty="0" smtClean="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3"/>
            <a:ext cx="921470" cy="350520"/>
          </a:xfrm>
        </p:spPr>
        <p:txBody>
          <a:bodyPr/>
          <a:lstStyle/>
          <a:p>
            <a:fld id="{EC87E0CF-87F6-4B58-B8B8-DCAB2DAAF3CA}"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12:32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12:34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12:37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12:42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12:19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12:40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22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12:23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4</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12:30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5</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6</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7</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4/17/2015 12:22 PM</a:t>
            </a:fld>
            <a:endParaRPr lang="en-US" dirty="0"/>
          </a:p>
        </p:txBody>
      </p:sp>
      <p:sp>
        <p:nvSpPr>
          <p:cNvPr id="6" name="Footer Placeholder 5"/>
          <p:cNvSpPr>
            <a:spLocks noGrp="1"/>
          </p:cNvSpPr>
          <p:nvPr>
            <p:ph type="ftr" sz="quarter" idx="12"/>
          </p:nvPr>
        </p:nvSpPr>
        <p:spPr>
          <a:xfrm>
            <a:off x="0" y="6658664"/>
            <a:ext cx="8312468" cy="350520"/>
          </a:xfrm>
        </p:spPr>
        <p:txBody>
          <a:bodyPr/>
          <a:lstStyle/>
          <a:p>
            <a:r>
              <a:rPr lang="en-US" sz="500" dirty="0">
                <a:solidFill>
                  <a:srgbClr val="000000"/>
                </a:solidFill>
              </a:rPr>
              <a:t>© 2007 Microsoft Corporation. All rights reserved. Microsoft, Windows, Windows Vista and other product names are or may be registered trademarks and/or trademarks in the U.S. and/or other countries.</a:t>
            </a:r>
          </a:p>
          <a:p>
            <a:r>
              <a:rPr lang="en-US" sz="500" dirty="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500" dirty="0">
                <a:solidFill>
                  <a:srgbClr val="000000"/>
                </a:solidFill>
              </a:rPr>
            </a:br>
            <a:r>
              <a:rPr lang="en-US" sz="500" dirty="0">
                <a:solidFill>
                  <a:srgbClr val="000000"/>
                </a:solidFill>
              </a:rPr>
              <a:t>MICROSOFT MAKES NO WARRANTIES, EXPRESS, IMPLIED OR STATUTORY, AS TO THE INFORMATION IN THIS PRESENTATION.</a:t>
            </a:r>
          </a:p>
          <a:p>
            <a:endParaRPr lang="en-US" sz="500" dirty="0"/>
          </a:p>
        </p:txBody>
      </p:sp>
      <p:sp>
        <p:nvSpPr>
          <p:cNvPr id="7" name="Slide Number Placeholder 6"/>
          <p:cNvSpPr>
            <a:spLocks noGrp="1"/>
          </p:cNvSpPr>
          <p:nvPr>
            <p:ph type="sldNum" sz="quarter" idx="13"/>
          </p:nvPr>
        </p:nvSpPr>
        <p:spPr>
          <a:xfrm>
            <a:off x="8312467" y="6658664"/>
            <a:ext cx="921470" cy="350520"/>
          </a:xfrm>
        </p:spPr>
        <p:txBody>
          <a:bodyPr/>
          <a:lstStyle/>
          <a:p>
            <a:fld id="{EC87E0CF-87F6-4B58-B8B8-DCAB2DAAF3CA}" type="slidenum">
              <a:rPr lang="en-US" smtClean="0"/>
              <a:pPr/>
              <a:t>9</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en-US" smtClean="0"/>
              <a:t>Click to edit Master text styles</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theme" Target="../theme/theme2.xml"/><Relationship Id="rId1" Type="http://schemas.openxmlformats.org/officeDocument/2006/relationships/slideLayout" Target="../slideLayouts/slideLayout13.xml"/><Relationship Id="rId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dk1" tx1="lt1" bg2="dk2" tx2="lt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61"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lum/>
          </a:blip>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 bg1="lt1" tx1="dk1" bg2="lt2" tx2="dk2" accent1="accent1" accent2="accent2" accent3="accent3" accent4="accent4" accent5="accent5" accent6="accent6" hlink="hlink" folHlink="folHlink"/>
  <p:sldLayoutIdLst>
    <p:sldLayoutId id="2147483675"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13" name="Rectangle 3"/>
          <p:cNvSpPr>
            <a:spLocks noGrp="1" noChangeArrowheads="1"/>
          </p:cNvSpPr>
          <p:nvPr>
            <p:ph type="body" sz="half" idx="4294967295"/>
          </p:nvPr>
        </p:nvSpPr>
        <p:spPr>
          <a:xfrm>
            <a:off x="304800" y="2322443"/>
            <a:ext cx="8501270" cy="609398"/>
          </a:xfrm>
          <a:prstGeom prst="rect">
            <a:avLst/>
          </a:prstGeom>
        </p:spPr>
        <p:txBody>
          <a:bodyPr/>
          <a:lstStyle/>
          <a:p>
            <a:pPr algn="ctr">
              <a:buFont typeface="Monotype Sorts" pitchFamily="2" charset="2"/>
              <a:buNone/>
            </a:pPr>
            <a:r>
              <a:rPr lang="en-US" sz="4400" b="1" dirty="0" smtClean="0">
                <a:latin typeface="Tahoma" pitchFamily="34" charset="0"/>
              </a:rPr>
              <a:t>Trust</a:t>
            </a:r>
          </a:p>
        </p:txBody>
      </p:sp>
    </p:spTree>
    <p:extLst>
      <p:ext uri="{BB962C8B-B14F-4D97-AF65-F5344CB8AC3E}">
        <p14:creationId xmlns:p14="http://schemas.microsoft.com/office/powerpoint/2010/main" val="947433938"/>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450723"/>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b="1"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endParaRPr lang="en-US" sz="2000" dirty="0" smtClean="0"/>
          </a:p>
          <a:p>
            <a:pPr algn="ctr"/>
            <a:endParaRPr lang="en-US" sz="2400" dirty="0" smtClean="0"/>
          </a:p>
          <a:p>
            <a:pPr algn="ctr"/>
            <a:endParaRPr lang="en-US" sz="2000" dirty="0" smtClean="0"/>
          </a:p>
          <a:p>
            <a:pPr algn="ctr"/>
            <a:r>
              <a:rPr lang="en-US" sz="2000" dirty="0" smtClean="0"/>
              <a:t>More personal / Sharing</a:t>
            </a:r>
          </a:p>
          <a:p>
            <a:pPr algn="ctr"/>
            <a:endParaRPr lang="en-US" sz="2400" dirty="0"/>
          </a:p>
          <a:p>
            <a:pPr algn="ctr"/>
            <a:r>
              <a:rPr lang="en-US" sz="2000" dirty="0" smtClean="0"/>
              <a:t>Relaxed / </a:t>
            </a:r>
          </a:p>
          <a:p>
            <a:pPr algn="ctr"/>
            <a:r>
              <a:rPr lang="en-US" sz="2000" dirty="0" smtClean="0"/>
              <a:t>Do favors</a:t>
            </a:r>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endParaRPr lang="en-US" sz="2000" dirty="0" smtClean="0"/>
          </a:p>
          <a:p>
            <a:pPr algn="ctr"/>
            <a:endParaRPr lang="en-US" sz="2000" dirty="0" smtClean="0"/>
          </a:p>
          <a:p>
            <a:pPr algn="ctr"/>
            <a:endParaRPr lang="en-US" sz="2000" dirty="0" smtClean="0"/>
          </a:p>
          <a:p>
            <a:pPr algn="ctr"/>
            <a:r>
              <a:rPr lang="en-US" sz="2000" dirty="0" smtClean="0"/>
              <a:t>Keep confidences</a:t>
            </a:r>
          </a:p>
          <a:p>
            <a:pPr algn="ctr"/>
            <a:r>
              <a:rPr lang="en-US" sz="2000" dirty="0" smtClean="0"/>
              <a:t>(secrets)</a:t>
            </a:r>
          </a:p>
          <a:p>
            <a:pPr algn="ctr"/>
            <a:endParaRPr lang="en-US" sz="2000" dirty="0"/>
          </a:p>
          <a:p>
            <a:pPr algn="ctr"/>
            <a:r>
              <a:rPr lang="en-US" sz="2000" dirty="0" smtClean="0"/>
              <a:t>Reliability</a:t>
            </a:r>
          </a:p>
          <a:p>
            <a:pPr algn="ctr"/>
            <a:r>
              <a:rPr lang="en-US" sz="2000" dirty="0" smtClean="0"/>
              <a:t>(keep promises)</a:t>
            </a:r>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10</a:t>
            </a:fld>
            <a:endParaRPr lang="en-US" sz="2800" dirty="0">
              <a:solidFill>
                <a:schemeClr val="accent4">
                  <a:lumMod val="50000"/>
                </a:schemeClr>
              </a:solidFill>
            </a:endParaRPr>
          </a:p>
        </p:txBody>
      </p:sp>
    </p:spTree>
    <p:extLst>
      <p:ext uri="{BB962C8B-B14F-4D97-AF65-F5344CB8AC3E}">
        <p14:creationId xmlns:p14="http://schemas.microsoft.com/office/powerpoint/2010/main" val="3355107435"/>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296835"/>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b="1"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r>
              <a:rPr lang="en-US" sz="2000" dirty="0" smtClean="0"/>
              <a:t>Trust with true self</a:t>
            </a:r>
          </a:p>
          <a:p>
            <a:pPr algn="ctr"/>
            <a:endParaRPr lang="en-US" sz="2400" dirty="0" smtClean="0"/>
          </a:p>
          <a:p>
            <a:pPr algn="ctr"/>
            <a:endParaRPr lang="en-US" sz="2000" dirty="0" smtClean="0"/>
          </a:p>
          <a:p>
            <a:pPr algn="ctr"/>
            <a:r>
              <a:rPr lang="en-US" sz="2000" dirty="0" smtClean="0"/>
              <a:t>More personal / Sharing</a:t>
            </a:r>
          </a:p>
          <a:p>
            <a:pPr algn="ctr"/>
            <a:endParaRPr lang="en-US" sz="2400" dirty="0"/>
          </a:p>
          <a:p>
            <a:pPr algn="ctr"/>
            <a:r>
              <a:rPr lang="en-US" sz="2000" dirty="0" smtClean="0"/>
              <a:t>Relaxed / </a:t>
            </a:r>
          </a:p>
          <a:p>
            <a:pPr algn="ctr"/>
            <a:r>
              <a:rPr lang="en-US" sz="2000" dirty="0" smtClean="0"/>
              <a:t>Do favors</a:t>
            </a:r>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r>
              <a:rPr lang="en-US" sz="2000" dirty="0" smtClean="0"/>
              <a:t>Committed</a:t>
            </a:r>
          </a:p>
          <a:p>
            <a:pPr algn="ctr"/>
            <a:r>
              <a:rPr lang="en-US" sz="2000" dirty="0" smtClean="0"/>
              <a:t>Love / Acceptance</a:t>
            </a:r>
          </a:p>
          <a:p>
            <a:pPr algn="ctr"/>
            <a:endParaRPr lang="en-US" sz="2000" dirty="0" smtClean="0"/>
          </a:p>
          <a:p>
            <a:pPr algn="ctr"/>
            <a:r>
              <a:rPr lang="en-US" sz="2000" dirty="0" smtClean="0"/>
              <a:t>Keep confidences</a:t>
            </a:r>
          </a:p>
          <a:p>
            <a:pPr algn="ctr"/>
            <a:r>
              <a:rPr lang="en-US" sz="2000" dirty="0" smtClean="0"/>
              <a:t>(secrets)</a:t>
            </a:r>
          </a:p>
          <a:p>
            <a:pPr algn="ctr"/>
            <a:endParaRPr lang="en-US" sz="2000" dirty="0"/>
          </a:p>
          <a:p>
            <a:pPr algn="ctr"/>
            <a:r>
              <a:rPr lang="en-US" sz="2000" dirty="0" smtClean="0"/>
              <a:t>Reliability</a:t>
            </a:r>
          </a:p>
          <a:p>
            <a:pPr algn="ctr"/>
            <a:r>
              <a:rPr lang="en-US" sz="2000" dirty="0" smtClean="0"/>
              <a:t>(keep promises)</a:t>
            </a:r>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11</a:t>
            </a:fld>
            <a:endParaRPr lang="en-US" sz="2800" dirty="0">
              <a:solidFill>
                <a:schemeClr val="accent4">
                  <a:lumMod val="50000"/>
                </a:schemeClr>
              </a:solidFill>
            </a:endParaRPr>
          </a:p>
        </p:txBody>
      </p:sp>
    </p:spTree>
    <p:extLst>
      <p:ext uri="{BB962C8B-B14F-4D97-AF65-F5344CB8AC3E}">
        <p14:creationId xmlns:p14="http://schemas.microsoft.com/office/powerpoint/2010/main" val="2699933803"/>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590800" y="2743200"/>
            <a:ext cx="6096000" cy="553998"/>
          </a:xfrm>
          <a:prstGeom prst="rect">
            <a:avLst/>
          </a:prstGeom>
        </p:spPr>
        <p:txBody>
          <a:bodyPr/>
          <a:lstStyle/>
          <a:p>
            <a:pPr marL="457200" lvl="1" indent="-457200"/>
            <a:r>
              <a:rPr lang="en-US" sz="4000" dirty="0" smtClean="0"/>
              <a:t>Risk – take a chance</a:t>
            </a:r>
            <a:endParaRPr lang="en-US" sz="40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12</a:t>
            </a:fld>
            <a:endParaRPr lang="en-US" sz="2800" dirty="0">
              <a:solidFill>
                <a:schemeClr val="accent4">
                  <a:lumMod val="50000"/>
                </a:schemeClr>
              </a:solidFill>
            </a:endParaRPr>
          </a:p>
        </p:txBody>
      </p:sp>
    </p:spTree>
    <p:extLst>
      <p:ext uri="{BB962C8B-B14F-4D97-AF65-F5344CB8AC3E}">
        <p14:creationId xmlns:p14="http://schemas.microsoft.com/office/powerpoint/2010/main" val="4208409820"/>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Solution</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590800" y="2743200"/>
            <a:ext cx="6096000" cy="1231106"/>
          </a:xfrm>
          <a:prstGeom prst="rect">
            <a:avLst/>
          </a:prstGeom>
        </p:spPr>
        <p:txBody>
          <a:bodyPr/>
          <a:lstStyle/>
          <a:p>
            <a:pPr marL="457200" lvl="1" indent="-457200"/>
            <a:r>
              <a:rPr lang="en-US" sz="4000" dirty="0" smtClean="0"/>
              <a:t>Risk – take a chance</a:t>
            </a:r>
            <a:endParaRPr lang="en-US" sz="4000" dirty="0"/>
          </a:p>
          <a:p>
            <a:pPr marL="457200" lvl="1" indent="-457200"/>
            <a:r>
              <a:rPr lang="en-US" sz="4000" dirty="0" smtClean="0"/>
              <a:t>Balance</a:t>
            </a:r>
            <a:endParaRPr lang="en-US" sz="40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13</a:t>
            </a:fld>
            <a:endParaRPr lang="en-US" sz="2800" dirty="0">
              <a:solidFill>
                <a:schemeClr val="accent4">
                  <a:lumMod val="50000"/>
                </a:schemeClr>
              </a:solidFill>
            </a:endParaRPr>
          </a:p>
        </p:txBody>
      </p:sp>
    </p:spTree>
    <p:extLst>
      <p:ext uri="{BB962C8B-B14F-4D97-AF65-F5344CB8AC3E}">
        <p14:creationId xmlns:p14="http://schemas.microsoft.com/office/powerpoint/2010/main" val="236783836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21116933">
            <a:off x="289290" y="2708512"/>
            <a:ext cx="8501270" cy="1831271"/>
          </a:xfrm>
          <a:prstGeom prst="rect">
            <a:avLst/>
          </a:prstGeom>
        </p:spPr>
        <p:txBody>
          <a:bodyPr/>
          <a:lstStyle/>
          <a:p>
            <a:pPr algn="ctr">
              <a:buNone/>
            </a:pPr>
            <a:endParaRPr lang="en-US" sz="2800" b="1" dirty="0" smtClean="0"/>
          </a:p>
          <a:p>
            <a:pPr algn="ctr">
              <a:buNone/>
            </a:pPr>
            <a:r>
              <a:rPr lang="en-US" sz="2800" b="1" dirty="0" smtClean="0"/>
              <a:t>_____________________________________________</a:t>
            </a:r>
          </a:p>
          <a:p>
            <a:pPr lvl="1">
              <a:lnSpc>
                <a:spcPct val="100000"/>
              </a:lnSpc>
              <a:buNone/>
            </a:pPr>
            <a:r>
              <a:rPr lang="en-US" b="1" dirty="0" smtClean="0"/>
              <a:t>Trust Too </a:t>
            </a:r>
            <a:r>
              <a:rPr lang="en-US" b="1" u="sng" dirty="0" smtClean="0"/>
              <a:t>Easily</a:t>
            </a:r>
            <a:r>
              <a:rPr lang="en-US" b="1" dirty="0" smtClean="0"/>
              <a:t>/ </a:t>
            </a:r>
            <a:r>
              <a:rPr lang="en-US" b="1" dirty="0" smtClean="0"/>
              <a:t>Gullible</a:t>
            </a:r>
            <a:r>
              <a:rPr lang="en-US" sz="3600" b="1" dirty="0"/>
              <a:t>			</a:t>
            </a:r>
            <a:endParaRPr lang="en-US" sz="3600" b="1" dirty="0" smtClean="0"/>
          </a:p>
          <a:p>
            <a:pPr>
              <a:buNone/>
            </a:pPr>
            <a:endParaRPr lang="en-US" sz="1800" b="1" dirty="0" smtClean="0">
              <a:latin typeface="Tahoma" pitchFamily="34" charset="0"/>
            </a:endParaRPr>
          </a:p>
        </p:txBody>
      </p:sp>
      <p:sp>
        <p:nvSpPr>
          <p:cNvPr id="4" name="TextBox 3"/>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14</a:t>
            </a:fld>
            <a:endParaRPr lang="en-US" sz="2800" dirty="0">
              <a:solidFill>
                <a:schemeClr val="accent4">
                  <a:lumMod val="50000"/>
                </a:schemeClr>
              </a:solidFill>
            </a:endParaRPr>
          </a:p>
        </p:txBody>
      </p:sp>
    </p:spTree>
    <p:extLst>
      <p:ext uri="{BB962C8B-B14F-4D97-AF65-F5344CB8AC3E}">
        <p14:creationId xmlns:p14="http://schemas.microsoft.com/office/powerpoint/2010/main" val="404170361"/>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Out of Balance</a:t>
            </a:r>
          </a:p>
        </p:txBody>
      </p:sp>
      <p:sp>
        <p:nvSpPr>
          <p:cNvPr id="13" name="Rectangle 3"/>
          <p:cNvSpPr>
            <a:spLocks noGrp="1" noChangeArrowheads="1"/>
          </p:cNvSpPr>
          <p:nvPr>
            <p:ph type="body" sz="half" idx="4294967295"/>
          </p:nvPr>
        </p:nvSpPr>
        <p:spPr>
          <a:xfrm rot="592463">
            <a:off x="275681" y="1554848"/>
            <a:ext cx="8596479" cy="2757678"/>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________________________________________________</a:t>
            </a:r>
          </a:p>
          <a:p>
            <a:pPr algn="r">
              <a:buNone/>
            </a:pPr>
            <a:r>
              <a:rPr lang="en-US" sz="2800" b="1" dirty="0" smtClean="0">
                <a:latin typeface="Tahoma" pitchFamily="34" charset="0"/>
              </a:rPr>
              <a:t>Too </a:t>
            </a:r>
            <a:r>
              <a:rPr lang="en-US" sz="2800" b="1" u="sng" dirty="0" smtClean="0">
                <a:latin typeface="Tahoma" pitchFamily="34" charset="0"/>
              </a:rPr>
              <a:t>Distrustful</a:t>
            </a:r>
            <a:r>
              <a:rPr lang="en-US" sz="2800" b="1" dirty="0" smtClean="0">
                <a:latin typeface="Tahoma" pitchFamily="34" charset="0"/>
              </a:rPr>
              <a:t> / Walled</a:t>
            </a:r>
          </a:p>
        </p:txBody>
      </p:sp>
      <p:sp>
        <p:nvSpPr>
          <p:cNvPr id="4" name="TextBox 3"/>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15</a:t>
            </a:fld>
            <a:endParaRPr lang="en-US" sz="2800" dirty="0">
              <a:solidFill>
                <a:schemeClr val="accent4">
                  <a:lumMod val="50000"/>
                </a:schemeClr>
              </a:solidFill>
            </a:endParaRPr>
          </a:p>
        </p:txBody>
      </p:sp>
    </p:spTree>
    <p:extLst>
      <p:ext uri="{BB962C8B-B14F-4D97-AF65-F5344CB8AC3E}">
        <p14:creationId xmlns:p14="http://schemas.microsoft.com/office/powerpoint/2010/main" val="1357405018"/>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3705630"/>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endParaRPr lang="en-US" sz="24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632972" y="2209800"/>
            <a:ext cx="7756995" cy="1261884"/>
          </a:xfrm>
          <a:prstGeom prst="rect">
            <a:avLst/>
          </a:prstGeom>
          <a:noFill/>
        </p:spPr>
        <p:txBody>
          <a:bodyPr wrap="none" rtlCol="0">
            <a:spAutoFit/>
          </a:bodyPr>
          <a:lstStyle/>
          <a:p>
            <a:pPr algn="ctr"/>
            <a:r>
              <a:rPr lang="en-US" sz="4000" b="1" dirty="0" smtClean="0"/>
              <a:t>Testing:</a:t>
            </a:r>
          </a:p>
          <a:p>
            <a:pPr algn="ctr"/>
            <a:r>
              <a:rPr lang="en-US" sz="3600" dirty="0" smtClean="0"/>
              <a:t>To gain (return to) Trust in a </a:t>
            </a:r>
            <a:r>
              <a:rPr lang="en-US" sz="3600" u="sng" dirty="0" smtClean="0"/>
              <a:t>Healthy</a:t>
            </a:r>
            <a:r>
              <a:rPr lang="en-US" sz="3600" dirty="0" smtClean="0"/>
              <a:t> way</a:t>
            </a:r>
            <a:endParaRPr lang="en-US" sz="36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16</a:t>
            </a:fld>
            <a:endParaRPr lang="en-US" sz="2800" dirty="0">
              <a:solidFill>
                <a:schemeClr val="accent4">
                  <a:lumMod val="50000"/>
                </a:schemeClr>
              </a:solidFill>
            </a:endParaRPr>
          </a:p>
        </p:txBody>
      </p:sp>
    </p:spTree>
    <p:extLst>
      <p:ext uri="{BB962C8B-B14F-4D97-AF65-F5344CB8AC3E}">
        <p14:creationId xmlns:p14="http://schemas.microsoft.com/office/powerpoint/2010/main" val="4226370904"/>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4111895"/>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r>
              <a:rPr lang="en-US" sz="2800" b="1" dirty="0" smtClean="0"/>
              <a:t>_______________________________________________</a:t>
            </a:r>
          </a:p>
          <a:p>
            <a:pPr algn="r">
              <a:buNone/>
            </a:pPr>
            <a:r>
              <a:rPr lang="en-US" sz="2400" b="1" dirty="0"/>
              <a:t>Trust Too </a:t>
            </a:r>
            <a:r>
              <a:rPr lang="en-US" sz="2400" b="1" u="sng" dirty="0"/>
              <a:t>Easily</a:t>
            </a:r>
            <a:r>
              <a:rPr lang="en-US" sz="2400" b="1" dirty="0"/>
              <a:t>/ Gullible </a:t>
            </a:r>
            <a:r>
              <a:rPr lang="en-US" sz="2400" b="1" dirty="0" smtClean="0"/>
              <a:t>	                         Too </a:t>
            </a:r>
            <a:r>
              <a:rPr lang="en-US" sz="2400" b="1" u="sng" dirty="0" smtClean="0"/>
              <a:t>Distrustful</a:t>
            </a:r>
            <a:r>
              <a:rPr lang="en-US" sz="2400" b="1" dirty="0" smtClean="0"/>
              <a:t> / Walled</a:t>
            </a:r>
            <a:endParaRPr lang="en-US" sz="24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3898051" y="3124200"/>
            <a:ext cx="1226811" cy="523220"/>
          </a:xfrm>
          <a:prstGeom prst="rect">
            <a:avLst/>
          </a:prstGeom>
          <a:noFill/>
        </p:spPr>
        <p:txBody>
          <a:bodyPr wrap="none" rtlCol="0">
            <a:spAutoFit/>
          </a:bodyPr>
          <a:lstStyle/>
          <a:p>
            <a:pPr algn="ctr"/>
            <a:r>
              <a:rPr lang="en-US" sz="2800" b="1" dirty="0" smtClean="0"/>
              <a:t>Testing</a:t>
            </a:r>
            <a:endParaRPr lang="en-US" sz="2800" b="1" dirty="0"/>
          </a:p>
        </p:txBody>
      </p:sp>
      <p:sp>
        <p:nvSpPr>
          <p:cNvPr id="5" name="Oval 4"/>
          <p:cNvSpPr/>
          <p:nvPr/>
        </p:nvSpPr>
        <p:spPr bwMode="auto">
          <a:xfrm>
            <a:off x="3389811" y="3010989"/>
            <a:ext cx="2209800" cy="762000"/>
          </a:xfrm>
          <a:prstGeom prst="ellipse">
            <a:avLst/>
          </a:prstGeom>
          <a:noFill/>
          <a:ln w="57150">
            <a:solidFill>
              <a:srgbClr val="FF0000"/>
            </a:solidFill>
            <a:headEnd type="none" w="med" len="med"/>
            <a:tailEnd type="none" w="med" len="med"/>
          </a:ln>
          <a:scene3d>
            <a:camera prst="orthographicFront" fov="0">
              <a:rot lat="0" lon="0" rev="0"/>
            </a:camera>
            <a:lightRig rig="glow" dir="t">
              <a:rot lat="0" lon="0" rev="6360000"/>
            </a:lightRig>
          </a:scene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Segoe" pitchFamily="34" charset="0"/>
            </a:endParaRPr>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17</a:t>
            </a:fld>
            <a:endParaRPr lang="en-US" sz="2800" dirty="0">
              <a:solidFill>
                <a:schemeClr val="accent4">
                  <a:lumMod val="50000"/>
                </a:schemeClr>
              </a:solidFill>
            </a:endParaRPr>
          </a:p>
        </p:txBody>
      </p:sp>
    </p:spTree>
    <p:extLst>
      <p:ext uri="{BB962C8B-B14F-4D97-AF65-F5344CB8AC3E}">
        <p14:creationId xmlns:p14="http://schemas.microsoft.com/office/powerpoint/2010/main" val="2514829175"/>
      </p:ext>
    </p:extLst>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1"/>
            <a:ext cx="8107363" cy="1066800"/>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sz="4400" b="1" dirty="0" smtClean="0">
                <a:latin typeface="Tahoma" pitchFamily="34" charset="0"/>
              </a:rPr>
              <a:t>Solution</a:t>
            </a:r>
          </a:p>
          <a:p>
            <a:pPr algn="ctr"/>
            <a:r>
              <a:rPr lang="en-US" sz="3200" b="1" i="1" dirty="0" smtClean="0">
                <a:latin typeface="Tahoma" pitchFamily="34" charset="0"/>
              </a:rPr>
              <a:t>The Third Option - Balance</a:t>
            </a:r>
          </a:p>
        </p:txBody>
      </p:sp>
      <p:sp>
        <p:nvSpPr>
          <p:cNvPr id="13" name="Rectangle 3"/>
          <p:cNvSpPr>
            <a:spLocks noGrp="1" noChangeArrowheads="1"/>
          </p:cNvSpPr>
          <p:nvPr>
            <p:ph type="body" sz="half" idx="4294967295"/>
          </p:nvPr>
        </p:nvSpPr>
        <p:spPr>
          <a:xfrm>
            <a:off x="304800" y="1447800"/>
            <a:ext cx="8501270" cy="3705630"/>
          </a:xfrm>
          <a:prstGeom prst="rect">
            <a:avLst/>
          </a:prstGeom>
        </p:spPr>
        <p:txBody>
          <a:bodyPr/>
          <a:lstStyle/>
          <a:p>
            <a:pPr algn="ctr">
              <a:buNone/>
            </a:pPr>
            <a:endParaRPr lang="en-US" sz="2800" b="1" dirty="0" smtClean="0"/>
          </a:p>
          <a:p>
            <a:pPr algn="ctr">
              <a:buNone/>
            </a:pPr>
            <a:endParaRPr lang="en-US" sz="2800" b="1" dirty="0"/>
          </a:p>
          <a:p>
            <a:pPr algn="ctr">
              <a:buNone/>
            </a:pPr>
            <a:endParaRPr lang="en-US" sz="2800" b="1" dirty="0" smtClean="0"/>
          </a:p>
          <a:p>
            <a:pPr algn="ctr">
              <a:buNone/>
            </a:pPr>
            <a:endParaRPr lang="en-US" sz="2800" b="1" dirty="0" smtClean="0"/>
          </a:p>
          <a:p>
            <a:pPr algn="ctr">
              <a:buNone/>
            </a:pPr>
            <a:endParaRPr lang="en-US" sz="2400" b="1" dirty="0" smtClean="0">
              <a:latin typeface="Tahoma" pitchFamily="34" charset="0"/>
            </a:endParaRPr>
          </a:p>
          <a:p>
            <a:pPr algn="ctr">
              <a:buFont typeface="Monotype Sorts" pitchFamily="2" charset="2"/>
              <a:buNone/>
            </a:pPr>
            <a:endParaRPr lang="en-US" sz="2800" b="1" dirty="0" smtClean="0">
              <a:latin typeface="Tahoma" pitchFamily="34" charset="0"/>
            </a:endParaRPr>
          </a:p>
          <a:p>
            <a:pPr algn="ctr">
              <a:buFont typeface="Monotype Sorts" pitchFamily="2" charset="2"/>
              <a:buNone/>
            </a:pPr>
            <a:endParaRPr lang="en-US" sz="2800" b="1" dirty="0">
              <a:latin typeface="Tahoma" pitchFamily="34" charset="0"/>
            </a:endParaRPr>
          </a:p>
          <a:p>
            <a:pPr algn="ctr">
              <a:buFont typeface="Monotype Sorts" pitchFamily="2" charset="2"/>
              <a:buNone/>
            </a:pPr>
            <a:endParaRPr lang="en-US" sz="2800" b="1" dirty="0" smtClean="0">
              <a:latin typeface="Tahoma" pitchFamily="34" charset="0"/>
            </a:endParaRPr>
          </a:p>
        </p:txBody>
      </p:sp>
      <p:sp>
        <p:nvSpPr>
          <p:cNvPr id="2" name="TextBox 1"/>
          <p:cNvSpPr txBox="1"/>
          <p:nvPr/>
        </p:nvSpPr>
        <p:spPr>
          <a:xfrm>
            <a:off x="632974" y="2209800"/>
            <a:ext cx="7756995" cy="3477875"/>
          </a:xfrm>
          <a:prstGeom prst="rect">
            <a:avLst/>
          </a:prstGeom>
          <a:noFill/>
        </p:spPr>
        <p:txBody>
          <a:bodyPr wrap="none" rtlCol="0">
            <a:spAutoFit/>
          </a:bodyPr>
          <a:lstStyle/>
          <a:p>
            <a:pPr algn="ctr"/>
            <a:r>
              <a:rPr lang="en-US" sz="4000" b="1" dirty="0" smtClean="0"/>
              <a:t>Testing:</a:t>
            </a:r>
          </a:p>
          <a:p>
            <a:pPr algn="ctr"/>
            <a:r>
              <a:rPr lang="en-US" sz="3600" dirty="0" smtClean="0"/>
              <a:t>To gain (return to) Trust in a </a:t>
            </a:r>
            <a:r>
              <a:rPr lang="en-US" sz="3600" u="sng" dirty="0" smtClean="0"/>
              <a:t>Healthy</a:t>
            </a:r>
            <a:r>
              <a:rPr lang="en-US" sz="3600" dirty="0" smtClean="0"/>
              <a:t> way</a:t>
            </a:r>
          </a:p>
          <a:p>
            <a:pPr algn="ctr"/>
            <a:endParaRPr lang="en-US" sz="3600" dirty="0"/>
          </a:p>
          <a:p>
            <a:pPr algn="ctr"/>
            <a:r>
              <a:rPr lang="en-US" sz="3600" dirty="0" smtClean="0"/>
              <a:t>Learning to take small risks and </a:t>
            </a:r>
          </a:p>
          <a:p>
            <a:pPr algn="ctr"/>
            <a:r>
              <a:rPr lang="en-US" sz="3600" u="sng" dirty="0" smtClean="0"/>
              <a:t>Gradually</a:t>
            </a:r>
            <a:r>
              <a:rPr lang="en-US" sz="3600" dirty="0" smtClean="0"/>
              <a:t> </a:t>
            </a:r>
            <a:r>
              <a:rPr lang="en-US" sz="3600" u="sng" dirty="0" smtClean="0"/>
              <a:t>Building</a:t>
            </a:r>
            <a:r>
              <a:rPr lang="en-US" sz="3600" dirty="0" smtClean="0"/>
              <a:t> as the other person</a:t>
            </a:r>
          </a:p>
          <a:p>
            <a:pPr algn="ctr"/>
            <a:r>
              <a:rPr lang="en-US" sz="3600" dirty="0" smtClean="0"/>
              <a:t>Becomes more trustworthy.</a:t>
            </a:r>
            <a:endParaRPr lang="en-US" sz="36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18</a:t>
            </a:fld>
            <a:endParaRPr lang="en-US" sz="2800" dirty="0">
              <a:solidFill>
                <a:schemeClr val="accent4">
                  <a:lumMod val="50000"/>
                </a:schemeClr>
              </a:solidFill>
            </a:endParaRPr>
          </a:p>
        </p:txBody>
      </p:sp>
    </p:spTree>
    <p:extLst>
      <p:ext uri="{BB962C8B-B14F-4D97-AF65-F5344CB8AC3E}">
        <p14:creationId xmlns:p14="http://schemas.microsoft.com/office/powerpoint/2010/main" val="3934363911"/>
      </p:ext>
    </p:extLst>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Re-building Trust</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914400" y="2743200"/>
            <a:ext cx="7620000" cy="2123658"/>
          </a:xfrm>
          <a:prstGeom prst="rect">
            <a:avLst/>
          </a:prstGeom>
        </p:spPr>
        <p:txBody>
          <a:bodyPr/>
          <a:lstStyle/>
          <a:p>
            <a:pPr marL="0" lvl="1" indent="0" algn="ctr">
              <a:buNone/>
            </a:pPr>
            <a:r>
              <a:rPr lang="en-US" sz="4000" dirty="0" smtClean="0"/>
              <a:t>Broken Trust</a:t>
            </a:r>
          </a:p>
          <a:p>
            <a:pPr marL="0" lvl="1" indent="0" algn="ctr">
              <a:buNone/>
            </a:pPr>
            <a:endParaRPr lang="en-US" sz="2000" dirty="0"/>
          </a:p>
          <a:p>
            <a:pPr marL="0" lvl="1" indent="0" algn="ctr">
              <a:buNone/>
            </a:pPr>
            <a:r>
              <a:rPr lang="en-US" sz="4000" dirty="0" smtClean="0"/>
              <a:t>We must go back to the Bottom of the ladder and start all over again.</a:t>
            </a:r>
            <a:endParaRPr lang="en-US" sz="40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19</a:t>
            </a:fld>
            <a:endParaRPr lang="en-US" sz="2800" dirty="0">
              <a:solidFill>
                <a:schemeClr val="accent4">
                  <a:lumMod val="50000"/>
                </a:schemeClr>
              </a:solidFill>
            </a:endParaRPr>
          </a:p>
        </p:txBody>
      </p:sp>
    </p:spTree>
    <p:extLst>
      <p:ext uri="{BB962C8B-B14F-4D97-AF65-F5344CB8AC3E}">
        <p14:creationId xmlns:p14="http://schemas.microsoft.com/office/powerpoint/2010/main" val="533003372"/>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766703"/>
            <a:ext cx="8231621" cy="747897"/>
          </a:xfrm>
          <a:prstGeom prst="rect">
            <a:avLst/>
          </a:prstGeom>
        </p:spPr>
        <p:txBody>
          <a:bodyPr/>
          <a:lstStyle/>
          <a:p>
            <a:pPr algn="ctr">
              <a:buNone/>
            </a:pPr>
            <a:r>
              <a:rPr lang="en-US" b="1" dirty="0" smtClean="0">
                <a:latin typeface="Tahoma" pitchFamily="34" charset="0"/>
              </a:rPr>
              <a:t>Injured Person		Wrongdoer</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1066800" y="2908959"/>
            <a:ext cx="3657600" cy="1335750"/>
          </a:xfrm>
          <a:prstGeom prst="rect">
            <a:avLst/>
          </a:prstGeom>
        </p:spPr>
        <p:txBody>
          <a:bodyPr/>
          <a:lstStyle/>
          <a:p>
            <a:pPr marL="0" lvl="1" indent="0">
              <a:buNone/>
            </a:pPr>
            <a:r>
              <a:rPr lang="en-US" dirty="0" smtClean="0"/>
              <a:t>A. Has been Hurt</a:t>
            </a:r>
          </a:p>
          <a:p>
            <a:pPr marL="514350" lvl="1" indent="-514350">
              <a:buAutoNum type="alphaUcPeriod"/>
            </a:pPr>
            <a:endParaRPr lang="en-US" dirty="0"/>
          </a:p>
          <a:p>
            <a:pPr marL="0" lvl="1" indent="0">
              <a:buNone/>
            </a:pPr>
            <a:endParaRPr lang="en-US" dirty="0"/>
          </a:p>
        </p:txBody>
      </p:sp>
      <p:sp>
        <p:nvSpPr>
          <p:cNvPr id="6" name="Rectangle 3"/>
          <p:cNvSpPr>
            <a:spLocks noGrp="1" noChangeArrowheads="1"/>
          </p:cNvSpPr>
          <p:nvPr>
            <p:ph type="body" sz="half" idx="4294967295"/>
          </p:nvPr>
        </p:nvSpPr>
        <p:spPr>
          <a:xfrm>
            <a:off x="4495800" y="2914674"/>
            <a:ext cx="4419600" cy="1335750"/>
          </a:xfrm>
          <a:prstGeom prst="rect">
            <a:avLst/>
          </a:prstGeom>
        </p:spPr>
        <p:txBody>
          <a:bodyPr/>
          <a:lstStyle/>
          <a:p>
            <a:pPr marL="0" lvl="1" indent="0">
              <a:buNone/>
            </a:pPr>
            <a:r>
              <a:rPr lang="en-US" dirty="0" smtClean="0"/>
              <a:t>B. Has done something wrong</a:t>
            </a:r>
          </a:p>
          <a:p>
            <a:pPr marL="0" lvl="1" indent="0">
              <a:buNone/>
            </a:pPr>
            <a:endParaRPr lang="en-US" dirty="0"/>
          </a:p>
          <a:p>
            <a:pPr marL="0" lvl="1" indent="0">
              <a:buNone/>
            </a:pPr>
            <a:endParaRPr lang="en-US" dirty="0" smtClean="0"/>
          </a:p>
        </p:txBody>
      </p:sp>
      <p:sp>
        <p:nvSpPr>
          <p:cNvPr id="2" name="TextBox 1"/>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2</a:t>
            </a:fld>
            <a:endParaRPr lang="en-US" sz="2800" dirty="0">
              <a:solidFill>
                <a:schemeClr val="accent4">
                  <a:lumMod val="50000"/>
                </a:schemeClr>
              </a:solidFill>
            </a:endParaRPr>
          </a:p>
        </p:txBody>
      </p:sp>
    </p:spTree>
    <p:extLst>
      <p:ext uri="{BB962C8B-B14F-4D97-AF65-F5344CB8AC3E}">
        <p14:creationId xmlns:p14="http://schemas.microsoft.com/office/powerpoint/2010/main" val="3089799307"/>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635389"/>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lnSpc>
                <a:spcPct val="100000"/>
              </a:lnSpc>
              <a:spcBef>
                <a:spcPts val="0"/>
              </a:spcBef>
              <a:buNone/>
            </a:pPr>
            <a:r>
              <a:rPr lang="en-US" sz="2000" b="1" dirty="0" smtClean="0"/>
              <a:t>MISTRUST</a:t>
            </a:r>
          </a:p>
          <a:p>
            <a:pPr marL="0" lvl="1" indent="0" algn="ctr">
              <a:lnSpc>
                <a:spcPct val="100000"/>
              </a:lnSpc>
              <a:spcBef>
                <a:spcPts val="0"/>
              </a:spcBef>
              <a:buNone/>
            </a:pPr>
            <a:r>
              <a:rPr lang="en-US" sz="2000" dirty="0" smtClean="0"/>
              <a:t>Stranger / enemy</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r>
              <a:rPr lang="en-US" sz="2000" dirty="0" smtClean="0"/>
              <a:t>Trust with true self</a:t>
            </a:r>
          </a:p>
          <a:p>
            <a:pPr algn="ctr"/>
            <a:endParaRPr lang="en-US" sz="2400" dirty="0" smtClean="0"/>
          </a:p>
          <a:p>
            <a:pPr algn="ctr"/>
            <a:endParaRPr lang="en-US" sz="2000" dirty="0" smtClean="0"/>
          </a:p>
          <a:p>
            <a:pPr algn="ctr"/>
            <a:r>
              <a:rPr lang="en-US" sz="2000" dirty="0" smtClean="0"/>
              <a:t>More personal / Sharing</a:t>
            </a:r>
          </a:p>
          <a:p>
            <a:pPr algn="ctr"/>
            <a:endParaRPr lang="en-US" sz="2400" dirty="0"/>
          </a:p>
          <a:p>
            <a:pPr algn="ctr"/>
            <a:r>
              <a:rPr lang="en-US" sz="2000" dirty="0" smtClean="0"/>
              <a:t>Relaxed / </a:t>
            </a:r>
          </a:p>
          <a:p>
            <a:pPr algn="ctr"/>
            <a:r>
              <a:rPr lang="en-US" sz="2000" dirty="0" smtClean="0"/>
              <a:t>Do favors</a:t>
            </a:r>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r>
              <a:rPr lang="en-US" sz="2000" dirty="0" smtClean="0"/>
              <a:t>Committed</a:t>
            </a:r>
          </a:p>
          <a:p>
            <a:pPr algn="ctr"/>
            <a:r>
              <a:rPr lang="en-US" sz="2000" dirty="0" smtClean="0"/>
              <a:t>Love / Acceptance</a:t>
            </a:r>
          </a:p>
          <a:p>
            <a:pPr algn="ctr"/>
            <a:endParaRPr lang="en-US" sz="2000" dirty="0" smtClean="0"/>
          </a:p>
          <a:p>
            <a:pPr algn="ctr"/>
            <a:r>
              <a:rPr lang="en-US" sz="2000" dirty="0" smtClean="0"/>
              <a:t>Keep confidences</a:t>
            </a:r>
          </a:p>
          <a:p>
            <a:pPr algn="ctr"/>
            <a:r>
              <a:rPr lang="en-US" sz="2000" dirty="0" smtClean="0"/>
              <a:t>(secrets)</a:t>
            </a:r>
          </a:p>
          <a:p>
            <a:pPr algn="ctr"/>
            <a:endParaRPr lang="en-US" sz="2000" dirty="0"/>
          </a:p>
          <a:p>
            <a:pPr algn="ctr"/>
            <a:r>
              <a:rPr lang="en-US" sz="2000" dirty="0" smtClean="0"/>
              <a:t>Reliability</a:t>
            </a:r>
          </a:p>
          <a:p>
            <a:pPr algn="ctr"/>
            <a:r>
              <a:rPr lang="en-US" sz="2000" dirty="0" smtClean="0"/>
              <a:t>(keep promises)</a:t>
            </a:r>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20</a:t>
            </a:fld>
            <a:endParaRPr lang="en-US" sz="2800" dirty="0">
              <a:solidFill>
                <a:schemeClr val="accent4">
                  <a:lumMod val="50000"/>
                </a:schemeClr>
              </a:solidFill>
            </a:endParaRPr>
          </a:p>
        </p:txBody>
      </p:sp>
    </p:spTree>
    <p:extLst>
      <p:ext uri="{BB962C8B-B14F-4D97-AF65-F5344CB8AC3E}">
        <p14:creationId xmlns:p14="http://schemas.microsoft.com/office/powerpoint/2010/main" val="1086322853"/>
      </p:ext>
    </p:extLst>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635389"/>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lnSpc>
                <a:spcPct val="100000"/>
              </a:lnSpc>
              <a:spcBef>
                <a:spcPts val="0"/>
              </a:spcBef>
              <a:buNone/>
            </a:pPr>
            <a:r>
              <a:rPr lang="en-US" sz="2000" b="1" dirty="0" smtClean="0"/>
              <a:t>MISTRUST</a:t>
            </a:r>
          </a:p>
          <a:p>
            <a:pPr marL="0" lvl="1" indent="0" algn="ctr">
              <a:lnSpc>
                <a:spcPct val="100000"/>
              </a:lnSpc>
              <a:spcBef>
                <a:spcPts val="0"/>
              </a:spcBef>
              <a:buNone/>
            </a:pPr>
            <a:r>
              <a:rPr lang="en-US" sz="2000" dirty="0" smtClean="0"/>
              <a:t>Stranger / enemy</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5293757"/>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r>
              <a:rPr lang="en-US" sz="2000" dirty="0" smtClean="0"/>
              <a:t>Trust with true self</a:t>
            </a:r>
          </a:p>
          <a:p>
            <a:pPr algn="ctr"/>
            <a:endParaRPr lang="en-US" sz="2400" dirty="0" smtClean="0"/>
          </a:p>
          <a:p>
            <a:pPr algn="ctr"/>
            <a:endParaRPr lang="en-US" sz="2000" dirty="0" smtClean="0"/>
          </a:p>
          <a:p>
            <a:pPr algn="ctr"/>
            <a:r>
              <a:rPr lang="en-US" sz="2000" dirty="0" smtClean="0"/>
              <a:t>More personal / Sharing</a:t>
            </a:r>
          </a:p>
          <a:p>
            <a:pPr algn="ctr"/>
            <a:endParaRPr lang="en-US" sz="2400" dirty="0"/>
          </a:p>
          <a:p>
            <a:pPr algn="ctr"/>
            <a:r>
              <a:rPr lang="en-US" sz="2000" dirty="0" smtClean="0"/>
              <a:t>Relaxed / </a:t>
            </a:r>
          </a:p>
          <a:p>
            <a:pPr algn="ctr"/>
            <a:r>
              <a:rPr lang="en-US" sz="2000" dirty="0" smtClean="0"/>
              <a:t>Do favors</a:t>
            </a:r>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a:p>
            <a:pPr algn="ctr"/>
            <a:r>
              <a:rPr lang="en-US" sz="2000" dirty="0" smtClean="0"/>
              <a:t>On guard</a:t>
            </a:r>
            <a:endParaRPr lang="en-US" sz="2000" dirty="0"/>
          </a:p>
        </p:txBody>
      </p:sp>
      <p:sp>
        <p:nvSpPr>
          <p:cNvPr id="20" name="TextBox 19"/>
          <p:cNvSpPr txBox="1"/>
          <p:nvPr/>
        </p:nvSpPr>
        <p:spPr>
          <a:xfrm>
            <a:off x="6096000" y="1066800"/>
            <a:ext cx="2514600" cy="5601533"/>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r>
              <a:rPr lang="en-US" sz="2000" dirty="0" smtClean="0"/>
              <a:t>Committed</a:t>
            </a:r>
          </a:p>
          <a:p>
            <a:pPr algn="ctr"/>
            <a:r>
              <a:rPr lang="en-US" sz="2000" dirty="0" smtClean="0"/>
              <a:t>Love / Acceptance</a:t>
            </a:r>
          </a:p>
          <a:p>
            <a:pPr algn="ctr"/>
            <a:endParaRPr lang="en-US" sz="2000" dirty="0" smtClean="0"/>
          </a:p>
          <a:p>
            <a:pPr algn="ctr"/>
            <a:r>
              <a:rPr lang="en-US" sz="2000" dirty="0" smtClean="0"/>
              <a:t>Keep confidences</a:t>
            </a:r>
          </a:p>
          <a:p>
            <a:pPr algn="ctr"/>
            <a:r>
              <a:rPr lang="en-US" sz="2000" dirty="0" smtClean="0"/>
              <a:t>(secrets)</a:t>
            </a:r>
          </a:p>
          <a:p>
            <a:pPr algn="ctr"/>
            <a:endParaRPr lang="en-US" sz="2000" dirty="0"/>
          </a:p>
          <a:p>
            <a:pPr algn="ctr"/>
            <a:r>
              <a:rPr lang="en-US" sz="2000" dirty="0" smtClean="0"/>
              <a:t>Reliability</a:t>
            </a:r>
          </a:p>
          <a:p>
            <a:pPr algn="ctr"/>
            <a:r>
              <a:rPr lang="en-US" sz="2000" dirty="0" smtClean="0"/>
              <a:t>(keep promises)</a:t>
            </a:r>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a:p>
            <a:pPr algn="ctr"/>
            <a:r>
              <a:rPr lang="en-US" sz="2000" dirty="0" smtClean="0"/>
              <a:t>Time and trustworthiness</a:t>
            </a:r>
            <a:endParaRPr lang="en-US" sz="2000" dirty="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21</a:t>
            </a:fld>
            <a:endParaRPr lang="en-US" sz="2800" dirty="0">
              <a:solidFill>
                <a:schemeClr val="accent4">
                  <a:lumMod val="50000"/>
                </a:schemeClr>
              </a:solidFill>
            </a:endParaRPr>
          </a:p>
        </p:txBody>
      </p:sp>
    </p:spTree>
    <p:extLst>
      <p:ext uri="{BB962C8B-B14F-4D97-AF65-F5344CB8AC3E}">
        <p14:creationId xmlns:p14="http://schemas.microsoft.com/office/powerpoint/2010/main" val="2898801639"/>
      </p:ext>
    </p:extLst>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2092404"/>
            <a:ext cx="8501270" cy="858697"/>
          </a:xfrm>
          <a:prstGeom prst="rect">
            <a:avLst/>
          </a:prstGeom>
        </p:spPr>
        <p:txBody>
          <a:bodyPr/>
          <a:lstStyle/>
          <a:p>
            <a:pPr algn="ctr">
              <a:buNone/>
            </a:pPr>
            <a:r>
              <a:rPr lang="en-US" sz="4000" b="1" dirty="0" smtClean="0">
                <a:latin typeface="Tahoma" pitchFamily="34" charset="0"/>
              </a:rPr>
              <a:t>Be Faithful to the Process</a:t>
            </a:r>
            <a:endParaRPr lang="en-US" sz="40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590800" y="3235404"/>
            <a:ext cx="3810000" cy="1107996"/>
          </a:xfrm>
          <a:prstGeom prst="rect">
            <a:avLst/>
          </a:prstGeom>
        </p:spPr>
        <p:txBody>
          <a:bodyPr/>
          <a:lstStyle/>
          <a:p>
            <a:pPr marL="457200" lvl="1" indent="-457200"/>
            <a:r>
              <a:rPr lang="en-US" sz="3600" u="sng" dirty="0" smtClean="0"/>
              <a:t>Mutual</a:t>
            </a:r>
            <a:r>
              <a:rPr lang="en-US" sz="3600" dirty="0" smtClean="0"/>
              <a:t> / Gradual</a:t>
            </a:r>
            <a:endParaRPr lang="en-US" sz="3600" dirty="0"/>
          </a:p>
          <a:p>
            <a:pPr marL="457200" lvl="1" indent="-457200"/>
            <a:r>
              <a:rPr lang="en-US" sz="3600" dirty="0" smtClean="0"/>
              <a:t>TESTING</a:t>
            </a:r>
            <a:endParaRPr lang="en-US" sz="32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22</a:t>
            </a:fld>
            <a:endParaRPr lang="en-US" sz="2800" dirty="0">
              <a:solidFill>
                <a:schemeClr val="accent4">
                  <a:lumMod val="50000"/>
                </a:schemeClr>
              </a:solidFill>
            </a:endParaRPr>
          </a:p>
        </p:txBody>
      </p:sp>
    </p:spTree>
    <p:extLst>
      <p:ext uri="{BB962C8B-B14F-4D97-AF65-F5344CB8AC3E}">
        <p14:creationId xmlns:p14="http://schemas.microsoft.com/office/powerpoint/2010/main" val="2463358398"/>
      </p:ext>
    </p:extLst>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766703"/>
            <a:ext cx="8231621" cy="747897"/>
          </a:xfrm>
          <a:prstGeom prst="rect">
            <a:avLst/>
          </a:prstGeom>
        </p:spPr>
        <p:txBody>
          <a:bodyPr/>
          <a:lstStyle/>
          <a:p>
            <a:pPr algn="ctr">
              <a:buNone/>
            </a:pPr>
            <a:r>
              <a:rPr lang="en-US" b="1" dirty="0" smtClean="0">
                <a:latin typeface="Tahoma" pitchFamily="34" charset="0"/>
              </a:rPr>
              <a:t>Injured Person		Wrongdoer</a:t>
            </a: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1066800" y="2908959"/>
            <a:ext cx="3657600" cy="2283702"/>
          </a:xfrm>
          <a:prstGeom prst="rect">
            <a:avLst/>
          </a:prstGeom>
        </p:spPr>
        <p:txBody>
          <a:bodyPr/>
          <a:lstStyle/>
          <a:p>
            <a:pPr marL="0" lvl="1" indent="0">
              <a:buNone/>
            </a:pPr>
            <a:r>
              <a:rPr lang="en-US" dirty="0" smtClean="0"/>
              <a:t>A. Has been Hurt</a:t>
            </a:r>
          </a:p>
          <a:p>
            <a:pPr marL="514350" lvl="1" indent="-514350">
              <a:buAutoNum type="alphaUcPeriod"/>
            </a:pPr>
            <a:endParaRPr lang="en-US" dirty="0"/>
          </a:p>
          <a:p>
            <a:pPr marL="514350" lvl="1" indent="-514350">
              <a:buAutoNum type="alphaUcPeriod"/>
            </a:pPr>
            <a:endParaRPr lang="en-US" dirty="0"/>
          </a:p>
          <a:p>
            <a:pPr marL="0" lvl="1" indent="0">
              <a:buNone/>
            </a:pPr>
            <a:endParaRPr lang="en-US" dirty="0" smtClean="0"/>
          </a:p>
          <a:p>
            <a:pPr marL="0" lvl="1" indent="0">
              <a:buNone/>
            </a:pPr>
            <a:r>
              <a:rPr lang="en-US" dirty="0" smtClean="0"/>
              <a:t>Be </a:t>
            </a:r>
            <a:r>
              <a:rPr lang="en-US" b="1" dirty="0" smtClean="0"/>
              <a:t>open</a:t>
            </a:r>
            <a:r>
              <a:rPr lang="en-US" dirty="0" smtClean="0"/>
              <a:t> to trusting</a:t>
            </a:r>
            <a:endParaRPr lang="en-US" dirty="0"/>
          </a:p>
        </p:txBody>
      </p:sp>
      <p:sp>
        <p:nvSpPr>
          <p:cNvPr id="6" name="Rectangle 3"/>
          <p:cNvSpPr>
            <a:spLocks noGrp="1" noChangeArrowheads="1"/>
          </p:cNvSpPr>
          <p:nvPr>
            <p:ph type="body" sz="half" idx="4294967295"/>
          </p:nvPr>
        </p:nvSpPr>
        <p:spPr>
          <a:xfrm>
            <a:off x="4495800" y="2914674"/>
            <a:ext cx="4419600" cy="2266926"/>
          </a:xfrm>
          <a:prstGeom prst="rect">
            <a:avLst/>
          </a:prstGeom>
        </p:spPr>
        <p:txBody>
          <a:bodyPr/>
          <a:lstStyle/>
          <a:p>
            <a:pPr marL="0" lvl="1" indent="0">
              <a:buNone/>
            </a:pPr>
            <a:r>
              <a:rPr lang="en-US" dirty="0" smtClean="0"/>
              <a:t>B. Has done something wrong</a:t>
            </a:r>
          </a:p>
          <a:p>
            <a:pPr marL="0" lvl="1" indent="0">
              <a:buNone/>
            </a:pPr>
            <a:endParaRPr lang="en-US" dirty="0"/>
          </a:p>
          <a:p>
            <a:pPr marL="0" lvl="1" indent="0">
              <a:buNone/>
            </a:pPr>
            <a:endParaRPr lang="en-US" dirty="0" smtClean="0"/>
          </a:p>
          <a:p>
            <a:pPr marL="0" lvl="1" indent="0">
              <a:buNone/>
            </a:pPr>
            <a:endParaRPr lang="en-US" dirty="0" smtClean="0"/>
          </a:p>
          <a:p>
            <a:pPr marL="0" lvl="1" indent="0">
              <a:buNone/>
            </a:pPr>
            <a:r>
              <a:rPr lang="en-US" dirty="0" smtClean="0"/>
              <a:t>       </a:t>
            </a:r>
            <a:r>
              <a:rPr lang="en-US" dirty="0" smtClean="0"/>
              <a:t>Become trust</a:t>
            </a:r>
            <a:r>
              <a:rPr lang="en-US" b="1" dirty="0" smtClean="0"/>
              <a:t>worthy</a:t>
            </a:r>
            <a:endParaRPr lang="en-US" b="1" dirty="0"/>
          </a:p>
        </p:txBody>
      </p:sp>
      <p:sp>
        <p:nvSpPr>
          <p:cNvPr id="2" name="TextBox 1"/>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3</a:t>
            </a:fld>
            <a:endParaRPr lang="en-US" sz="2800" dirty="0">
              <a:solidFill>
                <a:schemeClr val="accent4">
                  <a:lumMod val="50000"/>
                </a:schemeClr>
              </a:solidFill>
            </a:endParaRPr>
          </a:p>
        </p:txBody>
      </p:sp>
      <p:sp>
        <p:nvSpPr>
          <p:cNvPr id="3" name="TextBox 2"/>
          <p:cNvSpPr txBox="1"/>
          <p:nvPr/>
        </p:nvSpPr>
        <p:spPr>
          <a:xfrm>
            <a:off x="2133600" y="3896380"/>
            <a:ext cx="4724400" cy="523220"/>
          </a:xfrm>
          <a:prstGeom prst="rect">
            <a:avLst/>
          </a:prstGeom>
          <a:noFill/>
        </p:spPr>
        <p:txBody>
          <a:bodyPr wrap="square" rtlCol="0">
            <a:spAutoFit/>
          </a:bodyPr>
          <a:lstStyle/>
          <a:p>
            <a:pPr algn="ctr"/>
            <a:r>
              <a:rPr lang="en-US" sz="2800" b="1" dirty="0" smtClean="0">
                <a:latin typeface="Tahoma" panose="020B0604030504040204" pitchFamily="34" charset="0"/>
                <a:ea typeface="Tahoma" panose="020B0604030504040204" pitchFamily="34" charset="0"/>
                <a:cs typeface="Tahoma" panose="020B0604030504040204" pitchFamily="34" charset="0"/>
              </a:rPr>
              <a:t>To Rebuild Trust</a:t>
            </a:r>
            <a:endParaRPr lang="en-US" sz="2800" b="1" dirty="0">
              <a:latin typeface="Tahoma" panose="020B0604030504040204" pitchFamily="34" charset="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739703496"/>
      </p:ext>
    </p:extLst>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What is Trust?</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514600" y="2743200"/>
            <a:ext cx="4419600" cy="1027974"/>
          </a:xfrm>
          <a:prstGeom prst="rect">
            <a:avLst/>
          </a:prstGeom>
        </p:spPr>
        <p:txBody>
          <a:bodyPr/>
          <a:lstStyle/>
          <a:p>
            <a:pPr marL="0" lvl="1" indent="0">
              <a:buNone/>
            </a:pPr>
            <a:r>
              <a:rPr lang="en-US" sz="4000" dirty="0" smtClean="0"/>
              <a:t>“</a:t>
            </a:r>
            <a:r>
              <a:rPr lang="en-US" sz="4000" u="sng" dirty="0" smtClean="0"/>
              <a:t>Feeling</a:t>
            </a:r>
            <a:r>
              <a:rPr lang="en-US" sz="4000" dirty="0" smtClean="0"/>
              <a:t> </a:t>
            </a:r>
            <a:r>
              <a:rPr lang="en-US" sz="4000" u="sng" dirty="0" smtClean="0"/>
              <a:t>Safe</a:t>
            </a:r>
            <a:r>
              <a:rPr lang="en-US" sz="4000" dirty="0" smtClean="0"/>
              <a:t>”</a:t>
            </a:r>
          </a:p>
          <a:p>
            <a:pPr marL="0" lvl="1" indent="0">
              <a:buNone/>
            </a:pPr>
            <a:endParaRPr lang="en-US"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4</a:t>
            </a:fld>
            <a:endParaRPr lang="en-US" sz="2800" dirty="0">
              <a:solidFill>
                <a:schemeClr val="accent4">
                  <a:lumMod val="50000"/>
                </a:schemeClr>
              </a:solidFill>
            </a:endParaRPr>
          </a:p>
        </p:txBody>
      </p:sp>
    </p:spTree>
    <p:extLst>
      <p:ext uri="{BB962C8B-B14F-4D97-AF65-F5344CB8AC3E}">
        <p14:creationId xmlns:p14="http://schemas.microsoft.com/office/powerpoint/2010/main" val="413463102"/>
      </p:ext>
    </p:extLst>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2"/>
          <p:cNvSpPr txBox="1">
            <a:spLocks noChangeArrowheads="1"/>
          </p:cNvSpPr>
          <p:nvPr/>
        </p:nvSpPr>
        <p:spPr>
          <a:xfrm>
            <a:off x="609600" y="457200"/>
            <a:ext cx="8107363" cy="1693863"/>
          </a:xfrm>
          <a:prstGeom prst="rect">
            <a:avLst/>
          </a:prstGeom>
        </p:spPr>
        <p:txBody>
          <a:bodyPr vert="horz" wrap="square" lIns="0" tIns="0" rIns="0" bIns="0" rtlCol="0" anchor="t">
            <a:noAutofit/>
          </a:bodyPr>
          <a:lstStyle>
            <a:lvl1pPr algn="l" defTabSz="914363" rtl="0" eaLnBrk="1" latinLnBrk="0" hangingPunct="1">
              <a:lnSpc>
                <a:spcPct val="90000"/>
              </a:lnSpc>
              <a:spcBef>
                <a:spcPct val="0"/>
              </a:spcBef>
              <a:buNone/>
              <a:defRPr lang="en-US" sz="5400" b="0" kern="1200" cap="none" spc="-15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a:lstStyle>
          <a:p>
            <a:pPr algn="ctr"/>
            <a:r>
              <a:rPr lang="en-US" b="1" dirty="0" smtClean="0">
                <a:latin typeface="Tahoma" pitchFamily="34" charset="0"/>
              </a:rPr>
              <a:t>The Third Option</a:t>
            </a:r>
          </a:p>
        </p:txBody>
      </p:sp>
      <p:sp>
        <p:nvSpPr>
          <p:cNvPr id="4" name="Text Placeholder 3"/>
          <p:cNvSpPr>
            <a:spLocks noGrp="1" noChangeArrowheads="1"/>
          </p:cNvSpPr>
          <p:nvPr>
            <p:ph type="body" sz="half" idx="4294967295"/>
          </p:nvPr>
        </p:nvSpPr>
        <p:spPr>
          <a:xfrm>
            <a:off x="226579" y="1600200"/>
            <a:ext cx="8501270" cy="914096"/>
          </a:xfrm>
          <a:prstGeom prst="rect">
            <a:avLst/>
          </a:prstGeom>
        </p:spPr>
        <p:txBody>
          <a:bodyPr/>
          <a:lstStyle/>
          <a:p>
            <a:pPr algn="ctr">
              <a:buNone/>
            </a:pPr>
            <a:r>
              <a:rPr lang="en-US" sz="4400" b="1" dirty="0" smtClean="0">
                <a:latin typeface="Tahoma" pitchFamily="34" charset="0"/>
              </a:rPr>
              <a:t>What is Trust?</a:t>
            </a:r>
            <a:endParaRPr lang="en-US" sz="4400" b="1" dirty="0" smtClean="0">
              <a:latin typeface="Tahoma" pitchFamily="34" charset="0"/>
            </a:endParaRPr>
          </a:p>
          <a:p>
            <a:pPr algn="ctr">
              <a:buFont typeface="Monotype Sorts" pitchFamily="2" charset="2"/>
              <a:buNone/>
            </a:pPr>
            <a:endParaRPr lang="en-US" sz="1800" b="1" dirty="0" smtClean="0">
              <a:latin typeface="Tahoma" pitchFamily="34" charset="0"/>
            </a:endParaRPr>
          </a:p>
        </p:txBody>
      </p:sp>
      <p:sp>
        <p:nvSpPr>
          <p:cNvPr id="5" name="Rectangle 3"/>
          <p:cNvSpPr>
            <a:spLocks noGrp="1" noChangeArrowheads="1"/>
          </p:cNvSpPr>
          <p:nvPr>
            <p:ph type="body" sz="half" idx="4294967295"/>
          </p:nvPr>
        </p:nvSpPr>
        <p:spPr>
          <a:xfrm>
            <a:off x="2514600" y="2743200"/>
            <a:ext cx="4419600" cy="2259080"/>
          </a:xfrm>
          <a:prstGeom prst="rect">
            <a:avLst/>
          </a:prstGeom>
        </p:spPr>
        <p:txBody>
          <a:bodyPr/>
          <a:lstStyle/>
          <a:p>
            <a:pPr marL="0" lvl="1" indent="0">
              <a:buNone/>
            </a:pPr>
            <a:r>
              <a:rPr lang="en-US" sz="4000" dirty="0" smtClean="0"/>
              <a:t>“</a:t>
            </a:r>
            <a:r>
              <a:rPr lang="en-US" sz="4000" u="sng" dirty="0" smtClean="0"/>
              <a:t>Feeling</a:t>
            </a:r>
            <a:r>
              <a:rPr lang="en-US" sz="4000" dirty="0" smtClean="0"/>
              <a:t> </a:t>
            </a:r>
            <a:r>
              <a:rPr lang="en-US" sz="4000" u="sng" dirty="0" smtClean="0"/>
              <a:t>Safe</a:t>
            </a:r>
            <a:r>
              <a:rPr lang="en-US" sz="4000" dirty="0" smtClean="0"/>
              <a:t>”</a:t>
            </a:r>
          </a:p>
          <a:p>
            <a:pPr marL="0" lvl="1" indent="0">
              <a:buNone/>
            </a:pPr>
            <a:endParaRPr lang="en-US" dirty="0"/>
          </a:p>
          <a:p>
            <a:pPr marL="0" lvl="1" indent="0">
              <a:buNone/>
            </a:pPr>
            <a:r>
              <a:rPr lang="en-US" sz="4000" dirty="0" smtClean="0"/>
              <a:t>Feeling that we can </a:t>
            </a:r>
            <a:r>
              <a:rPr lang="en-US" sz="4000" u="sng" dirty="0" smtClean="0"/>
              <a:t>count</a:t>
            </a:r>
            <a:r>
              <a:rPr lang="en-US" sz="4000" dirty="0" smtClean="0"/>
              <a:t> on our partner</a:t>
            </a:r>
            <a:endParaRPr lang="en-US" sz="4000" dirty="0"/>
          </a:p>
        </p:txBody>
      </p:sp>
      <p:sp>
        <p:nvSpPr>
          <p:cNvPr id="6" name="TextBox 5"/>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5</a:t>
            </a:fld>
            <a:endParaRPr lang="en-US" sz="2800" dirty="0">
              <a:solidFill>
                <a:schemeClr val="accent4">
                  <a:lumMod val="50000"/>
                </a:schemeClr>
              </a:solidFill>
            </a:endParaRPr>
          </a:p>
        </p:txBody>
      </p:sp>
    </p:spTree>
    <p:extLst>
      <p:ext uri="{BB962C8B-B14F-4D97-AF65-F5344CB8AC3E}">
        <p14:creationId xmlns:p14="http://schemas.microsoft.com/office/powerpoint/2010/main" val="1698706309"/>
      </p:ext>
    </p:extLst>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295400"/>
            <a:ext cx="6096000" cy="5142946"/>
          </a:xfrm>
          <a:prstGeom prst="rect">
            <a:avLst/>
          </a:prstGeom>
        </p:spPr>
        <p:txBody>
          <a:bodyPr/>
          <a:lstStyle/>
          <a:p>
            <a:pPr marL="0" lvl="1" indent="0" algn="ctr">
              <a:lnSpc>
                <a:spcPct val="100000"/>
              </a:lnSpc>
              <a:spcBef>
                <a:spcPts val="0"/>
              </a:spcBef>
              <a:buNone/>
            </a:pPr>
            <a:r>
              <a:rPr lang="en-US" sz="2000" dirty="0" smtClean="0"/>
              <a:t>Intimacy</a:t>
            </a:r>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29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6</a:t>
            </a:fld>
            <a:endParaRPr lang="en-US" sz="2800" dirty="0">
              <a:solidFill>
                <a:schemeClr val="accent4">
                  <a:lumMod val="50000"/>
                </a:schemeClr>
              </a:solidFill>
            </a:endParaRPr>
          </a:p>
        </p:txBody>
      </p:sp>
    </p:spTree>
    <p:extLst>
      <p:ext uri="{BB962C8B-B14F-4D97-AF65-F5344CB8AC3E}">
        <p14:creationId xmlns:p14="http://schemas.microsoft.com/office/powerpoint/2010/main" val="2239910617"/>
      </p:ext>
    </p:extLst>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450723"/>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b="1"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endParaRPr lang="en-US" sz="2000" dirty="0" smtClean="0"/>
          </a:p>
          <a:p>
            <a:pPr algn="ctr"/>
            <a:endParaRPr lang="en-US" sz="2400" dirty="0" smtClean="0"/>
          </a:p>
          <a:p>
            <a:pPr algn="ctr"/>
            <a:endParaRPr lang="en-US" sz="2000" dirty="0" smtClean="0"/>
          </a:p>
          <a:p>
            <a:pPr algn="ctr"/>
            <a:endParaRPr lang="en-US" sz="2000" dirty="0" smtClean="0"/>
          </a:p>
          <a:p>
            <a:pPr algn="ctr"/>
            <a:endParaRPr lang="en-US" sz="2000" dirty="0" smtClean="0"/>
          </a:p>
          <a:p>
            <a:pPr algn="ctr"/>
            <a:endParaRPr lang="en-US" sz="2400" dirty="0"/>
          </a:p>
          <a:p>
            <a:pPr algn="ctr"/>
            <a:r>
              <a:rPr lang="en-US" sz="2000" dirty="0" smtClean="0"/>
              <a:t> </a:t>
            </a:r>
          </a:p>
          <a:p>
            <a:pPr algn="ctr"/>
            <a:endParaRPr lang="en-US" sz="2000" dirty="0" smtClean="0"/>
          </a:p>
          <a:p>
            <a:pPr algn="ctr"/>
            <a:endParaRPr lang="en-US" sz="2000" dirty="0"/>
          </a:p>
          <a:p>
            <a:pPr algn="ctr"/>
            <a:endParaRPr lang="en-US" sz="2000" dirty="0" smtClean="0"/>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a:p>
          <a:p>
            <a:pPr algn="ctr"/>
            <a:endParaRPr lang="en-US" sz="2000" dirty="0" smtClean="0"/>
          </a:p>
          <a:p>
            <a:pPr algn="ctr"/>
            <a:endParaRPr lang="en-US" sz="2000" dirty="0" smtClean="0"/>
          </a:p>
          <a:p>
            <a:pPr algn="ctr"/>
            <a:endParaRPr lang="en-US" sz="2000" dirty="0"/>
          </a:p>
          <a:p>
            <a:pPr algn="ctr"/>
            <a:endParaRPr lang="en-US" sz="2000" dirty="0" smtClean="0"/>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7</a:t>
            </a:fld>
            <a:endParaRPr lang="en-US" sz="2800" dirty="0">
              <a:solidFill>
                <a:schemeClr val="accent4">
                  <a:lumMod val="50000"/>
                </a:schemeClr>
              </a:solidFill>
            </a:endParaRPr>
          </a:p>
        </p:txBody>
      </p:sp>
    </p:spTree>
    <p:extLst>
      <p:ext uri="{BB962C8B-B14F-4D97-AF65-F5344CB8AC3E}">
        <p14:creationId xmlns:p14="http://schemas.microsoft.com/office/powerpoint/2010/main" val="704968948"/>
      </p:ext>
    </p:extLst>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450723"/>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b="1"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endParaRPr lang="en-US" sz="2000" dirty="0" smtClean="0"/>
          </a:p>
          <a:p>
            <a:pPr algn="ctr"/>
            <a:endParaRPr lang="en-US" sz="2400" dirty="0" smtClean="0"/>
          </a:p>
          <a:p>
            <a:pPr algn="ctr"/>
            <a:endParaRPr lang="en-US" sz="2000" dirty="0" smtClean="0"/>
          </a:p>
          <a:p>
            <a:pPr algn="ctr"/>
            <a:endParaRPr lang="en-US" sz="2000" dirty="0" smtClean="0"/>
          </a:p>
          <a:p>
            <a:pPr algn="ctr"/>
            <a:endParaRPr lang="en-US" sz="2000" dirty="0" smtClean="0"/>
          </a:p>
          <a:p>
            <a:pPr algn="ctr"/>
            <a:endParaRPr lang="en-US" sz="2400" dirty="0"/>
          </a:p>
          <a:p>
            <a:pPr algn="ctr"/>
            <a:r>
              <a:rPr lang="en-US" sz="2000" dirty="0" smtClean="0"/>
              <a:t> </a:t>
            </a:r>
          </a:p>
          <a:p>
            <a:pPr algn="ctr"/>
            <a:endParaRPr lang="en-US" sz="2000" dirty="0" smtClean="0"/>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a:p>
          <a:p>
            <a:pPr algn="ctr"/>
            <a:endParaRPr lang="en-US" sz="2000" dirty="0" smtClean="0"/>
          </a:p>
          <a:p>
            <a:pPr algn="ctr"/>
            <a:endParaRPr lang="en-US" sz="2000" dirty="0" smtClean="0"/>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8</a:t>
            </a:fld>
            <a:endParaRPr lang="en-US" sz="2800" dirty="0">
              <a:solidFill>
                <a:schemeClr val="accent4">
                  <a:lumMod val="50000"/>
                </a:schemeClr>
              </a:solidFill>
            </a:endParaRPr>
          </a:p>
        </p:txBody>
      </p:sp>
    </p:spTree>
    <p:extLst>
      <p:ext uri="{BB962C8B-B14F-4D97-AF65-F5344CB8AC3E}">
        <p14:creationId xmlns:p14="http://schemas.microsoft.com/office/powerpoint/2010/main" val="1468510771"/>
      </p:ext>
    </p:extLst>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Rectangle 3"/>
          <p:cNvSpPr>
            <a:spLocks noGrp="1" noChangeArrowheads="1"/>
          </p:cNvSpPr>
          <p:nvPr>
            <p:ph type="body" sz="half" idx="4294967295"/>
          </p:nvPr>
        </p:nvSpPr>
        <p:spPr>
          <a:xfrm>
            <a:off x="1600200" y="1143000"/>
            <a:ext cx="6096000" cy="5450723"/>
          </a:xfrm>
          <a:prstGeom prst="rect">
            <a:avLst/>
          </a:prstGeom>
        </p:spPr>
        <p:txBody>
          <a:bodyPr/>
          <a:lstStyle/>
          <a:p>
            <a:pPr marL="0" lvl="1" indent="0" algn="ctr">
              <a:lnSpc>
                <a:spcPct val="100000"/>
              </a:lnSpc>
              <a:spcBef>
                <a:spcPts val="0"/>
              </a:spcBef>
              <a:buNone/>
            </a:pPr>
            <a:r>
              <a:rPr lang="en-US" sz="2000" b="1" dirty="0" smtClean="0"/>
              <a:t>Intimacy</a:t>
            </a:r>
          </a:p>
          <a:p>
            <a:pPr marL="0" lvl="1" indent="0" algn="ctr">
              <a:lnSpc>
                <a:spcPct val="100000"/>
              </a:lnSpc>
              <a:spcBef>
                <a:spcPts val="0"/>
              </a:spcBef>
              <a:buNone/>
            </a:pPr>
            <a:endParaRPr lang="en-US" sz="1000" dirty="0" smtClean="0"/>
          </a:p>
          <a:p>
            <a:pPr marL="0" lvl="1" indent="0" algn="ctr">
              <a:lnSpc>
                <a:spcPct val="100000"/>
              </a:lnSpc>
              <a:spcBef>
                <a:spcPts val="0"/>
              </a:spcBef>
              <a:buNone/>
            </a:pPr>
            <a:r>
              <a:rPr lang="en-US" sz="2000" dirty="0" smtClean="0"/>
              <a:t>“Home-Safe”</a:t>
            </a:r>
          </a:p>
          <a:p>
            <a:pPr marL="0" lvl="1" indent="0" algn="ctr">
              <a:lnSpc>
                <a:spcPct val="100000"/>
              </a:lnSpc>
              <a:spcBef>
                <a:spcPts val="0"/>
              </a:spcBef>
              <a:buNone/>
            </a:pPr>
            <a:r>
              <a:rPr lang="en-US" sz="2000" dirty="0" smtClean="0"/>
              <a:t>Best Friend</a:t>
            </a:r>
          </a:p>
          <a:p>
            <a:pPr marL="0" lvl="1" indent="0" algn="ctr">
              <a:lnSpc>
                <a:spcPct val="100000"/>
              </a:lnSpc>
              <a:spcBef>
                <a:spcPts val="0"/>
              </a:spcBef>
              <a:buNone/>
            </a:pPr>
            <a:r>
              <a:rPr lang="en-US" sz="2000" dirty="0" smtClean="0"/>
              <a:t>Spouse</a:t>
            </a:r>
          </a:p>
          <a:p>
            <a:pPr marL="0" lvl="1" indent="0" algn="ctr">
              <a:lnSpc>
                <a:spcPct val="100000"/>
              </a:lnSpc>
              <a:spcBef>
                <a:spcPts val="0"/>
              </a:spcBef>
              <a:buNone/>
            </a:pPr>
            <a:endParaRPr lang="en-US" sz="1000" dirty="0" smtClean="0"/>
          </a:p>
          <a:p>
            <a:pPr marL="0" lvl="1" indent="0" algn="ctr">
              <a:buNone/>
            </a:pPr>
            <a:r>
              <a:rPr lang="en-US" sz="2000" dirty="0" smtClean="0"/>
              <a:t>Good Friend</a:t>
            </a:r>
          </a:p>
          <a:p>
            <a:pPr marL="0" lvl="1" indent="0" algn="ctr">
              <a:buNone/>
            </a:pPr>
            <a:r>
              <a:rPr lang="en-US" sz="2000" dirty="0" smtClean="0"/>
              <a:t>Close Relative</a:t>
            </a:r>
          </a:p>
          <a:p>
            <a:pPr marL="0" lvl="1" indent="0" algn="ctr">
              <a:buNone/>
            </a:pPr>
            <a:endParaRPr lang="en-US" sz="1000" dirty="0" smtClean="0"/>
          </a:p>
          <a:p>
            <a:pPr marL="0" lvl="1" indent="0" algn="ctr">
              <a:buNone/>
            </a:pPr>
            <a:r>
              <a:rPr lang="en-US" sz="2000" dirty="0" smtClean="0"/>
              <a:t>Casual Friend</a:t>
            </a:r>
          </a:p>
          <a:p>
            <a:pPr marL="0" lvl="1" indent="0" algn="ctr">
              <a:buNone/>
            </a:pPr>
            <a:r>
              <a:rPr lang="en-US" sz="2000" dirty="0" smtClean="0"/>
              <a:t>Extended Family</a:t>
            </a:r>
          </a:p>
          <a:p>
            <a:pPr marL="0" lvl="1" indent="0" algn="ctr">
              <a:buNone/>
            </a:pPr>
            <a:endParaRPr lang="en-US" sz="1000" dirty="0" smtClean="0"/>
          </a:p>
          <a:p>
            <a:pPr marL="0" lvl="1" indent="0" algn="ctr">
              <a:buNone/>
            </a:pPr>
            <a:r>
              <a:rPr lang="en-US" sz="2000" dirty="0" smtClean="0"/>
              <a:t>Co-Worker</a:t>
            </a:r>
          </a:p>
          <a:p>
            <a:pPr marL="0" lvl="1" indent="0" algn="ctr">
              <a:buNone/>
            </a:pPr>
            <a:r>
              <a:rPr lang="en-US" sz="2000" dirty="0" smtClean="0"/>
              <a:t>Neighbor</a:t>
            </a:r>
          </a:p>
          <a:p>
            <a:pPr marL="0" lvl="1" indent="0" algn="ctr">
              <a:buNone/>
            </a:pPr>
            <a:endParaRPr lang="en-US" sz="1000" dirty="0" smtClean="0"/>
          </a:p>
          <a:p>
            <a:pPr marL="0" lvl="1" indent="0" algn="ctr">
              <a:buNone/>
            </a:pPr>
            <a:r>
              <a:rPr lang="en-US" sz="2000" dirty="0" smtClean="0"/>
              <a:t>Acquaintance</a:t>
            </a:r>
          </a:p>
          <a:p>
            <a:pPr marL="0" lvl="1" indent="0" algn="ctr">
              <a:buNone/>
            </a:pPr>
            <a:endParaRPr lang="en-US" sz="2400" dirty="0"/>
          </a:p>
          <a:p>
            <a:pPr marL="0" lvl="1" indent="0" algn="ctr">
              <a:buNone/>
            </a:pPr>
            <a:r>
              <a:rPr lang="en-US" b="1" dirty="0" smtClean="0"/>
              <a:t>MISTRUST</a:t>
            </a:r>
          </a:p>
        </p:txBody>
      </p:sp>
      <p:sp>
        <p:nvSpPr>
          <p:cNvPr id="4" name="Text Placeholder 3"/>
          <p:cNvSpPr>
            <a:spLocks noGrp="1" noChangeArrowheads="1"/>
          </p:cNvSpPr>
          <p:nvPr>
            <p:ph type="body" sz="half" idx="4294967295"/>
          </p:nvPr>
        </p:nvSpPr>
        <p:spPr>
          <a:xfrm>
            <a:off x="226579" y="439737"/>
            <a:ext cx="8501270" cy="550863"/>
          </a:xfrm>
          <a:prstGeom prst="rect">
            <a:avLst/>
          </a:prstGeom>
        </p:spPr>
        <p:txBody>
          <a:bodyPr/>
          <a:lstStyle/>
          <a:p>
            <a:pPr algn="ctr">
              <a:buNone/>
            </a:pPr>
            <a:r>
              <a:rPr lang="en-US" sz="4400" b="1" dirty="0" smtClean="0">
                <a:latin typeface="Tahoma" pitchFamily="34" charset="0"/>
              </a:rPr>
              <a:t>Ladder of Trust</a:t>
            </a:r>
          </a:p>
          <a:p>
            <a:pPr algn="ctr">
              <a:buFont typeface="Monotype Sorts" pitchFamily="2" charset="2"/>
              <a:buNone/>
            </a:pPr>
            <a:endParaRPr lang="en-US" sz="1800" b="1" dirty="0" smtClean="0">
              <a:latin typeface="Tahoma" pitchFamily="34" charset="0"/>
            </a:endParaRPr>
          </a:p>
        </p:txBody>
      </p:sp>
      <p:cxnSp>
        <p:nvCxnSpPr>
          <p:cNvPr id="3" name="Straight Connector 2"/>
          <p:cNvCxnSpPr/>
          <p:nvPr/>
        </p:nvCxnSpPr>
        <p:spPr>
          <a:xfrm>
            <a:off x="3505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6" name="Straight Connector 5"/>
          <p:cNvCxnSpPr/>
          <p:nvPr/>
        </p:nvCxnSpPr>
        <p:spPr>
          <a:xfrm>
            <a:off x="1295400" y="5943600"/>
            <a:ext cx="67056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5791200" y="1066800"/>
            <a:ext cx="76200" cy="487680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flipH="1">
            <a:off x="3505200" y="1524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p:nvCxnSpPr>
        <p:spPr>
          <a:xfrm flipH="1">
            <a:off x="3529148" y="262781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flipH="1">
            <a:off x="3542211" y="34290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flipH="1">
            <a:off x="3555274" y="4288971"/>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7" name="Straight Connector 16"/>
          <p:cNvCxnSpPr/>
          <p:nvPr/>
        </p:nvCxnSpPr>
        <p:spPr>
          <a:xfrm flipH="1">
            <a:off x="3568337" y="5105400"/>
            <a:ext cx="2286000"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3581400" y="5562600"/>
            <a:ext cx="2286000" cy="0"/>
          </a:xfrm>
          <a:prstGeom prst="line">
            <a:avLst/>
          </a:prstGeom>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762000" y="1079863"/>
            <a:ext cx="2514600" cy="4985980"/>
          </a:xfrm>
          <a:prstGeom prst="rect">
            <a:avLst/>
          </a:prstGeom>
          <a:noFill/>
        </p:spPr>
        <p:txBody>
          <a:bodyPr wrap="square" rtlCol="0">
            <a:spAutoFit/>
          </a:bodyPr>
          <a:lstStyle/>
          <a:p>
            <a:pPr algn="ctr"/>
            <a:r>
              <a:rPr lang="en-US" sz="2000" b="1" dirty="0" smtClean="0"/>
              <a:t>How We Act</a:t>
            </a:r>
          </a:p>
          <a:p>
            <a:pPr algn="ctr"/>
            <a:endParaRPr lang="en-US" sz="1400" dirty="0" smtClean="0"/>
          </a:p>
          <a:p>
            <a:pPr algn="ctr"/>
            <a:endParaRPr lang="en-US" sz="2000" dirty="0" smtClean="0"/>
          </a:p>
          <a:p>
            <a:pPr algn="ctr"/>
            <a:endParaRPr lang="en-US" sz="2400" dirty="0" smtClean="0"/>
          </a:p>
          <a:p>
            <a:pPr algn="ctr"/>
            <a:endParaRPr lang="en-US" sz="2000" dirty="0" smtClean="0"/>
          </a:p>
          <a:p>
            <a:pPr algn="ctr"/>
            <a:endParaRPr lang="en-US" sz="2000" dirty="0" smtClean="0"/>
          </a:p>
          <a:p>
            <a:pPr algn="ctr"/>
            <a:endParaRPr lang="en-US" sz="2000" dirty="0" smtClean="0"/>
          </a:p>
          <a:p>
            <a:pPr algn="ctr"/>
            <a:endParaRPr lang="en-US" sz="2400" dirty="0"/>
          </a:p>
          <a:p>
            <a:pPr algn="ctr"/>
            <a:r>
              <a:rPr lang="en-US" sz="2000" dirty="0" smtClean="0"/>
              <a:t>Relaxed / </a:t>
            </a:r>
          </a:p>
          <a:p>
            <a:pPr algn="ctr"/>
            <a:r>
              <a:rPr lang="en-US" sz="2000" dirty="0" smtClean="0"/>
              <a:t>Do favors</a:t>
            </a:r>
          </a:p>
          <a:p>
            <a:pPr algn="ctr"/>
            <a:endParaRPr lang="en-US" sz="2000" dirty="0"/>
          </a:p>
          <a:p>
            <a:pPr algn="ctr"/>
            <a:r>
              <a:rPr lang="en-US" sz="2000" dirty="0" smtClean="0"/>
              <a:t>Friendly</a:t>
            </a:r>
          </a:p>
          <a:p>
            <a:pPr algn="ctr"/>
            <a:endParaRPr lang="en-US" sz="2400" dirty="0" smtClean="0"/>
          </a:p>
          <a:p>
            <a:pPr algn="ctr"/>
            <a:r>
              <a:rPr lang="en-US" sz="2000" dirty="0" smtClean="0"/>
              <a:t>Polite</a:t>
            </a:r>
          </a:p>
          <a:p>
            <a:pPr algn="ctr"/>
            <a:endParaRPr lang="en-US" sz="3200" dirty="0"/>
          </a:p>
        </p:txBody>
      </p:sp>
      <p:sp>
        <p:nvSpPr>
          <p:cNvPr id="20" name="TextBox 19"/>
          <p:cNvSpPr txBox="1"/>
          <p:nvPr/>
        </p:nvSpPr>
        <p:spPr>
          <a:xfrm>
            <a:off x="6096000" y="1066800"/>
            <a:ext cx="2514600" cy="4985980"/>
          </a:xfrm>
          <a:prstGeom prst="rect">
            <a:avLst/>
          </a:prstGeom>
          <a:noFill/>
        </p:spPr>
        <p:txBody>
          <a:bodyPr wrap="square" rtlCol="0">
            <a:spAutoFit/>
          </a:bodyPr>
          <a:lstStyle/>
          <a:p>
            <a:pPr algn="ctr"/>
            <a:r>
              <a:rPr lang="en-US" sz="2000" b="1" dirty="0" smtClean="0"/>
              <a:t>What We Need</a:t>
            </a:r>
          </a:p>
          <a:p>
            <a:pPr algn="ctr"/>
            <a:endParaRPr lang="en-US" sz="14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smtClean="0"/>
          </a:p>
          <a:p>
            <a:pPr algn="ctr"/>
            <a:endParaRPr lang="en-US" sz="2000" dirty="0"/>
          </a:p>
          <a:p>
            <a:pPr algn="ctr"/>
            <a:r>
              <a:rPr lang="en-US" sz="2000" dirty="0" smtClean="0"/>
              <a:t>Reliability</a:t>
            </a:r>
          </a:p>
          <a:p>
            <a:pPr algn="ctr"/>
            <a:r>
              <a:rPr lang="en-US" sz="2000" dirty="0" smtClean="0"/>
              <a:t>(keep promises)</a:t>
            </a:r>
          </a:p>
          <a:p>
            <a:pPr algn="ctr"/>
            <a:endParaRPr lang="en-US" sz="2000" dirty="0"/>
          </a:p>
          <a:p>
            <a:pPr algn="ctr"/>
            <a:r>
              <a:rPr lang="en-US" sz="2000" dirty="0" smtClean="0"/>
              <a:t>Honesty</a:t>
            </a:r>
          </a:p>
          <a:p>
            <a:pPr algn="ctr"/>
            <a:endParaRPr lang="en-US" sz="2000" dirty="0" smtClean="0"/>
          </a:p>
          <a:p>
            <a:pPr algn="ctr"/>
            <a:endParaRPr lang="en-US" sz="1000" dirty="0" smtClean="0"/>
          </a:p>
          <a:p>
            <a:pPr algn="ctr"/>
            <a:r>
              <a:rPr lang="en-US" sz="2000" dirty="0" smtClean="0"/>
              <a:t>Respect</a:t>
            </a:r>
          </a:p>
          <a:p>
            <a:pPr algn="ctr"/>
            <a:endParaRPr lang="en-US" sz="1400" dirty="0"/>
          </a:p>
          <a:p>
            <a:pPr algn="ctr"/>
            <a:endParaRPr lang="en-US" sz="2000" dirty="0" smtClean="0"/>
          </a:p>
        </p:txBody>
      </p:sp>
      <p:sp>
        <p:nvSpPr>
          <p:cNvPr id="19" name="TextBox 18"/>
          <p:cNvSpPr txBox="1"/>
          <p:nvPr/>
        </p:nvSpPr>
        <p:spPr>
          <a:xfrm>
            <a:off x="8382000" y="6334780"/>
            <a:ext cx="762000" cy="523220"/>
          </a:xfrm>
          <a:prstGeom prst="rect">
            <a:avLst/>
          </a:prstGeom>
          <a:noFill/>
        </p:spPr>
        <p:txBody>
          <a:bodyPr wrap="square" rtlCol="0">
            <a:spAutoFit/>
          </a:bodyPr>
          <a:lstStyle/>
          <a:p>
            <a:pPr algn="ctr"/>
            <a:fld id="{CB65E5A2-4672-4B81-AC7E-64AE2C520A52}" type="slidenum">
              <a:rPr lang="en-US" sz="2800" smtClean="0">
                <a:solidFill>
                  <a:schemeClr val="accent4">
                    <a:lumMod val="50000"/>
                  </a:schemeClr>
                </a:solidFill>
              </a:rPr>
              <a:pPr algn="ctr"/>
              <a:t>9</a:t>
            </a:fld>
            <a:endParaRPr lang="en-US" sz="2800" dirty="0">
              <a:solidFill>
                <a:schemeClr val="accent4">
                  <a:lumMod val="50000"/>
                </a:schemeClr>
              </a:solidFill>
            </a:endParaRPr>
          </a:p>
        </p:txBody>
      </p:sp>
    </p:spTree>
    <p:extLst>
      <p:ext uri="{BB962C8B-B14F-4D97-AF65-F5344CB8AC3E}">
        <p14:creationId xmlns:p14="http://schemas.microsoft.com/office/powerpoint/2010/main" val="3481373271"/>
      </p:ext>
    </p:extLst>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TS010286732">
  <a:themeElements>
    <a:clrScheme name="Teal Template-Template">
      <a:dk1>
        <a:srgbClr val="000000"/>
      </a:dk1>
      <a:lt1>
        <a:srgbClr val="FFFFFF"/>
      </a:lt1>
      <a:dk2>
        <a:srgbClr val="056981"/>
      </a:dk2>
      <a:lt2>
        <a:srgbClr val="BEECE7"/>
      </a:lt2>
      <a:accent1>
        <a:srgbClr val="FFC000"/>
      </a:accent1>
      <a:accent2>
        <a:srgbClr val="6B8EC7"/>
      </a:accent2>
      <a:accent3>
        <a:srgbClr val="DF8045"/>
      </a:accent3>
      <a:accent4>
        <a:srgbClr val="35C595"/>
      </a:accent4>
      <a:accent5>
        <a:srgbClr val="FF9929"/>
      </a:accent5>
      <a:accent6>
        <a:srgbClr val="7D3DA1"/>
      </a:accent6>
      <a:hlink>
        <a:srgbClr val="F0ED7B"/>
      </a:hlink>
      <a:folHlink>
        <a:srgbClr val="F3EB4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70CEC557-2A2C-42AC-8FFB-CF8FDD23BE0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TS010286732</Template>
  <TotalTime>364</TotalTime>
  <Words>2841</Words>
  <Application>Microsoft Office PowerPoint</Application>
  <PresentationFormat>On-screen Show (4:3)</PresentationFormat>
  <Paragraphs>554</Paragraphs>
  <Slides>22</Slides>
  <Notes>22</Notes>
  <HiddenSlides>0</HiddenSlides>
  <MMClips>0</MMClips>
  <ScaleCrop>false</ScaleCrop>
  <HeadingPairs>
    <vt:vector size="4" baseType="variant">
      <vt:variant>
        <vt:lpstr>Theme</vt:lpstr>
      </vt:variant>
      <vt:variant>
        <vt:i4>2</vt:i4>
      </vt:variant>
      <vt:variant>
        <vt:lpstr>Slide Titles</vt:lpstr>
      </vt:variant>
      <vt:variant>
        <vt:i4>22</vt:i4>
      </vt:variant>
    </vt:vector>
  </HeadingPairs>
  <TitlesOfParts>
    <vt:vector size="24" baseType="lpstr">
      <vt:lpstr>TS010286732</vt:lpstr>
      <vt:lpstr>White with Courier font for code slides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Marilyn Kistler</dc:creator>
  <cp:lastModifiedBy>Marilyn Kistler</cp:lastModifiedBy>
  <cp:revision>46</cp:revision>
  <cp:lastPrinted>2014-04-13T22:31:52Z</cp:lastPrinted>
  <dcterms:created xsi:type="dcterms:W3CDTF">2013-09-09T14:30:13Z</dcterms:created>
  <dcterms:modified xsi:type="dcterms:W3CDTF">2015-04-17T16:47:47Z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TC102867329990</vt:lpwstr>
  </property>
</Properties>
</file>