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0"/>
  </p:notesMasterIdLst>
  <p:handoutMasterIdLst>
    <p:handoutMasterId r:id="rId31"/>
  </p:handoutMasterIdLst>
  <p:sldIdLst>
    <p:sldId id="271" r:id="rId4"/>
    <p:sldId id="291" r:id="rId5"/>
    <p:sldId id="292" r:id="rId6"/>
    <p:sldId id="293" r:id="rId7"/>
    <p:sldId id="277" r:id="rId8"/>
    <p:sldId id="302" r:id="rId9"/>
    <p:sldId id="301" r:id="rId10"/>
    <p:sldId id="300" r:id="rId11"/>
    <p:sldId id="299" r:id="rId12"/>
    <p:sldId id="298" r:id="rId13"/>
    <p:sldId id="297" r:id="rId14"/>
    <p:sldId id="296" r:id="rId15"/>
    <p:sldId id="295" r:id="rId16"/>
    <p:sldId id="294" r:id="rId17"/>
    <p:sldId id="285" r:id="rId18"/>
    <p:sldId id="286" r:id="rId19"/>
    <p:sldId id="272" r:id="rId20"/>
    <p:sldId id="273" r:id="rId21"/>
    <p:sldId id="274" r:id="rId22"/>
    <p:sldId id="287" r:id="rId23"/>
    <p:sldId id="288" r:id="rId24"/>
    <p:sldId id="289" r:id="rId25"/>
    <p:sldId id="290" r:id="rId26"/>
    <p:sldId id="303" r:id="rId27"/>
    <p:sldId id="304" r:id="rId28"/>
    <p:sldId id="305" r:id="rId29"/>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164"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pPr/>
              <a:t>4/10/2015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pPr/>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pPr/>
              <a:t>4/10/2015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pPr/>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2:45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2:45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3:00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3:01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2:49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4/10/2015 2:52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Forgiveness</a:t>
            </a:r>
          </a:p>
        </p:txBody>
      </p:sp>
    </p:spTree>
    <p:extLst>
      <p:ext uri="{BB962C8B-B14F-4D97-AF65-F5344CB8AC3E}">
        <p14:creationId xmlns:p14="http://schemas.microsoft.com/office/powerpoint/2010/main" val="9474339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2609945"/>
          </a:xfrm>
          <a:prstGeom prst="rect">
            <a:avLst/>
          </a:prstGeom>
        </p:spPr>
        <p:txBody>
          <a:bodyPr/>
          <a:lstStyle/>
          <a:p>
            <a:pPr marL="0" lvl="1" indent="0">
              <a:buNone/>
            </a:pPr>
            <a:r>
              <a:rPr lang="en-US" sz="3200" dirty="0" smtClean="0"/>
              <a:t>		1</a:t>
            </a:r>
            <a:r>
              <a:rPr lang="en-US" sz="3200" dirty="0"/>
              <a:t>. Resume Respectful Treatment</a:t>
            </a:r>
          </a:p>
          <a:p>
            <a:pPr marL="0" lvl="1" indent="0">
              <a:buNone/>
            </a:pPr>
            <a:r>
              <a:rPr lang="en-US" sz="3200" dirty="0" smtClean="0"/>
              <a:t>		2</a:t>
            </a:r>
            <a:r>
              <a:rPr lang="en-US" sz="3200" dirty="0"/>
              <a:t>. Honest </a:t>
            </a:r>
            <a:r>
              <a:rPr lang="en-US" sz="3200" dirty="0" smtClean="0"/>
              <a:t>Communication</a:t>
            </a:r>
          </a:p>
          <a:p>
            <a:pPr marL="0" lvl="1" indent="0">
              <a:buNone/>
            </a:pPr>
            <a:r>
              <a:rPr lang="en-US" sz="3200" dirty="0"/>
              <a:t>WRONG DOER:	</a:t>
            </a:r>
            <a:r>
              <a:rPr lang="en-US" sz="3200" dirty="0" smtClean="0"/>
              <a:t>     			</a:t>
            </a:r>
            <a:endParaRPr lang="en-US" sz="3200" dirty="0"/>
          </a:p>
          <a:p>
            <a:pPr marL="0" lvl="1" indent="0">
              <a:buNone/>
            </a:pPr>
            <a:r>
              <a:rPr lang="en-US" sz="3200" dirty="0" smtClean="0"/>
              <a:t>3</a:t>
            </a:r>
            <a:r>
              <a:rPr lang="en-US" sz="3200" dirty="0"/>
              <a:t>. Apologize with a plan             </a:t>
            </a:r>
            <a:r>
              <a:rPr lang="en-US" sz="3200" dirty="0" smtClean="0"/>
              <a:t>	</a:t>
            </a:r>
            <a:endParaRPr lang="en-US" sz="3200" dirty="0" smtClean="0"/>
          </a:p>
          <a:p>
            <a:pPr marL="0" lvl="1" indent="0">
              <a:buNone/>
            </a:pPr>
            <a:r>
              <a:rPr lang="en-US" sz="3200" dirty="0" smtClean="0"/>
              <a:t>4. Repair: What might help?      			</a:t>
            </a:r>
            <a:endParaRPr lang="en-US" sz="3200" dirty="0"/>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10</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1006278686"/>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2609945"/>
          </a:xfrm>
          <a:prstGeom prst="rect">
            <a:avLst/>
          </a:prstGeom>
        </p:spPr>
        <p:txBody>
          <a:bodyPr/>
          <a:lstStyle/>
          <a:p>
            <a:pPr marL="0" lvl="1" indent="0">
              <a:buNone/>
            </a:pPr>
            <a:r>
              <a:rPr lang="en-US" sz="3200" dirty="0" smtClean="0"/>
              <a:t>		1</a:t>
            </a:r>
            <a:r>
              <a:rPr lang="en-US" sz="3200" dirty="0"/>
              <a:t>. Resume Respectful Treatment</a:t>
            </a:r>
          </a:p>
          <a:p>
            <a:pPr marL="0" lvl="1" indent="0">
              <a:buNone/>
            </a:pPr>
            <a:r>
              <a:rPr lang="en-US" sz="3200" dirty="0" smtClean="0"/>
              <a:t>		2</a:t>
            </a:r>
            <a:r>
              <a:rPr lang="en-US" sz="3200" dirty="0"/>
              <a:t>. Honest </a:t>
            </a:r>
            <a:r>
              <a:rPr lang="en-US" sz="3200" dirty="0" smtClean="0"/>
              <a:t>Communication</a:t>
            </a:r>
          </a:p>
          <a:p>
            <a:pPr marL="0" lvl="1" indent="0">
              <a:buNone/>
            </a:pPr>
            <a:r>
              <a:rPr lang="en-US" sz="3200" dirty="0"/>
              <a:t>WRONG DOER:	</a:t>
            </a:r>
            <a:r>
              <a:rPr lang="en-US" sz="3200" dirty="0" smtClean="0"/>
              <a:t>     			INJURED</a:t>
            </a:r>
            <a:r>
              <a:rPr lang="en-US" sz="3200" dirty="0"/>
              <a:t>:</a:t>
            </a:r>
          </a:p>
          <a:p>
            <a:pPr marL="0" lvl="1" indent="0">
              <a:buNone/>
            </a:pPr>
            <a:r>
              <a:rPr lang="en-US" sz="3200" dirty="0" smtClean="0"/>
              <a:t>3</a:t>
            </a:r>
            <a:r>
              <a:rPr lang="en-US" sz="3200" dirty="0"/>
              <a:t>. Apologize with a plan             </a:t>
            </a:r>
            <a:r>
              <a:rPr lang="en-US" sz="3200" dirty="0" smtClean="0"/>
              <a:t>	</a:t>
            </a:r>
            <a:endParaRPr lang="en-US" sz="3200" dirty="0" smtClean="0"/>
          </a:p>
          <a:p>
            <a:pPr marL="0" lvl="1" indent="0">
              <a:buNone/>
            </a:pPr>
            <a:r>
              <a:rPr lang="en-US" sz="3200" dirty="0" smtClean="0"/>
              <a:t>4. Repair: What might help?      			</a:t>
            </a:r>
            <a:endParaRPr lang="en-US" sz="3200" dirty="0"/>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11</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3695353449"/>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2609945"/>
          </a:xfrm>
          <a:prstGeom prst="rect">
            <a:avLst/>
          </a:prstGeom>
        </p:spPr>
        <p:txBody>
          <a:bodyPr/>
          <a:lstStyle/>
          <a:p>
            <a:pPr marL="0" lvl="1" indent="0">
              <a:buNone/>
            </a:pPr>
            <a:r>
              <a:rPr lang="en-US" sz="3200" dirty="0" smtClean="0"/>
              <a:t>		1</a:t>
            </a:r>
            <a:r>
              <a:rPr lang="en-US" sz="3200" dirty="0"/>
              <a:t>. Resume Respectful Treatment</a:t>
            </a:r>
          </a:p>
          <a:p>
            <a:pPr marL="0" lvl="1" indent="0">
              <a:buNone/>
            </a:pPr>
            <a:r>
              <a:rPr lang="en-US" sz="3200" dirty="0" smtClean="0"/>
              <a:t>		2</a:t>
            </a:r>
            <a:r>
              <a:rPr lang="en-US" sz="3200" dirty="0"/>
              <a:t>. Honest </a:t>
            </a:r>
            <a:r>
              <a:rPr lang="en-US" sz="3200" dirty="0" smtClean="0"/>
              <a:t>Communication</a:t>
            </a:r>
          </a:p>
          <a:p>
            <a:pPr marL="0" lvl="1" indent="0">
              <a:buNone/>
            </a:pPr>
            <a:r>
              <a:rPr lang="en-US" sz="3200" dirty="0"/>
              <a:t>WRONG DOER:	</a:t>
            </a:r>
            <a:r>
              <a:rPr lang="en-US" sz="3200" dirty="0" smtClean="0"/>
              <a:t>     			INJURED</a:t>
            </a:r>
            <a:r>
              <a:rPr lang="en-US" sz="3200" dirty="0"/>
              <a:t>:</a:t>
            </a:r>
          </a:p>
          <a:p>
            <a:pPr marL="0" lvl="1" indent="0">
              <a:buNone/>
            </a:pPr>
            <a:r>
              <a:rPr lang="en-US" sz="3200" dirty="0" smtClean="0"/>
              <a:t>3</a:t>
            </a:r>
            <a:r>
              <a:rPr lang="en-US" sz="3200" dirty="0"/>
              <a:t>. Apologize with a plan             </a:t>
            </a:r>
            <a:r>
              <a:rPr lang="en-US" sz="3200" dirty="0" smtClean="0"/>
              <a:t>	3</a:t>
            </a:r>
            <a:r>
              <a:rPr lang="en-US" sz="3200" dirty="0"/>
              <a:t>. Grieve</a:t>
            </a:r>
          </a:p>
          <a:p>
            <a:pPr marL="0" lvl="1" indent="0">
              <a:buNone/>
            </a:pPr>
            <a:r>
              <a:rPr lang="en-US" sz="3200" dirty="0" smtClean="0"/>
              <a:t>4</a:t>
            </a:r>
            <a:r>
              <a:rPr lang="en-US" sz="3200" dirty="0"/>
              <a:t>. Repair: What might help?      </a:t>
            </a:r>
            <a:r>
              <a:rPr lang="en-US" sz="3200" dirty="0" smtClean="0"/>
              <a:t>			</a:t>
            </a:r>
            <a:endParaRPr lang="en-US" sz="3200" dirty="0"/>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12</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3442199892"/>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3151632"/>
          </a:xfrm>
          <a:prstGeom prst="rect">
            <a:avLst/>
          </a:prstGeom>
        </p:spPr>
        <p:txBody>
          <a:bodyPr/>
          <a:lstStyle/>
          <a:p>
            <a:pPr marL="0" lvl="1" indent="0">
              <a:buNone/>
            </a:pPr>
            <a:r>
              <a:rPr lang="en-US" sz="3200" dirty="0" smtClean="0"/>
              <a:t>		1</a:t>
            </a:r>
            <a:r>
              <a:rPr lang="en-US" sz="3200" dirty="0"/>
              <a:t>. Resume Respectful Treatment</a:t>
            </a:r>
          </a:p>
          <a:p>
            <a:pPr marL="0" lvl="1" indent="0">
              <a:buNone/>
            </a:pPr>
            <a:r>
              <a:rPr lang="en-US" sz="3200" dirty="0" smtClean="0"/>
              <a:t>		2</a:t>
            </a:r>
            <a:r>
              <a:rPr lang="en-US" sz="3200" dirty="0"/>
              <a:t>. Honest </a:t>
            </a:r>
            <a:r>
              <a:rPr lang="en-US" sz="3200" dirty="0" smtClean="0"/>
              <a:t>Communication</a:t>
            </a:r>
          </a:p>
          <a:p>
            <a:pPr marL="0" lvl="1" indent="0">
              <a:buNone/>
            </a:pPr>
            <a:r>
              <a:rPr lang="en-US" sz="3200" dirty="0"/>
              <a:t>WRONG DOER:	</a:t>
            </a:r>
            <a:r>
              <a:rPr lang="en-US" sz="3200" dirty="0" smtClean="0"/>
              <a:t>     			INJURED</a:t>
            </a:r>
            <a:r>
              <a:rPr lang="en-US" sz="3200" dirty="0"/>
              <a:t>:</a:t>
            </a:r>
          </a:p>
          <a:p>
            <a:pPr marL="0" lvl="1" indent="0">
              <a:buNone/>
            </a:pPr>
            <a:r>
              <a:rPr lang="en-US" sz="3200" dirty="0" smtClean="0"/>
              <a:t>3</a:t>
            </a:r>
            <a:r>
              <a:rPr lang="en-US" sz="3200" dirty="0"/>
              <a:t>. Apologize with a plan             </a:t>
            </a:r>
            <a:r>
              <a:rPr lang="en-US" sz="3200" dirty="0" smtClean="0"/>
              <a:t>	3</a:t>
            </a:r>
            <a:r>
              <a:rPr lang="en-US" sz="3200" dirty="0"/>
              <a:t>. Grieve</a:t>
            </a:r>
          </a:p>
          <a:p>
            <a:pPr marL="0" lvl="1" indent="0">
              <a:buNone/>
            </a:pPr>
            <a:r>
              <a:rPr lang="en-US" sz="3200" dirty="0" smtClean="0"/>
              <a:t>4</a:t>
            </a:r>
            <a:r>
              <a:rPr lang="en-US" sz="3200" dirty="0"/>
              <a:t>. Repair: What might help?      </a:t>
            </a:r>
            <a:r>
              <a:rPr lang="en-US" sz="3200" dirty="0" smtClean="0"/>
              <a:t>	4</a:t>
            </a:r>
            <a:r>
              <a:rPr lang="en-US" sz="3200" dirty="0"/>
              <a:t>. Let Go</a:t>
            </a:r>
          </a:p>
          <a:p>
            <a:pPr marL="0" lvl="1" indent="0">
              <a:buNone/>
            </a:pPr>
            <a:r>
              <a:rPr lang="en-US" sz="3200" dirty="0" smtClean="0"/>
              <a:t>		</a:t>
            </a:r>
            <a:endParaRPr lang="en-US" sz="3200" dirty="0"/>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13</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375046598"/>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3151632"/>
          </a:xfrm>
          <a:prstGeom prst="rect">
            <a:avLst/>
          </a:prstGeom>
        </p:spPr>
        <p:txBody>
          <a:bodyPr/>
          <a:lstStyle/>
          <a:p>
            <a:pPr marL="0" lvl="1" indent="0">
              <a:buNone/>
            </a:pPr>
            <a:r>
              <a:rPr lang="en-US" sz="3200" dirty="0" smtClean="0"/>
              <a:t>		1</a:t>
            </a:r>
            <a:r>
              <a:rPr lang="en-US" sz="3200" dirty="0"/>
              <a:t>. Resume Respectful Treatment</a:t>
            </a:r>
          </a:p>
          <a:p>
            <a:pPr marL="0" lvl="1" indent="0">
              <a:buNone/>
            </a:pPr>
            <a:r>
              <a:rPr lang="en-US" sz="3200" dirty="0" smtClean="0"/>
              <a:t>		2</a:t>
            </a:r>
            <a:r>
              <a:rPr lang="en-US" sz="3200" dirty="0"/>
              <a:t>. Honest </a:t>
            </a:r>
            <a:r>
              <a:rPr lang="en-US" sz="3200" dirty="0" smtClean="0"/>
              <a:t>Communication</a:t>
            </a:r>
          </a:p>
          <a:p>
            <a:pPr marL="0" lvl="1" indent="0">
              <a:buNone/>
            </a:pPr>
            <a:r>
              <a:rPr lang="en-US" sz="3200" dirty="0"/>
              <a:t>WRONG DOER:	</a:t>
            </a:r>
            <a:r>
              <a:rPr lang="en-US" sz="3200" dirty="0" smtClean="0"/>
              <a:t>     			INJURED</a:t>
            </a:r>
            <a:r>
              <a:rPr lang="en-US" sz="3200" dirty="0"/>
              <a:t>:</a:t>
            </a:r>
          </a:p>
          <a:p>
            <a:pPr marL="0" lvl="1" indent="0">
              <a:buNone/>
            </a:pPr>
            <a:r>
              <a:rPr lang="en-US" sz="3200" dirty="0" smtClean="0"/>
              <a:t>3</a:t>
            </a:r>
            <a:r>
              <a:rPr lang="en-US" sz="3200" dirty="0"/>
              <a:t>. Apologize with a plan             </a:t>
            </a:r>
            <a:r>
              <a:rPr lang="en-US" sz="3200" dirty="0" smtClean="0"/>
              <a:t>	3</a:t>
            </a:r>
            <a:r>
              <a:rPr lang="en-US" sz="3200" dirty="0"/>
              <a:t>. Grieve</a:t>
            </a:r>
          </a:p>
          <a:p>
            <a:pPr marL="0" lvl="1" indent="0">
              <a:buNone/>
            </a:pPr>
            <a:r>
              <a:rPr lang="en-US" sz="3200" dirty="0" smtClean="0"/>
              <a:t>4</a:t>
            </a:r>
            <a:r>
              <a:rPr lang="en-US" sz="3200" dirty="0"/>
              <a:t>. Repair: What might help?      </a:t>
            </a:r>
            <a:r>
              <a:rPr lang="en-US" sz="3200" dirty="0" smtClean="0"/>
              <a:t>	4</a:t>
            </a:r>
            <a:r>
              <a:rPr lang="en-US" sz="3200" dirty="0"/>
              <a:t>. Let Go</a:t>
            </a:r>
          </a:p>
          <a:p>
            <a:pPr marL="0" lvl="1" indent="0">
              <a:buNone/>
            </a:pPr>
            <a:r>
              <a:rPr lang="en-US" sz="3200" dirty="0" smtClean="0"/>
              <a:t>		5</a:t>
            </a:r>
            <a:r>
              <a:rPr lang="en-US" sz="3200" dirty="0"/>
              <a:t>. Reconciliation</a:t>
            </a: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14</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1084062187"/>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971800"/>
            <a:ext cx="7467600" cy="2068259"/>
          </a:xfrm>
          <a:prstGeom prst="rect">
            <a:avLst/>
          </a:prstGeom>
        </p:spPr>
        <p:txBody>
          <a:bodyPr/>
          <a:lstStyle/>
          <a:p>
            <a:pPr marL="0" lvl="1" indent="0">
              <a:buNone/>
            </a:pPr>
            <a:r>
              <a:rPr lang="en-US" sz="3200" dirty="0" smtClean="0"/>
              <a:t>		1</a:t>
            </a:r>
            <a:r>
              <a:rPr lang="en-US" sz="3200" dirty="0"/>
              <a:t>. </a:t>
            </a:r>
            <a:r>
              <a:rPr lang="en-US" sz="3200" dirty="0" smtClean="0"/>
              <a:t>Holding a Grudge</a:t>
            </a:r>
            <a:endParaRPr lang="en-US" sz="3200" dirty="0"/>
          </a:p>
          <a:p>
            <a:pPr marL="0" lvl="1" indent="0">
              <a:buNone/>
            </a:pPr>
            <a:r>
              <a:rPr lang="en-US" sz="3200" dirty="0" smtClean="0"/>
              <a:t>		</a:t>
            </a:r>
            <a:r>
              <a:rPr lang="en-US" sz="3200" dirty="0"/>
              <a:t>	</a:t>
            </a:r>
            <a:r>
              <a:rPr lang="en-US" sz="3200" dirty="0" smtClean="0"/>
              <a:t>     			</a:t>
            </a:r>
            <a:endParaRPr lang="en-US" sz="3200" dirty="0"/>
          </a:p>
          <a:p>
            <a:pPr marL="0" lvl="1" indent="0">
              <a:buNone/>
            </a:pPr>
            <a:r>
              <a:rPr lang="en-US" sz="3200" dirty="0" smtClean="0"/>
              <a:t>	</a:t>
            </a:r>
            <a:endParaRPr lang="en-US" sz="3200" dirty="0"/>
          </a:p>
          <a:p>
            <a:pPr marL="0" lvl="1" indent="0">
              <a:buNone/>
            </a:pPr>
            <a:r>
              <a:rPr lang="en-US" sz="3200" dirty="0" smtClean="0"/>
              <a:t>		</a:t>
            </a:r>
            <a:endParaRPr lang="en-US" sz="3200" dirty="0"/>
          </a:p>
        </p:txBody>
      </p:sp>
      <p:sp>
        <p:nvSpPr>
          <p:cNvPr id="4" name="Text Placeholder 3"/>
          <p:cNvSpPr>
            <a:spLocks noGrp="1" noChangeArrowheads="1"/>
          </p:cNvSpPr>
          <p:nvPr>
            <p:ph type="body" sz="half" idx="4294967295"/>
          </p:nvPr>
        </p:nvSpPr>
        <p:spPr>
          <a:xfrm>
            <a:off x="215693" y="1837531"/>
            <a:ext cx="8501270" cy="753269"/>
          </a:xfrm>
          <a:prstGeom prst="rect">
            <a:avLst/>
          </a:prstGeom>
        </p:spPr>
        <p:txBody>
          <a:bodyPr/>
          <a:lstStyle/>
          <a:p>
            <a:pPr algn="ctr">
              <a:buNone/>
            </a:pPr>
            <a:r>
              <a:rPr lang="en-US" sz="4400" b="1" dirty="0" smtClean="0">
                <a:latin typeface="Tahoma" pitchFamily="34" charset="0"/>
              </a:rPr>
              <a:t>Getting Stuck:</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15</a:t>
            </a:fld>
            <a:endParaRPr lang="en-US" sz="2800" dirty="0">
              <a:solidFill>
                <a:schemeClr val="accent4">
                  <a:lumMod val="50000"/>
                </a:schemeClr>
              </a:solidFill>
            </a:endParaRPr>
          </a:p>
        </p:txBody>
      </p:sp>
    </p:spTree>
    <p:extLst>
      <p:ext uri="{BB962C8B-B14F-4D97-AF65-F5344CB8AC3E}">
        <p14:creationId xmlns:p14="http://schemas.microsoft.com/office/powerpoint/2010/main" val="837211960"/>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971800"/>
            <a:ext cx="7467600" cy="2856167"/>
          </a:xfrm>
          <a:prstGeom prst="rect">
            <a:avLst/>
          </a:prstGeom>
        </p:spPr>
        <p:txBody>
          <a:bodyPr/>
          <a:lstStyle/>
          <a:p>
            <a:pPr marL="0" lvl="1" indent="0">
              <a:buNone/>
            </a:pPr>
            <a:r>
              <a:rPr lang="en-US" sz="3200" dirty="0" smtClean="0"/>
              <a:t>		</a:t>
            </a:r>
            <a:r>
              <a:rPr lang="en-US" sz="4000" dirty="0" smtClean="0"/>
              <a:t>1</a:t>
            </a:r>
            <a:r>
              <a:rPr lang="en-US" sz="4000" dirty="0"/>
              <a:t>. </a:t>
            </a:r>
            <a:r>
              <a:rPr lang="en-US" sz="4000" dirty="0" smtClean="0"/>
              <a:t>Holding a Grudge</a:t>
            </a:r>
          </a:p>
          <a:p>
            <a:pPr marL="0" lvl="1" indent="0">
              <a:buNone/>
            </a:pPr>
            <a:r>
              <a:rPr lang="en-US" sz="4000" dirty="0"/>
              <a:t>	</a:t>
            </a:r>
            <a:r>
              <a:rPr lang="en-US" sz="4000" dirty="0" smtClean="0"/>
              <a:t>	2. Refusing to Apologize</a:t>
            </a:r>
            <a:endParaRPr lang="en-US" sz="4000" dirty="0"/>
          </a:p>
          <a:p>
            <a:pPr marL="0" lvl="1" indent="0">
              <a:buNone/>
            </a:pPr>
            <a:r>
              <a:rPr lang="en-US" sz="3200" dirty="0" smtClean="0"/>
              <a:t>		</a:t>
            </a:r>
            <a:r>
              <a:rPr lang="en-US" sz="3200" dirty="0"/>
              <a:t>	</a:t>
            </a:r>
            <a:r>
              <a:rPr lang="en-US" sz="3200" dirty="0" smtClean="0"/>
              <a:t>     			</a:t>
            </a:r>
            <a:endParaRPr lang="en-US" sz="3200" dirty="0"/>
          </a:p>
          <a:p>
            <a:pPr marL="0" lvl="1" indent="0">
              <a:buNone/>
            </a:pPr>
            <a:r>
              <a:rPr lang="en-US" sz="3200" dirty="0" smtClean="0"/>
              <a:t>	</a:t>
            </a:r>
            <a:endParaRPr lang="en-US" sz="3200" dirty="0"/>
          </a:p>
          <a:p>
            <a:pPr marL="0" lvl="1" indent="0">
              <a:buNone/>
            </a:pPr>
            <a:r>
              <a:rPr lang="en-US" sz="3200" dirty="0" smtClean="0"/>
              <a:t>		</a:t>
            </a:r>
            <a:endParaRPr lang="en-US" sz="3200" dirty="0"/>
          </a:p>
        </p:txBody>
      </p:sp>
      <p:sp>
        <p:nvSpPr>
          <p:cNvPr id="4" name="Text Placeholder 3"/>
          <p:cNvSpPr>
            <a:spLocks noGrp="1" noChangeArrowheads="1"/>
          </p:cNvSpPr>
          <p:nvPr>
            <p:ph type="body" sz="half" idx="4294967295"/>
          </p:nvPr>
        </p:nvSpPr>
        <p:spPr>
          <a:xfrm>
            <a:off x="215693" y="1837531"/>
            <a:ext cx="8501270" cy="753269"/>
          </a:xfrm>
          <a:prstGeom prst="rect">
            <a:avLst/>
          </a:prstGeom>
        </p:spPr>
        <p:txBody>
          <a:bodyPr/>
          <a:lstStyle/>
          <a:p>
            <a:pPr algn="ctr">
              <a:buNone/>
            </a:pPr>
            <a:r>
              <a:rPr lang="en-US" sz="4400" b="1" dirty="0" smtClean="0">
                <a:latin typeface="Tahoma" pitchFamily="34" charset="0"/>
              </a:rPr>
              <a:t>Getting Stuck:</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16</a:t>
            </a:fld>
            <a:endParaRPr lang="en-US" sz="2800" dirty="0">
              <a:solidFill>
                <a:schemeClr val="accent4">
                  <a:lumMod val="50000"/>
                </a:schemeClr>
              </a:solidFill>
            </a:endParaRPr>
          </a:p>
        </p:txBody>
      </p:sp>
    </p:spTree>
    <p:extLst>
      <p:ext uri="{BB962C8B-B14F-4D97-AF65-F5344CB8AC3E}">
        <p14:creationId xmlns:p14="http://schemas.microsoft.com/office/powerpoint/2010/main" val="2563418330"/>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304800" y="2845865"/>
            <a:ext cx="8501270" cy="1775871"/>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lvl="1">
              <a:buNone/>
            </a:pPr>
            <a:r>
              <a:rPr lang="en-US" sz="3600" b="1" dirty="0" smtClean="0"/>
              <a:t>Hold Grudge</a:t>
            </a:r>
            <a:r>
              <a:rPr lang="en-US" sz="3600" b="1" dirty="0"/>
              <a:t>			</a:t>
            </a:r>
            <a:endParaRPr lang="en-US" sz="3600" b="1" dirty="0" smtClean="0"/>
          </a:p>
          <a:p>
            <a:pPr>
              <a:buNone/>
            </a:pPr>
            <a:endParaRPr lang="en-US" sz="1800" b="1" dirty="0" smtClean="0">
              <a:latin typeface="Tahoma" pitchFamily="34" charset="0"/>
            </a:endParaRPr>
          </a:p>
        </p:txBody>
      </p:sp>
      <p:sp>
        <p:nvSpPr>
          <p:cNvPr id="4" name="TextBox 3"/>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17</a:t>
            </a:fld>
            <a:endParaRPr lang="en-US" sz="2800" dirty="0">
              <a:solidFill>
                <a:schemeClr val="accent4">
                  <a:lumMod val="50000"/>
                </a:schemeClr>
              </a:solidFill>
            </a:endParaRPr>
          </a:p>
        </p:txBody>
      </p:sp>
    </p:spTree>
    <p:extLst>
      <p:ext uri="{BB962C8B-B14F-4D97-AF65-F5344CB8AC3E}">
        <p14:creationId xmlns:p14="http://schemas.microsoft.com/office/powerpoint/2010/main" val="404170361"/>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275681" y="1163046"/>
            <a:ext cx="8596479"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________________________________________________</a:t>
            </a:r>
          </a:p>
          <a:p>
            <a:pPr algn="r">
              <a:buNone/>
            </a:pPr>
            <a:r>
              <a:rPr lang="en-US" sz="2800" b="1" dirty="0" smtClean="0">
                <a:latin typeface="Tahoma" pitchFamily="34" charset="0"/>
              </a:rPr>
              <a:t>Forgive too easily</a:t>
            </a:r>
          </a:p>
        </p:txBody>
      </p:sp>
      <p:sp>
        <p:nvSpPr>
          <p:cNvPr id="4" name="TextBox 3"/>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18</a:t>
            </a:fld>
            <a:endParaRPr lang="en-US" sz="2800" dirty="0">
              <a:solidFill>
                <a:schemeClr val="accent4">
                  <a:lumMod val="50000"/>
                </a:schemeClr>
              </a:solidFill>
            </a:endParaRPr>
          </a:p>
        </p:txBody>
      </p:sp>
    </p:spTree>
    <p:extLst>
      <p:ext uri="{BB962C8B-B14F-4D97-AF65-F5344CB8AC3E}">
        <p14:creationId xmlns:p14="http://schemas.microsoft.com/office/powerpoint/2010/main" val="1357405018"/>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3440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a:t>
            </a:r>
          </a:p>
          <a:p>
            <a:pPr algn="r">
              <a:buNone/>
            </a:pPr>
            <a:r>
              <a:rPr lang="en-US" sz="2800" b="1" dirty="0"/>
              <a:t>Hold Grudge </a:t>
            </a:r>
            <a:r>
              <a:rPr lang="en-US" sz="2800" b="1" dirty="0" smtClean="0"/>
              <a:t>				Forgive </a:t>
            </a:r>
            <a:r>
              <a:rPr lang="en-US" sz="2800" b="1" dirty="0"/>
              <a:t>too </a:t>
            </a:r>
            <a:r>
              <a:rPr lang="en-US" sz="2800" b="1" dirty="0" smtClean="0"/>
              <a:t>easily	</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857046" y="3124200"/>
            <a:ext cx="1308820" cy="523220"/>
          </a:xfrm>
          <a:prstGeom prst="rect">
            <a:avLst/>
          </a:prstGeom>
          <a:noFill/>
        </p:spPr>
        <p:txBody>
          <a:bodyPr wrap="none" rtlCol="0">
            <a:spAutoFit/>
          </a:bodyPr>
          <a:lstStyle/>
          <a:p>
            <a:pPr algn="ctr"/>
            <a:r>
              <a:rPr lang="en-US" sz="2800" b="1" dirty="0" smtClean="0"/>
              <a:t>Process</a:t>
            </a:r>
            <a:endParaRPr lang="en-US" sz="2800" b="1" dirty="0"/>
          </a:p>
        </p:txBody>
      </p:sp>
      <p:sp>
        <p:nvSpPr>
          <p:cNvPr id="5" name="Oval 4"/>
          <p:cNvSpPr/>
          <p:nvPr/>
        </p:nvSpPr>
        <p:spPr bwMode="auto">
          <a:xfrm>
            <a:off x="3429000" y="3048000"/>
            <a:ext cx="2209800"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19</a:t>
            </a:fld>
            <a:endParaRPr lang="en-US" sz="2800" dirty="0">
              <a:solidFill>
                <a:schemeClr val="accent4">
                  <a:lumMod val="50000"/>
                </a:schemeClr>
              </a:solidFill>
            </a:endParaRPr>
          </a:p>
        </p:txBody>
      </p:sp>
    </p:spTree>
    <p:extLst>
      <p:ext uri="{BB962C8B-B14F-4D97-AF65-F5344CB8AC3E}">
        <p14:creationId xmlns:p14="http://schemas.microsoft.com/office/powerpoint/2010/main" val="422637090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3200400"/>
            <a:ext cx="7467600" cy="1661993"/>
          </a:xfrm>
          <a:prstGeom prst="rect">
            <a:avLst/>
          </a:prstGeom>
        </p:spPr>
        <p:txBody>
          <a:bodyPr/>
          <a:lstStyle/>
          <a:p>
            <a:pPr marL="0" lvl="1" indent="0" algn="ctr">
              <a:buNone/>
            </a:pPr>
            <a:r>
              <a:rPr lang="en-US" sz="4000" dirty="0" smtClean="0"/>
              <a:t>We are going to hurt each other, both intentionally and unintentionally.</a:t>
            </a:r>
            <a:endParaRPr lang="en-US" sz="4000" dirty="0"/>
          </a:p>
        </p:txBody>
      </p:sp>
      <p:sp>
        <p:nvSpPr>
          <p:cNvPr id="4" name="Text Placeholder 3"/>
          <p:cNvSpPr>
            <a:spLocks noGrp="1" noChangeArrowheads="1"/>
          </p:cNvSpPr>
          <p:nvPr>
            <p:ph type="body" sz="half" idx="4294967295"/>
          </p:nvPr>
        </p:nvSpPr>
        <p:spPr>
          <a:xfrm>
            <a:off x="215693" y="1837531"/>
            <a:ext cx="8501270" cy="914096"/>
          </a:xfrm>
          <a:prstGeom prst="rect">
            <a:avLst/>
          </a:prstGeom>
        </p:spPr>
        <p:txBody>
          <a:bodyPr/>
          <a:lstStyle/>
          <a:p>
            <a:pPr algn="ctr">
              <a:buNone/>
            </a:pPr>
            <a:r>
              <a:rPr lang="en-US" sz="4400" b="1" dirty="0" smtClean="0">
                <a:latin typeface="Tahoma" pitchFamily="34" charset="0"/>
              </a:rPr>
              <a:t>The Truth:</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2</a:t>
            </a:fld>
            <a:endParaRPr lang="en-US" sz="2800" dirty="0">
              <a:solidFill>
                <a:schemeClr val="accent4">
                  <a:lumMod val="50000"/>
                </a:schemeClr>
              </a:solidFill>
            </a:endParaRPr>
          </a:p>
        </p:txBody>
      </p:sp>
    </p:spTree>
    <p:extLst>
      <p:ext uri="{BB962C8B-B14F-4D97-AF65-F5344CB8AC3E}">
        <p14:creationId xmlns:p14="http://schemas.microsoft.com/office/powerpoint/2010/main" val="3172126643"/>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438400" y="3352800"/>
            <a:ext cx="5867400" cy="553998"/>
          </a:xfrm>
          <a:prstGeom prst="rect">
            <a:avLst/>
          </a:prstGeom>
        </p:spPr>
        <p:txBody>
          <a:bodyPr/>
          <a:lstStyle/>
          <a:p>
            <a:pPr marL="742950" lvl="1" indent="-742950">
              <a:buFont typeface="+mj-lt"/>
              <a:buAutoNum type="alphaLcParenR"/>
            </a:pPr>
            <a:r>
              <a:rPr lang="en-US" sz="4000" dirty="0" smtClean="0"/>
              <a:t>No apology</a:t>
            </a:r>
          </a:p>
        </p:txBody>
      </p:sp>
      <p:sp>
        <p:nvSpPr>
          <p:cNvPr id="4" name="Text Placeholder 3"/>
          <p:cNvSpPr>
            <a:spLocks noGrp="1" noChangeArrowheads="1"/>
          </p:cNvSpPr>
          <p:nvPr>
            <p:ph type="body" sz="half" idx="4294967295"/>
          </p:nvPr>
        </p:nvSpPr>
        <p:spPr>
          <a:xfrm>
            <a:off x="215693" y="1837531"/>
            <a:ext cx="8501270" cy="1523494"/>
          </a:xfrm>
          <a:prstGeom prst="rect">
            <a:avLst/>
          </a:prstGeom>
        </p:spPr>
        <p:txBody>
          <a:bodyPr/>
          <a:lstStyle/>
          <a:p>
            <a:pPr algn="ctr">
              <a:buNone/>
            </a:pPr>
            <a:r>
              <a:rPr lang="en-US" sz="4400" b="1" dirty="0" smtClean="0">
                <a:latin typeface="Tahoma" pitchFamily="34" charset="0"/>
              </a:rPr>
              <a:t>If the Process Doesn’t Work (Taking Shortcuts):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20</a:t>
            </a:fld>
            <a:endParaRPr lang="en-US" sz="2800" dirty="0">
              <a:solidFill>
                <a:schemeClr val="accent4">
                  <a:lumMod val="50000"/>
                </a:schemeClr>
              </a:solidFill>
            </a:endParaRPr>
          </a:p>
        </p:txBody>
      </p:sp>
    </p:spTree>
    <p:extLst>
      <p:ext uri="{BB962C8B-B14F-4D97-AF65-F5344CB8AC3E}">
        <p14:creationId xmlns:p14="http://schemas.microsoft.com/office/powerpoint/2010/main" val="1935444183"/>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438400" y="3352800"/>
            <a:ext cx="5867400" cy="1231106"/>
          </a:xfrm>
          <a:prstGeom prst="rect">
            <a:avLst/>
          </a:prstGeom>
        </p:spPr>
        <p:txBody>
          <a:bodyPr/>
          <a:lstStyle/>
          <a:p>
            <a:pPr marL="742950" lvl="1" indent="-742950">
              <a:buFont typeface="+mj-lt"/>
              <a:buAutoNum type="alphaLcParenR"/>
            </a:pPr>
            <a:r>
              <a:rPr lang="en-US" sz="4000" dirty="0" smtClean="0"/>
              <a:t>No apology</a:t>
            </a:r>
          </a:p>
          <a:p>
            <a:pPr marL="742950" lvl="1" indent="-742950">
              <a:buFont typeface="+mj-lt"/>
              <a:buAutoNum type="alphaLcParenR"/>
            </a:pPr>
            <a:r>
              <a:rPr lang="en-US" sz="4000" dirty="0" smtClean="0"/>
              <a:t>Condescension</a:t>
            </a:r>
          </a:p>
        </p:txBody>
      </p:sp>
      <p:sp>
        <p:nvSpPr>
          <p:cNvPr id="4" name="Text Placeholder 3"/>
          <p:cNvSpPr>
            <a:spLocks noGrp="1" noChangeArrowheads="1"/>
          </p:cNvSpPr>
          <p:nvPr>
            <p:ph type="body" sz="half" idx="4294967295"/>
          </p:nvPr>
        </p:nvSpPr>
        <p:spPr>
          <a:xfrm>
            <a:off x="215693" y="1837531"/>
            <a:ext cx="8501270" cy="1523494"/>
          </a:xfrm>
          <a:prstGeom prst="rect">
            <a:avLst/>
          </a:prstGeom>
        </p:spPr>
        <p:txBody>
          <a:bodyPr/>
          <a:lstStyle/>
          <a:p>
            <a:pPr algn="ctr">
              <a:buNone/>
            </a:pPr>
            <a:r>
              <a:rPr lang="en-US" sz="4400" b="1" dirty="0" smtClean="0">
                <a:latin typeface="Tahoma" pitchFamily="34" charset="0"/>
              </a:rPr>
              <a:t>If the Process Doesn’t Work (Taking Shortcuts):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21</a:t>
            </a:fld>
            <a:endParaRPr lang="en-US" sz="2800" dirty="0">
              <a:solidFill>
                <a:schemeClr val="accent4">
                  <a:lumMod val="50000"/>
                </a:schemeClr>
              </a:solidFill>
            </a:endParaRPr>
          </a:p>
        </p:txBody>
      </p:sp>
    </p:spTree>
    <p:extLst>
      <p:ext uri="{BB962C8B-B14F-4D97-AF65-F5344CB8AC3E}">
        <p14:creationId xmlns:p14="http://schemas.microsoft.com/office/powerpoint/2010/main" val="3116803307"/>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438400" y="3352800"/>
            <a:ext cx="5867400" cy="1908215"/>
          </a:xfrm>
          <a:prstGeom prst="rect">
            <a:avLst/>
          </a:prstGeom>
        </p:spPr>
        <p:txBody>
          <a:bodyPr/>
          <a:lstStyle/>
          <a:p>
            <a:pPr marL="742950" lvl="1" indent="-742950">
              <a:buFont typeface="+mj-lt"/>
              <a:buAutoNum type="alphaLcParenR"/>
            </a:pPr>
            <a:r>
              <a:rPr lang="en-US" sz="4000" dirty="0" smtClean="0"/>
              <a:t>No apology</a:t>
            </a:r>
          </a:p>
          <a:p>
            <a:pPr marL="742950" lvl="1" indent="-742950">
              <a:buFont typeface="+mj-lt"/>
              <a:buAutoNum type="alphaLcParenR"/>
            </a:pPr>
            <a:r>
              <a:rPr lang="en-US" sz="4000" dirty="0" smtClean="0"/>
              <a:t>Condescension</a:t>
            </a:r>
          </a:p>
          <a:p>
            <a:pPr marL="742950" lvl="1" indent="-742950">
              <a:buFont typeface="+mj-lt"/>
              <a:buAutoNum type="alphaLcParenR"/>
            </a:pPr>
            <a:r>
              <a:rPr lang="en-US" sz="4000" dirty="0" smtClean="0"/>
              <a:t>Grudge</a:t>
            </a:r>
          </a:p>
        </p:txBody>
      </p:sp>
      <p:sp>
        <p:nvSpPr>
          <p:cNvPr id="4" name="Text Placeholder 3"/>
          <p:cNvSpPr>
            <a:spLocks noGrp="1" noChangeArrowheads="1"/>
          </p:cNvSpPr>
          <p:nvPr>
            <p:ph type="body" sz="half" idx="4294967295"/>
          </p:nvPr>
        </p:nvSpPr>
        <p:spPr>
          <a:xfrm>
            <a:off x="215693" y="1837531"/>
            <a:ext cx="8501270" cy="1523494"/>
          </a:xfrm>
          <a:prstGeom prst="rect">
            <a:avLst/>
          </a:prstGeom>
        </p:spPr>
        <p:txBody>
          <a:bodyPr/>
          <a:lstStyle/>
          <a:p>
            <a:pPr algn="ctr">
              <a:buNone/>
            </a:pPr>
            <a:r>
              <a:rPr lang="en-US" sz="4400" b="1" dirty="0" smtClean="0">
                <a:latin typeface="Tahoma" pitchFamily="34" charset="0"/>
              </a:rPr>
              <a:t>If the Process Doesn’t Work (Taking Shortcuts):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22</a:t>
            </a:fld>
            <a:endParaRPr lang="en-US" sz="2800" dirty="0">
              <a:solidFill>
                <a:schemeClr val="accent4">
                  <a:lumMod val="50000"/>
                </a:schemeClr>
              </a:solidFill>
            </a:endParaRPr>
          </a:p>
        </p:txBody>
      </p:sp>
    </p:spTree>
    <p:extLst>
      <p:ext uri="{BB962C8B-B14F-4D97-AF65-F5344CB8AC3E}">
        <p14:creationId xmlns:p14="http://schemas.microsoft.com/office/powerpoint/2010/main" val="4163084047"/>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3200400"/>
            <a:ext cx="7467600" cy="1107996"/>
          </a:xfrm>
          <a:prstGeom prst="rect">
            <a:avLst/>
          </a:prstGeom>
        </p:spPr>
        <p:txBody>
          <a:bodyPr/>
          <a:lstStyle/>
          <a:p>
            <a:pPr marL="0" lvl="1" indent="0" algn="ctr">
              <a:buNone/>
            </a:pPr>
            <a:r>
              <a:rPr lang="en-US" sz="4000" dirty="0" smtClean="0"/>
              <a:t>True forgiveness occurs when we </a:t>
            </a:r>
            <a:r>
              <a:rPr lang="en-US" sz="4000" b="1" dirty="0" smtClean="0"/>
              <a:t>each</a:t>
            </a:r>
            <a:r>
              <a:rPr lang="en-US" sz="4000" dirty="0" smtClean="0"/>
              <a:t> do our </a:t>
            </a:r>
            <a:r>
              <a:rPr lang="en-US" sz="4000" b="1" dirty="0" smtClean="0"/>
              <a:t>own</a:t>
            </a:r>
            <a:r>
              <a:rPr lang="en-US" sz="4000" dirty="0" smtClean="0"/>
              <a:t> work.</a:t>
            </a:r>
            <a:endParaRPr lang="en-US" sz="4000" dirty="0"/>
          </a:p>
        </p:txBody>
      </p:sp>
      <p:sp>
        <p:nvSpPr>
          <p:cNvPr id="4" name="Text Placeholder 3"/>
          <p:cNvSpPr>
            <a:spLocks noGrp="1" noChangeArrowheads="1"/>
          </p:cNvSpPr>
          <p:nvPr>
            <p:ph type="body" sz="half" idx="4294967295"/>
          </p:nvPr>
        </p:nvSpPr>
        <p:spPr>
          <a:xfrm>
            <a:off x="215693" y="1837531"/>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23</a:t>
            </a:fld>
            <a:endParaRPr lang="en-US" sz="2800" dirty="0">
              <a:solidFill>
                <a:schemeClr val="accent4">
                  <a:lumMod val="50000"/>
                </a:schemeClr>
              </a:solidFill>
            </a:endParaRPr>
          </a:p>
        </p:txBody>
      </p:sp>
    </p:spTree>
    <p:extLst>
      <p:ext uri="{BB962C8B-B14F-4D97-AF65-F5344CB8AC3E}">
        <p14:creationId xmlns:p14="http://schemas.microsoft.com/office/powerpoint/2010/main" val="2979825639"/>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3200400"/>
            <a:ext cx="7467600" cy="1107996"/>
          </a:xfrm>
          <a:prstGeom prst="rect">
            <a:avLst/>
          </a:prstGeom>
        </p:spPr>
        <p:txBody>
          <a:bodyPr/>
          <a:lstStyle/>
          <a:p>
            <a:pPr marL="0" lvl="1" indent="0" algn="ctr">
              <a:buNone/>
            </a:pPr>
            <a:r>
              <a:rPr lang="en-US" sz="4000" dirty="0" smtClean="0"/>
              <a:t>Forgiving too easily gives the marriage a </a:t>
            </a:r>
            <a:r>
              <a:rPr lang="en-US" sz="4000" u="sng" dirty="0" smtClean="0"/>
              <a:t>False</a:t>
            </a:r>
            <a:r>
              <a:rPr lang="en-US" sz="4000" dirty="0" smtClean="0"/>
              <a:t> </a:t>
            </a:r>
            <a:r>
              <a:rPr lang="en-US" sz="4000" u="sng" dirty="0" smtClean="0"/>
              <a:t>Sense</a:t>
            </a:r>
            <a:r>
              <a:rPr lang="en-US" sz="4000" dirty="0" smtClean="0"/>
              <a:t> of security.</a:t>
            </a:r>
            <a:endParaRPr lang="en-US" sz="4000" dirty="0"/>
          </a:p>
        </p:txBody>
      </p:sp>
      <p:sp>
        <p:nvSpPr>
          <p:cNvPr id="4" name="Text Placeholder 3"/>
          <p:cNvSpPr>
            <a:spLocks noGrp="1" noChangeArrowheads="1"/>
          </p:cNvSpPr>
          <p:nvPr>
            <p:ph type="body" sz="half" idx="4294967295"/>
          </p:nvPr>
        </p:nvSpPr>
        <p:spPr>
          <a:xfrm>
            <a:off x="215693" y="1837531"/>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24</a:t>
            </a:fld>
            <a:endParaRPr lang="en-US" sz="2800" dirty="0">
              <a:solidFill>
                <a:schemeClr val="accent4">
                  <a:lumMod val="50000"/>
                </a:schemeClr>
              </a:solidFill>
            </a:endParaRPr>
          </a:p>
        </p:txBody>
      </p:sp>
    </p:spTree>
    <p:extLst>
      <p:ext uri="{BB962C8B-B14F-4D97-AF65-F5344CB8AC3E}">
        <p14:creationId xmlns:p14="http://schemas.microsoft.com/office/powerpoint/2010/main" val="3719772748"/>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Grp="1" noChangeArrowheads="1"/>
          </p:cNvSpPr>
          <p:nvPr>
            <p:ph type="body" sz="half" idx="4294967295"/>
          </p:nvPr>
        </p:nvSpPr>
        <p:spPr>
          <a:xfrm>
            <a:off x="2438400" y="2895600"/>
            <a:ext cx="5562600" cy="2825389"/>
          </a:xfrm>
          <a:prstGeom prst="rect">
            <a:avLst/>
          </a:prstGeom>
        </p:spPr>
        <p:txBody>
          <a:bodyPr/>
          <a:lstStyle/>
          <a:p>
            <a:pPr marL="457200" lvl="1" indent="-457200"/>
            <a:r>
              <a:rPr lang="en-US" sz="3600" dirty="0"/>
              <a:t>God’s </a:t>
            </a:r>
            <a:r>
              <a:rPr lang="en-US" sz="3600" dirty="0" smtClean="0"/>
              <a:t>Forgiveness</a:t>
            </a:r>
          </a:p>
          <a:p>
            <a:pPr marL="457200" lvl="1" indent="-457200"/>
            <a:r>
              <a:rPr lang="en-US" sz="3600" dirty="0"/>
              <a:t>Anger at God</a:t>
            </a:r>
            <a:r>
              <a:rPr lang="en-US" sz="3600" dirty="0" smtClean="0"/>
              <a:t> </a:t>
            </a:r>
          </a:p>
          <a:p>
            <a:pPr marL="457200" lvl="1" indent="-457200"/>
            <a:r>
              <a:rPr lang="en-US" sz="3600" dirty="0"/>
              <a:t>Forgiving </a:t>
            </a:r>
            <a:r>
              <a:rPr lang="en-US" sz="3600" dirty="0" smtClean="0"/>
              <a:t>Ourselves</a:t>
            </a:r>
          </a:p>
          <a:p>
            <a:pPr marL="457200" lvl="1" indent="-457200"/>
            <a:r>
              <a:rPr lang="en-US" sz="3600" dirty="0"/>
              <a:t>“We cannot do our spouse’s work for them</a:t>
            </a:r>
            <a:r>
              <a:rPr lang="en-US" sz="3600" dirty="0" smtClean="0"/>
              <a:t>.”</a:t>
            </a:r>
            <a:endParaRPr lang="en-US" sz="3600" dirty="0"/>
          </a:p>
        </p:txBody>
      </p:sp>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15693" y="1837531"/>
            <a:ext cx="8501270" cy="914096"/>
          </a:xfrm>
          <a:prstGeom prst="rect">
            <a:avLst/>
          </a:prstGeom>
        </p:spPr>
        <p:txBody>
          <a:bodyPr/>
          <a:lstStyle/>
          <a:p>
            <a:pPr algn="ctr">
              <a:buNone/>
            </a:pPr>
            <a:r>
              <a:rPr lang="en-US" sz="4400" b="1" dirty="0" smtClean="0">
                <a:latin typeface="Tahoma" pitchFamily="34" charset="0"/>
              </a:rPr>
              <a:t>Other Issues: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25</a:t>
            </a:fld>
            <a:endParaRPr lang="en-US" sz="2800" dirty="0">
              <a:solidFill>
                <a:schemeClr val="accent4">
                  <a:lumMod val="50000"/>
                </a:schemeClr>
              </a:solidFill>
            </a:endParaRPr>
          </a:p>
        </p:txBody>
      </p:sp>
    </p:spTree>
    <p:extLst>
      <p:ext uri="{BB962C8B-B14F-4D97-AF65-F5344CB8AC3E}">
        <p14:creationId xmlns:p14="http://schemas.microsoft.com/office/powerpoint/2010/main" val="3261072116"/>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Grp="1" noChangeArrowheads="1"/>
          </p:cNvSpPr>
          <p:nvPr>
            <p:ph type="body" sz="half" idx="4294967295"/>
          </p:nvPr>
        </p:nvSpPr>
        <p:spPr>
          <a:xfrm>
            <a:off x="1600200" y="2895600"/>
            <a:ext cx="6629400" cy="2215991"/>
          </a:xfrm>
          <a:prstGeom prst="rect">
            <a:avLst/>
          </a:prstGeom>
        </p:spPr>
        <p:txBody>
          <a:bodyPr/>
          <a:lstStyle/>
          <a:p>
            <a:pPr marL="457200" lvl="1" indent="-457200"/>
            <a:r>
              <a:rPr lang="en-US" sz="3600" dirty="0" smtClean="0"/>
              <a:t>No one is entitled to forgiveness.</a:t>
            </a:r>
          </a:p>
          <a:p>
            <a:pPr marL="457200" lvl="1" indent="-457200"/>
            <a:r>
              <a:rPr lang="en-US" sz="3600" dirty="0" smtClean="0"/>
              <a:t>It may take time to forgive. </a:t>
            </a:r>
          </a:p>
          <a:p>
            <a:pPr marL="457200" lvl="1" indent="-457200"/>
            <a:r>
              <a:rPr lang="en-US" sz="3600" dirty="0" smtClean="0"/>
              <a:t>God has given us the ministry of reconciliation.</a:t>
            </a:r>
            <a:endParaRPr lang="en-US" sz="3600" dirty="0"/>
          </a:p>
        </p:txBody>
      </p:sp>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15693" y="1837531"/>
            <a:ext cx="8501270" cy="914096"/>
          </a:xfrm>
          <a:prstGeom prst="rect">
            <a:avLst/>
          </a:prstGeom>
        </p:spPr>
        <p:txBody>
          <a:bodyPr/>
          <a:lstStyle/>
          <a:p>
            <a:pPr algn="ctr">
              <a:buNone/>
            </a:pPr>
            <a:r>
              <a:rPr lang="en-US" sz="4400" b="1" dirty="0" smtClean="0">
                <a:latin typeface="Tahoma" pitchFamily="34" charset="0"/>
              </a:rPr>
              <a:t>Thoughts on Forgiveness: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26</a:t>
            </a:fld>
            <a:endParaRPr lang="en-US" sz="2800" dirty="0">
              <a:solidFill>
                <a:schemeClr val="accent4">
                  <a:lumMod val="50000"/>
                </a:schemeClr>
              </a:solidFill>
            </a:endParaRPr>
          </a:p>
        </p:txBody>
      </p:sp>
    </p:spTree>
    <p:extLst>
      <p:ext uri="{BB962C8B-B14F-4D97-AF65-F5344CB8AC3E}">
        <p14:creationId xmlns:p14="http://schemas.microsoft.com/office/powerpoint/2010/main" val="281815625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3200400"/>
            <a:ext cx="7467600" cy="553998"/>
          </a:xfrm>
          <a:prstGeom prst="rect">
            <a:avLst/>
          </a:prstGeom>
        </p:spPr>
        <p:txBody>
          <a:bodyPr/>
          <a:lstStyle/>
          <a:p>
            <a:pPr marL="0" lvl="1" indent="0" algn="ctr">
              <a:buNone/>
            </a:pPr>
            <a:r>
              <a:rPr lang="en-US" sz="4000" dirty="0" smtClean="0"/>
              <a:t>Forgiveness is a </a:t>
            </a:r>
            <a:r>
              <a:rPr lang="en-US" sz="4000" u="sng" dirty="0" smtClean="0"/>
              <a:t>Process</a:t>
            </a:r>
            <a:r>
              <a:rPr lang="en-US" sz="4000" dirty="0" smtClean="0"/>
              <a:t>.</a:t>
            </a:r>
            <a:endParaRPr lang="en-US" sz="4000" dirty="0"/>
          </a:p>
        </p:txBody>
      </p:sp>
      <p:sp>
        <p:nvSpPr>
          <p:cNvPr id="4" name="Text Placeholder 3"/>
          <p:cNvSpPr>
            <a:spLocks noGrp="1" noChangeArrowheads="1"/>
          </p:cNvSpPr>
          <p:nvPr>
            <p:ph type="body" sz="half" idx="4294967295"/>
          </p:nvPr>
        </p:nvSpPr>
        <p:spPr>
          <a:xfrm>
            <a:off x="215693" y="1837531"/>
            <a:ext cx="8501270" cy="914096"/>
          </a:xfrm>
          <a:prstGeom prst="rect">
            <a:avLst/>
          </a:prstGeom>
        </p:spPr>
        <p:txBody>
          <a:bodyPr/>
          <a:lstStyle/>
          <a:p>
            <a:pPr algn="ctr">
              <a:buNone/>
            </a:pPr>
            <a:r>
              <a:rPr lang="en-US" sz="4400" b="1" dirty="0" smtClean="0">
                <a:latin typeface="Tahoma" pitchFamily="34" charset="0"/>
              </a:rPr>
              <a:t>The Truth:</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3</a:t>
            </a:fld>
            <a:endParaRPr lang="en-US" sz="2800" dirty="0">
              <a:solidFill>
                <a:schemeClr val="accent4">
                  <a:lumMod val="50000"/>
                </a:schemeClr>
              </a:solidFill>
            </a:endParaRPr>
          </a:p>
        </p:txBody>
      </p:sp>
    </p:spTree>
    <p:extLst>
      <p:ext uri="{BB962C8B-B14F-4D97-AF65-F5344CB8AC3E}">
        <p14:creationId xmlns:p14="http://schemas.microsoft.com/office/powerpoint/2010/main" val="394516551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3200400"/>
            <a:ext cx="7467600" cy="2259080"/>
          </a:xfrm>
          <a:prstGeom prst="rect">
            <a:avLst/>
          </a:prstGeom>
        </p:spPr>
        <p:txBody>
          <a:bodyPr/>
          <a:lstStyle/>
          <a:p>
            <a:pPr marL="0" lvl="1" indent="0" algn="ctr">
              <a:buNone/>
            </a:pPr>
            <a:r>
              <a:rPr lang="en-US" sz="4000" dirty="0" smtClean="0"/>
              <a:t>Forgiveness is a </a:t>
            </a:r>
            <a:r>
              <a:rPr lang="en-US" sz="4000" u="sng" dirty="0" smtClean="0"/>
              <a:t>Process</a:t>
            </a:r>
            <a:r>
              <a:rPr lang="en-US" sz="4000" dirty="0" smtClean="0"/>
              <a:t>.</a:t>
            </a:r>
          </a:p>
          <a:p>
            <a:pPr marL="0" lvl="1" indent="0" algn="ctr">
              <a:buNone/>
            </a:pPr>
            <a:endParaRPr lang="en-US" dirty="0"/>
          </a:p>
          <a:p>
            <a:pPr marL="0" lvl="1" indent="0" algn="ctr">
              <a:buNone/>
            </a:pPr>
            <a:r>
              <a:rPr lang="en-US" sz="4000" dirty="0" smtClean="0"/>
              <a:t>The GOAL of forgiveness – within marriage – is </a:t>
            </a:r>
            <a:r>
              <a:rPr lang="en-US" sz="4000" u="sng" dirty="0" smtClean="0"/>
              <a:t>Reconciliation</a:t>
            </a:r>
            <a:endParaRPr lang="en-US" sz="4000" u="sng" dirty="0"/>
          </a:p>
        </p:txBody>
      </p:sp>
      <p:sp>
        <p:nvSpPr>
          <p:cNvPr id="4" name="Text Placeholder 3"/>
          <p:cNvSpPr>
            <a:spLocks noGrp="1" noChangeArrowheads="1"/>
          </p:cNvSpPr>
          <p:nvPr>
            <p:ph type="body" sz="half" idx="4294967295"/>
          </p:nvPr>
        </p:nvSpPr>
        <p:spPr>
          <a:xfrm>
            <a:off x="215693" y="1837531"/>
            <a:ext cx="8501270" cy="914096"/>
          </a:xfrm>
          <a:prstGeom prst="rect">
            <a:avLst/>
          </a:prstGeom>
        </p:spPr>
        <p:txBody>
          <a:bodyPr/>
          <a:lstStyle/>
          <a:p>
            <a:pPr algn="ctr">
              <a:buNone/>
            </a:pPr>
            <a:r>
              <a:rPr lang="en-US" sz="4400" b="1" dirty="0" smtClean="0">
                <a:latin typeface="Tahoma" pitchFamily="34" charset="0"/>
              </a:rPr>
              <a:t>The Truth:</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4</a:t>
            </a:fld>
            <a:endParaRPr lang="en-US" sz="2800" dirty="0">
              <a:solidFill>
                <a:schemeClr val="accent4">
                  <a:lumMod val="50000"/>
                </a:schemeClr>
              </a:solidFill>
            </a:endParaRPr>
          </a:p>
        </p:txBody>
      </p:sp>
    </p:spTree>
    <p:extLst>
      <p:ext uri="{BB962C8B-B14F-4D97-AF65-F5344CB8AC3E}">
        <p14:creationId xmlns:p14="http://schemas.microsoft.com/office/powerpoint/2010/main" val="117932791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2068259"/>
          </a:xfrm>
          <a:prstGeom prst="rect">
            <a:avLst/>
          </a:prstGeom>
        </p:spPr>
        <p:txBody>
          <a:bodyPr/>
          <a:lstStyle/>
          <a:p>
            <a:pPr marL="0" lvl="1" indent="0">
              <a:buNone/>
            </a:pPr>
            <a:r>
              <a:rPr lang="en-US" sz="3200" dirty="0" smtClean="0"/>
              <a:t>		</a:t>
            </a:r>
            <a:endParaRPr lang="en-US" sz="3200" dirty="0"/>
          </a:p>
          <a:p>
            <a:pPr marL="0" lvl="1" indent="0">
              <a:buNone/>
            </a:pPr>
            <a:r>
              <a:rPr lang="en-US" sz="3200" dirty="0" smtClean="0"/>
              <a:t>		</a:t>
            </a:r>
            <a:r>
              <a:rPr lang="en-US" sz="3200" dirty="0"/>
              <a:t>	</a:t>
            </a:r>
            <a:r>
              <a:rPr lang="en-US" sz="3200" dirty="0" smtClean="0"/>
              <a:t>     			</a:t>
            </a:r>
            <a:endParaRPr lang="en-US" sz="3200" dirty="0"/>
          </a:p>
          <a:p>
            <a:pPr marL="0" lvl="1" indent="0">
              <a:buNone/>
            </a:pPr>
            <a:r>
              <a:rPr lang="en-US" sz="3200" dirty="0" smtClean="0"/>
              <a:t>	</a:t>
            </a:r>
            <a:endParaRPr lang="en-US" sz="3200" dirty="0" smtClean="0"/>
          </a:p>
          <a:p>
            <a:pPr marL="0" lvl="1" indent="0">
              <a:buNone/>
            </a:pPr>
            <a:r>
              <a:rPr lang="en-US" sz="3200" dirty="0" smtClean="0"/>
              <a:t>			</a:t>
            </a:r>
            <a:endParaRPr lang="en-US" sz="3200" dirty="0"/>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5</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220419561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2068259"/>
          </a:xfrm>
          <a:prstGeom prst="rect">
            <a:avLst/>
          </a:prstGeom>
        </p:spPr>
        <p:txBody>
          <a:bodyPr/>
          <a:lstStyle/>
          <a:p>
            <a:pPr marL="0" lvl="1" indent="0">
              <a:buNone/>
            </a:pPr>
            <a:r>
              <a:rPr lang="en-US" sz="3200" dirty="0" smtClean="0"/>
              <a:t>		1</a:t>
            </a:r>
            <a:r>
              <a:rPr lang="en-US" sz="3200" dirty="0"/>
              <a:t>. Resume Respectful Treatment</a:t>
            </a:r>
          </a:p>
          <a:p>
            <a:pPr marL="0" lvl="1" indent="0">
              <a:buNone/>
            </a:pPr>
            <a:r>
              <a:rPr lang="en-US" sz="3200" dirty="0" smtClean="0"/>
              <a:t>		</a:t>
            </a:r>
            <a:r>
              <a:rPr lang="en-US" sz="3200" dirty="0"/>
              <a:t>	</a:t>
            </a:r>
            <a:r>
              <a:rPr lang="en-US" sz="3200" dirty="0" smtClean="0"/>
              <a:t>     			</a:t>
            </a:r>
            <a:endParaRPr lang="en-US" sz="3200" dirty="0"/>
          </a:p>
          <a:p>
            <a:pPr marL="0" lvl="1" indent="0">
              <a:buNone/>
            </a:pPr>
            <a:r>
              <a:rPr lang="en-US" sz="3200" dirty="0" smtClean="0"/>
              <a:t>	</a:t>
            </a:r>
            <a:endParaRPr lang="en-US" sz="3200" dirty="0" smtClean="0"/>
          </a:p>
          <a:p>
            <a:pPr marL="0" lvl="1" indent="0">
              <a:buNone/>
            </a:pPr>
            <a:r>
              <a:rPr lang="en-US" sz="3200" dirty="0" smtClean="0"/>
              <a:t>			</a:t>
            </a:r>
            <a:endParaRPr lang="en-US" sz="3200" dirty="0"/>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6</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26560889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2609945"/>
          </a:xfrm>
          <a:prstGeom prst="rect">
            <a:avLst/>
          </a:prstGeom>
        </p:spPr>
        <p:txBody>
          <a:bodyPr/>
          <a:lstStyle/>
          <a:p>
            <a:pPr marL="0" lvl="1" indent="0">
              <a:buNone/>
            </a:pPr>
            <a:r>
              <a:rPr lang="en-US" sz="3200" dirty="0" smtClean="0"/>
              <a:t>		1</a:t>
            </a:r>
            <a:r>
              <a:rPr lang="en-US" sz="3200" dirty="0"/>
              <a:t>. Resume Respectful Treatment</a:t>
            </a:r>
          </a:p>
          <a:p>
            <a:pPr marL="0" lvl="1" indent="0">
              <a:buNone/>
            </a:pPr>
            <a:r>
              <a:rPr lang="en-US" sz="3200" dirty="0" smtClean="0"/>
              <a:t>		2</a:t>
            </a:r>
            <a:r>
              <a:rPr lang="en-US" sz="3200" dirty="0"/>
              <a:t>. Honest </a:t>
            </a:r>
            <a:r>
              <a:rPr lang="en-US" sz="3200" dirty="0" smtClean="0"/>
              <a:t>Communication</a:t>
            </a:r>
          </a:p>
          <a:p>
            <a:pPr marL="0" lvl="1" indent="0">
              <a:buNone/>
            </a:pPr>
            <a:r>
              <a:rPr lang="en-US" sz="3200" dirty="0"/>
              <a:t>	</a:t>
            </a:r>
            <a:r>
              <a:rPr lang="en-US" sz="3200" dirty="0" smtClean="0"/>
              <a:t>     			</a:t>
            </a:r>
            <a:endParaRPr lang="en-US" sz="3200" dirty="0"/>
          </a:p>
          <a:p>
            <a:pPr marL="0" lvl="1" indent="0">
              <a:buNone/>
            </a:pPr>
            <a:r>
              <a:rPr lang="en-US" sz="3200" dirty="0" smtClean="0"/>
              <a:t>	</a:t>
            </a:r>
            <a:endParaRPr lang="en-US" sz="3200" dirty="0" smtClean="0"/>
          </a:p>
          <a:p>
            <a:pPr marL="0" lvl="1" indent="0">
              <a:buNone/>
            </a:pPr>
            <a:r>
              <a:rPr lang="en-US" sz="3200" dirty="0" smtClean="0"/>
              <a:t>			</a:t>
            </a:r>
            <a:endParaRPr lang="en-US" sz="3200" dirty="0"/>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7</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295636168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2609945"/>
          </a:xfrm>
          <a:prstGeom prst="rect">
            <a:avLst/>
          </a:prstGeom>
        </p:spPr>
        <p:txBody>
          <a:bodyPr/>
          <a:lstStyle/>
          <a:p>
            <a:pPr marL="0" lvl="1" indent="0">
              <a:buNone/>
            </a:pPr>
            <a:r>
              <a:rPr lang="en-US" sz="3200" dirty="0" smtClean="0"/>
              <a:t>		1</a:t>
            </a:r>
            <a:r>
              <a:rPr lang="en-US" sz="3200" dirty="0"/>
              <a:t>. Resume Respectful Treatment</a:t>
            </a:r>
          </a:p>
          <a:p>
            <a:pPr marL="0" lvl="1" indent="0">
              <a:buNone/>
            </a:pPr>
            <a:r>
              <a:rPr lang="en-US" sz="3200" dirty="0" smtClean="0"/>
              <a:t>		2</a:t>
            </a:r>
            <a:r>
              <a:rPr lang="en-US" sz="3200" dirty="0"/>
              <a:t>. Honest </a:t>
            </a:r>
            <a:r>
              <a:rPr lang="en-US" sz="3200" dirty="0" smtClean="0"/>
              <a:t>Communication</a:t>
            </a:r>
          </a:p>
          <a:p>
            <a:pPr marL="0" lvl="1" indent="0">
              <a:buNone/>
            </a:pPr>
            <a:r>
              <a:rPr lang="en-US" sz="3200" dirty="0"/>
              <a:t>WRONG DOER:	</a:t>
            </a:r>
            <a:r>
              <a:rPr lang="en-US" sz="3200" dirty="0" smtClean="0"/>
              <a:t>     			</a:t>
            </a:r>
            <a:endParaRPr lang="en-US" sz="3200" dirty="0"/>
          </a:p>
          <a:p>
            <a:pPr marL="0" lvl="1" indent="0">
              <a:buNone/>
            </a:pPr>
            <a:r>
              <a:rPr lang="en-US" sz="3200" dirty="0" smtClean="0"/>
              <a:t>	</a:t>
            </a:r>
            <a:endParaRPr lang="en-US" sz="3200" dirty="0" smtClean="0"/>
          </a:p>
          <a:p>
            <a:pPr marL="0" lvl="1" indent="0">
              <a:buNone/>
            </a:pPr>
            <a:r>
              <a:rPr lang="en-US" sz="3200" dirty="0" smtClean="0"/>
              <a:t>			</a:t>
            </a:r>
            <a:endParaRPr lang="en-US" sz="3200" dirty="0"/>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8</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278580890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667000"/>
            <a:ext cx="7467600" cy="2609945"/>
          </a:xfrm>
          <a:prstGeom prst="rect">
            <a:avLst/>
          </a:prstGeom>
        </p:spPr>
        <p:txBody>
          <a:bodyPr/>
          <a:lstStyle/>
          <a:p>
            <a:pPr marL="0" lvl="1" indent="0">
              <a:buNone/>
            </a:pPr>
            <a:r>
              <a:rPr lang="en-US" sz="3200" dirty="0" smtClean="0"/>
              <a:t>		1</a:t>
            </a:r>
            <a:r>
              <a:rPr lang="en-US" sz="3200" dirty="0"/>
              <a:t>. Resume Respectful Treatment</a:t>
            </a:r>
          </a:p>
          <a:p>
            <a:pPr marL="0" lvl="1" indent="0">
              <a:buNone/>
            </a:pPr>
            <a:r>
              <a:rPr lang="en-US" sz="3200" dirty="0" smtClean="0"/>
              <a:t>		2</a:t>
            </a:r>
            <a:r>
              <a:rPr lang="en-US" sz="3200" dirty="0"/>
              <a:t>. Honest </a:t>
            </a:r>
            <a:r>
              <a:rPr lang="en-US" sz="3200" dirty="0" smtClean="0"/>
              <a:t>Communication</a:t>
            </a:r>
          </a:p>
          <a:p>
            <a:pPr marL="0" lvl="1" indent="0">
              <a:buNone/>
            </a:pPr>
            <a:r>
              <a:rPr lang="en-US" sz="3200" dirty="0"/>
              <a:t>WRONG DOER:	</a:t>
            </a:r>
            <a:r>
              <a:rPr lang="en-US" sz="3200" dirty="0" smtClean="0"/>
              <a:t>     			</a:t>
            </a:r>
            <a:endParaRPr lang="en-US" sz="3200" dirty="0"/>
          </a:p>
          <a:p>
            <a:pPr marL="0" lvl="1" indent="0">
              <a:buNone/>
            </a:pPr>
            <a:r>
              <a:rPr lang="en-US" sz="3200" dirty="0" smtClean="0"/>
              <a:t>3</a:t>
            </a:r>
            <a:r>
              <a:rPr lang="en-US" sz="3200" dirty="0"/>
              <a:t>. Apologize with a plan             </a:t>
            </a:r>
            <a:r>
              <a:rPr lang="en-US" sz="3200" dirty="0" smtClean="0"/>
              <a:t>	</a:t>
            </a:r>
            <a:endParaRPr lang="en-US" sz="3200" dirty="0" smtClean="0"/>
          </a:p>
          <a:p>
            <a:pPr marL="0" lvl="1" indent="0">
              <a:buNone/>
            </a:pPr>
            <a:r>
              <a:rPr lang="en-US" sz="3200" dirty="0" smtClean="0"/>
              <a:t>			</a:t>
            </a:r>
            <a:endParaRPr lang="en-US" sz="3200" dirty="0"/>
          </a:p>
        </p:txBody>
      </p:sp>
      <p:sp>
        <p:nvSpPr>
          <p:cNvPr id="5" name="TextBox 4"/>
          <p:cNvSpPr txBox="1"/>
          <p:nvPr/>
        </p:nvSpPr>
        <p:spPr>
          <a:xfrm>
            <a:off x="8229600" y="6248400"/>
            <a:ext cx="838200" cy="523220"/>
          </a:xfrm>
          <a:prstGeom prst="rect">
            <a:avLst/>
          </a:prstGeom>
          <a:noFill/>
        </p:spPr>
        <p:txBody>
          <a:bodyPr wrap="square" rtlCol="0">
            <a:spAutoFit/>
          </a:bodyPr>
          <a:lstStyle/>
          <a:p>
            <a:pPr algn="ctr"/>
            <a:fld id="{4D9CADB4-B1CE-436E-8D5A-0409B7A1C67C}" type="slidenum">
              <a:rPr lang="en-US" sz="2800" smtClean="0">
                <a:solidFill>
                  <a:schemeClr val="accent4">
                    <a:lumMod val="50000"/>
                  </a:schemeClr>
                </a:solidFill>
              </a:rPr>
              <a:t>9</a:t>
            </a:fld>
            <a:endParaRPr lang="en-US" sz="2800" dirty="0">
              <a:solidFill>
                <a:schemeClr val="accent4">
                  <a:lumMod val="50000"/>
                </a:schemeClr>
              </a:solidFill>
            </a:endParaRPr>
          </a:p>
        </p:txBody>
      </p:sp>
      <p:sp>
        <p:nvSpPr>
          <p:cNvPr id="6" name="Text Placeholder 3"/>
          <p:cNvSpPr>
            <a:spLocks noGrp="1" noChangeArrowheads="1"/>
          </p:cNvSpPr>
          <p:nvPr>
            <p:ph type="body" sz="half" idx="4294967295"/>
          </p:nvPr>
        </p:nvSpPr>
        <p:spPr>
          <a:xfrm>
            <a:off x="215693" y="1532731"/>
            <a:ext cx="8501270" cy="677069"/>
          </a:xfrm>
          <a:prstGeom prst="rect">
            <a:avLst/>
          </a:prstGeom>
        </p:spPr>
        <p:txBody>
          <a:bodyPr/>
          <a:lstStyle/>
          <a:p>
            <a:pPr algn="ctr">
              <a:buNone/>
            </a:pPr>
            <a:r>
              <a:rPr lang="en-US" sz="4400" b="1" dirty="0" smtClean="0">
                <a:latin typeface="Tahoma" pitchFamily="34" charset="0"/>
              </a:rPr>
              <a:t>The Forgiveness Process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41951596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278</TotalTime>
  <Words>2958</Words>
  <Application>Microsoft Office PowerPoint</Application>
  <PresentationFormat>On-screen Show (4:3)</PresentationFormat>
  <Paragraphs>276</Paragraphs>
  <Slides>26</Slides>
  <Notes>26</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37</cp:revision>
  <cp:lastPrinted>2013-09-09T20:16:10Z</cp:lastPrinted>
  <dcterms:created xsi:type="dcterms:W3CDTF">2013-09-09T14:30:13Z</dcterms:created>
  <dcterms:modified xsi:type="dcterms:W3CDTF">2015-04-10T19:03:47Z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