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7"/>
  </p:notesMasterIdLst>
  <p:handoutMasterIdLst>
    <p:handoutMasterId r:id="rId38"/>
  </p:handoutMasterIdLst>
  <p:sldIdLst>
    <p:sldId id="271" r:id="rId4"/>
    <p:sldId id="289" r:id="rId5"/>
    <p:sldId id="308" r:id="rId6"/>
    <p:sldId id="307" r:id="rId7"/>
    <p:sldId id="272" r:id="rId8"/>
    <p:sldId id="277" r:id="rId9"/>
    <p:sldId id="273" r:id="rId10"/>
    <p:sldId id="259" r:id="rId11"/>
    <p:sldId id="285" r:id="rId12"/>
    <p:sldId id="284" r:id="rId13"/>
    <p:sldId id="290" r:id="rId14"/>
    <p:sldId id="275" r:id="rId15"/>
    <p:sldId id="291" r:id="rId16"/>
    <p:sldId id="279" r:id="rId17"/>
    <p:sldId id="286" r:id="rId18"/>
    <p:sldId id="293" r:id="rId19"/>
    <p:sldId id="294" r:id="rId20"/>
    <p:sldId id="295" r:id="rId21"/>
    <p:sldId id="296" r:id="rId22"/>
    <p:sldId id="297" r:id="rId23"/>
    <p:sldId id="292" r:id="rId24"/>
    <p:sldId id="301" r:id="rId25"/>
    <p:sldId id="311" r:id="rId26"/>
    <p:sldId id="310" r:id="rId27"/>
    <p:sldId id="309" r:id="rId28"/>
    <p:sldId id="298" r:id="rId29"/>
    <p:sldId id="303" r:id="rId30"/>
    <p:sldId id="304" r:id="rId31"/>
    <p:sldId id="305" r:id="rId32"/>
    <p:sldId id="306" r:id="rId33"/>
    <p:sldId id="282" r:id="rId34"/>
    <p:sldId id="274" r:id="rId35"/>
    <p:sldId id="283" r:id="rId36"/>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3" autoAdjust="0"/>
    <p:restoredTop sz="94660"/>
  </p:normalViewPr>
  <p:slideViewPr>
    <p:cSldViewPr>
      <p:cViewPr>
        <p:scale>
          <a:sx n="73" d="100"/>
          <a:sy n="73" d="100"/>
        </p:scale>
        <p:origin x="-1164"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pPr/>
              <a:t>4/5/2015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pPr/>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pPr/>
              <a:t>4/5/2015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pPr/>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1:30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1:31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1:32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1:35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1:36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1:38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1:40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1:32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1:43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1:58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1:57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1:57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1:45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1:50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1:52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1:53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1:56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1:54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1:56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4/5/2015 1:29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Feelings / Hurt</a:t>
            </a:r>
          </a:p>
        </p:txBody>
      </p:sp>
    </p:spTree>
    <p:extLst>
      <p:ext uri="{BB962C8B-B14F-4D97-AF65-F5344CB8AC3E}">
        <p14:creationId xmlns:p14="http://schemas.microsoft.com/office/powerpoint/2010/main" val="9474339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667000" y="3083004"/>
            <a:ext cx="5562600" cy="498598"/>
          </a:xfrm>
          <a:prstGeom prst="rect">
            <a:avLst/>
          </a:prstGeom>
        </p:spPr>
        <p:txBody>
          <a:bodyPr/>
          <a:lstStyle/>
          <a:p>
            <a:pPr marL="457200" lvl="1" indent="-457200"/>
            <a:r>
              <a:rPr lang="en-US" sz="3600" dirty="0" smtClean="0"/>
              <a:t>Stick Your Neck </a:t>
            </a:r>
            <a:r>
              <a:rPr lang="en-US" sz="3600" dirty="0" smtClean="0"/>
              <a:t>Out</a:t>
            </a:r>
            <a:endParaRPr lang="en-US" sz="3600" dirty="0" smtClean="0"/>
          </a:p>
        </p:txBody>
      </p:sp>
      <p:sp>
        <p:nvSpPr>
          <p:cNvPr id="4"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Solutions for the Turtle:</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10</a:t>
            </a:fld>
            <a:endParaRPr lang="en-US" sz="3600" dirty="0">
              <a:solidFill>
                <a:schemeClr val="accent4">
                  <a:lumMod val="50000"/>
                </a:schemeClr>
              </a:solidFill>
            </a:endParaRPr>
          </a:p>
        </p:txBody>
      </p:sp>
    </p:spTree>
    <p:extLst>
      <p:ext uri="{BB962C8B-B14F-4D97-AF65-F5344CB8AC3E}">
        <p14:creationId xmlns:p14="http://schemas.microsoft.com/office/powerpoint/2010/main" val="225319371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667000" y="3083004"/>
            <a:ext cx="5562600" cy="1107996"/>
          </a:xfrm>
          <a:prstGeom prst="rect">
            <a:avLst/>
          </a:prstGeom>
        </p:spPr>
        <p:txBody>
          <a:bodyPr/>
          <a:lstStyle/>
          <a:p>
            <a:pPr marL="457200" lvl="1" indent="-457200"/>
            <a:r>
              <a:rPr lang="en-US" sz="3600" dirty="0" smtClean="0"/>
              <a:t>Stick Your Neck Out</a:t>
            </a:r>
          </a:p>
          <a:p>
            <a:pPr marL="457200" lvl="1" indent="-457200"/>
            <a:r>
              <a:rPr lang="en-US" sz="3600" dirty="0" smtClean="0"/>
              <a:t>Speak When Safe</a:t>
            </a:r>
            <a:endParaRPr lang="en-US" sz="3600" dirty="0"/>
          </a:p>
        </p:txBody>
      </p:sp>
      <p:sp>
        <p:nvSpPr>
          <p:cNvPr id="4"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Solutions for the Turtle:</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11</a:t>
            </a:fld>
            <a:endParaRPr lang="en-US" sz="3600" dirty="0">
              <a:solidFill>
                <a:schemeClr val="accent4">
                  <a:lumMod val="50000"/>
                </a:schemeClr>
              </a:solidFill>
            </a:endParaRPr>
          </a:p>
        </p:txBody>
      </p:sp>
    </p:spTree>
    <p:extLst>
      <p:ext uri="{BB962C8B-B14F-4D97-AF65-F5344CB8AC3E}">
        <p14:creationId xmlns:p14="http://schemas.microsoft.com/office/powerpoint/2010/main" val="306050268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667000" y="3083004"/>
            <a:ext cx="5562600" cy="498598"/>
          </a:xfrm>
          <a:prstGeom prst="rect">
            <a:avLst/>
          </a:prstGeom>
        </p:spPr>
        <p:txBody>
          <a:bodyPr/>
          <a:lstStyle/>
          <a:p>
            <a:pPr marL="457200" lvl="1" indent="-457200"/>
            <a:r>
              <a:rPr lang="en-US" sz="3600" dirty="0" smtClean="0"/>
              <a:t>Stop Roaring</a:t>
            </a:r>
            <a:r>
              <a:rPr lang="en-US" sz="3600" dirty="0" smtClean="0"/>
              <a:t>!</a:t>
            </a:r>
            <a:endParaRPr lang="en-US" sz="3600" dirty="0" smtClean="0"/>
          </a:p>
        </p:txBody>
      </p:sp>
      <p:sp>
        <p:nvSpPr>
          <p:cNvPr id="4"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Solutions for the Lion: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12</a:t>
            </a:fld>
            <a:endParaRPr lang="en-US" sz="3600" dirty="0">
              <a:solidFill>
                <a:schemeClr val="accent4">
                  <a:lumMod val="50000"/>
                </a:schemeClr>
              </a:solidFill>
            </a:endParaRPr>
          </a:p>
        </p:txBody>
      </p:sp>
    </p:spTree>
    <p:extLst>
      <p:ext uri="{BB962C8B-B14F-4D97-AF65-F5344CB8AC3E}">
        <p14:creationId xmlns:p14="http://schemas.microsoft.com/office/powerpoint/2010/main" val="695024584"/>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2667000" y="3083004"/>
            <a:ext cx="5562600" cy="1107996"/>
          </a:xfrm>
          <a:prstGeom prst="rect">
            <a:avLst/>
          </a:prstGeom>
        </p:spPr>
        <p:txBody>
          <a:bodyPr/>
          <a:lstStyle/>
          <a:p>
            <a:pPr marL="457200" lvl="1" indent="-457200"/>
            <a:r>
              <a:rPr lang="en-US" sz="3600" dirty="0" smtClean="0"/>
              <a:t>Stop Roaring!</a:t>
            </a:r>
          </a:p>
          <a:p>
            <a:pPr marL="457200" lvl="1" indent="-457200"/>
            <a:r>
              <a:rPr lang="en-US" sz="3600" dirty="0" smtClean="0"/>
              <a:t>Become Soft</a:t>
            </a:r>
            <a:endParaRPr lang="en-US" sz="3600" dirty="0"/>
          </a:p>
        </p:txBody>
      </p:sp>
      <p:sp>
        <p:nvSpPr>
          <p:cNvPr id="4"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Solutions for the Lion:</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13</a:t>
            </a:fld>
            <a:endParaRPr lang="en-US" sz="3600" dirty="0">
              <a:solidFill>
                <a:schemeClr val="accent4">
                  <a:lumMod val="50000"/>
                </a:schemeClr>
              </a:solidFill>
            </a:endParaRPr>
          </a:p>
        </p:txBody>
      </p:sp>
    </p:spTree>
    <p:extLst>
      <p:ext uri="{BB962C8B-B14F-4D97-AF65-F5344CB8AC3E}">
        <p14:creationId xmlns:p14="http://schemas.microsoft.com/office/powerpoint/2010/main" val="4106636002"/>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400" y="2514600"/>
            <a:ext cx="4876800" cy="3657600"/>
          </a:xfrm>
          <a:prstGeom prst="rect">
            <a:avLst/>
          </a:prstGeom>
        </p:spPr>
      </p:pic>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
        <p:nvSpPr>
          <p:cNvPr id="6" name="TextBox 5"/>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14</a:t>
            </a:fld>
            <a:endParaRPr lang="en-US" sz="3600" dirty="0">
              <a:solidFill>
                <a:schemeClr val="accent4">
                  <a:lumMod val="50000"/>
                </a:schemeClr>
              </a:solidFill>
            </a:endParaRPr>
          </a:p>
        </p:txBody>
      </p:sp>
    </p:spTree>
    <p:extLst>
      <p:ext uri="{BB962C8B-B14F-4D97-AF65-F5344CB8AC3E}">
        <p14:creationId xmlns:p14="http://schemas.microsoft.com/office/powerpoint/2010/main" val="3653857698"/>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599" y="2667405"/>
            <a:ext cx="8107363" cy="972574"/>
          </a:xfrm>
          <a:prstGeom prst="rect">
            <a:avLst/>
          </a:prstGeom>
        </p:spPr>
        <p:txBody>
          <a:bodyPr/>
          <a:lstStyle/>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We react emotionally –</a:t>
            </a:r>
          </a:p>
          <a:p>
            <a:pPr marL="517525" lvl="1" indent="0" algn="ctr">
              <a:buNone/>
            </a:pPr>
            <a:r>
              <a:rPr lang="en-US" b="1" dirty="0" smtClean="0">
                <a:latin typeface="Tahoma" pitchFamily="34" charset="0"/>
                <a:ea typeface="Tahoma" panose="020B0604030504040204" pitchFamily="34" charset="0"/>
                <a:cs typeface="Tahoma" panose="020B0604030504040204" pitchFamily="34" charset="0"/>
              </a:rPr>
              <a:t>“Hurt back” – “Get even”</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15</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3184683120"/>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599" y="2667405"/>
            <a:ext cx="8107363" cy="2055947"/>
          </a:xfrm>
          <a:prstGeom prst="rect">
            <a:avLst/>
          </a:prstGeom>
        </p:spPr>
        <p:txBody>
          <a:bodyPr/>
          <a:lstStyle/>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We react emotionally –</a:t>
            </a:r>
          </a:p>
          <a:p>
            <a:pPr marL="517525" lvl="1" indent="0" algn="ctr">
              <a:buNone/>
            </a:pPr>
            <a:r>
              <a:rPr lang="en-US" b="1" dirty="0" smtClean="0">
                <a:latin typeface="Tahoma" pitchFamily="34" charset="0"/>
                <a:ea typeface="Tahoma" panose="020B0604030504040204" pitchFamily="34" charset="0"/>
                <a:cs typeface="Tahoma" panose="020B0604030504040204" pitchFamily="34" charset="0"/>
              </a:rPr>
              <a:t>“Hurt back” – “Get even”</a:t>
            </a:r>
          </a:p>
          <a:p>
            <a:pPr marL="0" indent="0" algn="ctr">
              <a:buNone/>
            </a:pPr>
            <a:r>
              <a:rPr lang="en-US" b="1" dirty="0" smtClean="0">
                <a:latin typeface="Tahoma" pitchFamily="34" charset="0"/>
                <a:ea typeface="Tahoma" panose="020B0604030504040204" pitchFamily="34" charset="0"/>
                <a:cs typeface="Tahoma" panose="020B0604030504040204" pitchFamily="34" charset="0"/>
              </a:rPr>
              <a:t>Creates a Downward Spiral</a:t>
            </a:r>
            <a:r>
              <a:rPr lang="en-US" dirty="0">
                <a:latin typeface="Tahoma" panose="020B0604030504040204" pitchFamily="34" charset="0"/>
                <a:ea typeface="Tahoma" panose="020B0604030504040204" pitchFamily="34" charset="0"/>
                <a:cs typeface="Tahoma" panose="020B0604030504040204" pitchFamily="34" charset="0"/>
              </a:rPr>
              <a:t> </a:t>
            </a:r>
            <a:r>
              <a:rPr lang="en-US" dirty="0" smtClean="0">
                <a:latin typeface="Tahoma" panose="020B0604030504040204" pitchFamily="34" charset="0"/>
                <a:ea typeface="Tahoma" panose="020B0604030504040204" pitchFamily="34" charset="0"/>
                <a:cs typeface="Tahoma" panose="020B0604030504040204" pitchFamily="34" charset="0"/>
              </a:rPr>
              <a:t>– </a:t>
            </a:r>
          </a:p>
          <a:p>
            <a:pPr marL="517525" lvl="1" indent="0" algn="ctr">
              <a:buNone/>
            </a:pPr>
            <a:r>
              <a:rPr lang="en-US" b="1" dirty="0" smtClean="0">
                <a:latin typeface="Tahoma" pitchFamily="34" charset="0"/>
                <a:ea typeface="Tahoma" panose="020B0604030504040204" pitchFamily="34" charset="0"/>
                <a:cs typeface="Tahoma" panose="020B0604030504040204" pitchFamily="34" charset="0"/>
              </a:rPr>
              <a:t>Rationalize/justify behavior</a:t>
            </a: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16</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4031522603"/>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599" y="2667405"/>
            <a:ext cx="8107363" cy="3003899"/>
          </a:xfrm>
          <a:prstGeom prst="rect">
            <a:avLst/>
          </a:prstGeom>
        </p:spPr>
        <p:txBody>
          <a:bodyPr/>
          <a:lstStyle/>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We react emotionally –</a:t>
            </a:r>
          </a:p>
          <a:p>
            <a:pPr marL="517525" lvl="1" indent="0" algn="ctr">
              <a:buNone/>
            </a:pPr>
            <a:r>
              <a:rPr lang="en-US" b="1" dirty="0" smtClean="0">
                <a:latin typeface="Tahoma" pitchFamily="34" charset="0"/>
                <a:ea typeface="Tahoma" panose="020B0604030504040204" pitchFamily="34" charset="0"/>
                <a:cs typeface="Tahoma" panose="020B0604030504040204" pitchFamily="34" charset="0"/>
              </a:rPr>
              <a:t>“Hurt back” – “Get even”</a:t>
            </a:r>
          </a:p>
          <a:p>
            <a:pPr marL="0" indent="0" algn="ctr">
              <a:buNone/>
            </a:pPr>
            <a:r>
              <a:rPr lang="en-US" b="1" dirty="0" smtClean="0">
                <a:latin typeface="Tahoma" pitchFamily="34" charset="0"/>
                <a:ea typeface="Tahoma" panose="020B0604030504040204" pitchFamily="34" charset="0"/>
                <a:cs typeface="Tahoma" panose="020B0604030504040204" pitchFamily="34" charset="0"/>
              </a:rPr>
              <a:t>Creates a Downward Spiral</a:t>
            </a:r>
            <a:r>
              <a:rPr lang="en-US" dirty="0">
                <a:latin typeface="Tahoma" panose="020B0604030504040204" pitchFamily="34" charset="0"/>
                <a:ea typeface="Tahoma" panose="020B0604030504040204" pitchFamily="34" charset="0"/>
                <a:cs typeface="Tahoma" panose="020B0604030504040204" pitchFamily="34" charset="0"/>
              </a:rPr>
              <a:t> </a:t>
            </a:r>
            <a:r>
              <a:rPr lang="en-US" dirty="0" smtClean="0">
                <a:latin typeface="Tahoma" panose="020B0604030504040204" pitchFamily="34" charset="0"/>
                <a:ea typeface="Tahoma" panose="020B0604030504040204" pitchFamily="34" charset="0"/>
                <a:cs typeface="Tahoma" panose="020B0604030504040204" pitchFamily="34" charset="0"/>
              </a:rPr>
              <a:t>– </a:t>
            </a:r>
          </a:p>
          <a:p>
            <a:pPr marL="517525" lvl="1" indent="0" algn="ctr">
              <a:buNone/>
            </a:pPr>
            <a:r>
              <a:rPr lang="en-US" b="1" dirty="0" smtClean="0">
                <a:latin typeface="Tahoma" pitchFamily="34" charset="0"/>
                <a:ea typeface="Tahoma" panose="020B0604030504040204" pitchFamily="34" charset="0"/>
                <a:cs typeface="Tahoma" panose="020B0604030504040204" pitchFamily="34" charset="0"/>
              </a:rPr>
              <a:t>Rationalize/justify behavior</a:t>
            </a:r>
          </a:p>
          <a:p>
            <a:pPr marL="517525" lvl="1" indent="0" algn="ctr">
              <a:buNone/>
            </a:pPr>
            <a:endParaRPr lang="en-US" b="1" dirty="0">
              <a:latin typeface="Tahoma" pitchFamily="34" charset="0"/>
              <a:ea typeface="Tahoma" panose="020B0604030504040204" pitchFamily="34" charset="0"/>
              <a:cs typeface="Tahoma" panose="020B0604030504040204" pitchFamily="34" charset="0"/>
            </a:endParaRPr>
          </a:p>
          <a:p>
            <a:pPr marL="0" indent="0" algn="ctr">
              <a:buNone/>
            </a:pPr>
            <a:r>
              <a:rPr lang="en-US" b="1" dirty="0" smtClean="0">
                <a:latin typeface="Tahoma" pitchFamily="34" charset="0"/>
                <a:ea typeface="Tahoma" panose="020B0604030504040204" pitchFamily="34" charset="0"/>
                <a:cs typeface="Tahoma" panose="020B0604030504040204" pitchFamily="34" charset="0"/>
              </a:rPr>
              <a:t>Extremely Dangerous!</a:t>
            </a: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17</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807661043"/>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667405"/>
            <a:ext cx="7696200" cy="1538883"/>
          </a:xfrm>
          <a:prstGeom prst="rect">
            <a:avLst/>
          </a:prstGeom>
        </p:spPr>
        <p:txBody>
          <a:bodyPr/>
          <a:lstStyle/>
          <a:p>
            <a:pPr algn="ctr">
              <a:buFont typeface="Monotype Sorts" pitchFamily="2" charset="2"/>
              <a:buNone/>
            </a:pPr>
            <a:r>
              <a:rPr lang="en-US" altLang="en-US" sz="3600" dirty="0" smtClean="0">
                <a:latin typeface="Tahoma" pitchFamily="34" charset="0"/>
                <a:ea typeface="Tahoma" panose="020B0604030504040204" pitchFamily="34" charset="0"/>
                <a:cs typeface="Tahoma" panose="020B0604030504040204" pitchFamily="34" charset="0"/>
              </a:rPr>
              <a:t>More and more hurtful behavior is </a:t>
            </a:r>
            <a:r>
              <a:rPr lang="en-US" altLang="en-US" sz="3600" u="sng" dirty="0" smtClean="0">
                <a:latin typeface="Tahoma" pitchFamily="34" charset="0"/>
                <a:ea typeface="Tahoma" panose="020B0604030504040204" pitchFamily="34" charset="0"/>
                <a:cs typeface="Tahoma" panose="020B0604030504040204" pitchFamily="34" charset="0"/>
              </a:rPr>
              <a:t>justified</a:t>
            </a:r>
            <a:r>
              <a:rPr lang="en-US" altLang="en-US" sz="3600" dirty="0" smtClean="0">
                <a:latin typeface="Tahoma" pitchFamily="34" charset="0"/>
                <a:ea typeface="Tahoma" panose="020B0604030504040204" pitchFamily="34" charset="0"/>
                <a:cs typeface="Tahoma" panose="020B0604030504040204" pitchFamily="34" charset="0"/>
              </a:rPr>
              <a:t> and </a:t>
            </a:r>
            <a:r>
              <a:rPr lang="en-US" altLang="en-US" sz="3600" u="sng" dirty="0" smtClean="0">
                <a:latin typeface="Tahoma" pitchFamily="34" charset="0"/>
                <a:ea typeface="Tahoma" panose="020B0604030504040204" pitchFamily="34" charset="0"/>
                <a:cs typeface="Tahoma" panose="020B0604030504040204" pitchFamily="34" charset="0"/>
              </a:rPr>
              <a:t>inflicted</a:t>
            </a:r>
            <a:r>
              <a:rPr lang="en-US" altLang="en-US" sz="3600" dirty="0" smtClean="0">
                <a:latin typeface="Tahoma" pitchFamily="34" charset="0"/>
                <a:ea typeface="Tahoma" panose="020B0604030504040204" pitchFamily="34" charset="0"/>
                <a:cs typeface="Tahoma" panose="020B0604030504040204" pitchFamily="34" charset="0"/>
              </a:rPr>
              <a:t>.</a:t>
            </a:r>
          </a:p>
          <a:p>
            <a:pPr algn="ctr">
              <a:buFont typeface="Monotype Sorts" pitchFamily="2" charset="2"/>
              <a:buNone/>
            </a:pP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18</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1390323699"/>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667405"/>
            <a:ext cx="7696200" cy="2105192"/>
          </a:xfrm>
          <a:prstGeom prst="rect">
            <a:avLst/>
          </a:prstGeom>
        </p:spPr>
        <p:txBody>
          <a:bodyPr/>
          <a:lstStyle/>
          <a:p>
            <a:pPr algn="ctr">
              <a:buFont typeface="Monotype Sorts" pitchFamily="2" charset="2"/>
              <a:buNone/>
            </a:pPr>
            <a:r>
              <a:rPr lang="en-US" altLang="en-US" sz="3600" dirty="0" smtClean="0">
                <a:latin typeface="Tahoma" pitchFamily="34" charset="0"/>
                <a:ea typeface="Tahoma" panose="020B0604030504040204" pitchFamily="34" charset="0"/>
                <a:cs typeface="Tahoma" panose="020B0604030504040204" pitchFamily="34" charset="0"/>
              </a:rPr>
              <a:t>More and more hurtful behavior is </a:t>
            </a:r>
            <a:r>
              <a:rPr lang="en-US" altLang="en-US" sz="3600" u="sng" dirty="0" smtClean="0">
                <a:latin typeface="Tahoma" pitchFamily="34" charset="0"/>
                <a:ea typeface="Tahoma" panose="020B0604030504040204" pitchFamily="34" charset="0"/>
                <a:cs typeface="Tahoma" panose="020B0604030504040204" pitchFamily="34" charset="0"/>
              </a:rPr>
              <a:t>justified</a:t>
            </a:r>
            <a:r>
              <a:rPr lang="en-US" altLang="en-US" sz="3600" dirty="0" smtClean="0">
                <a:latin typeface="Tahoma" pitchFamily="34" charset="0"/>
                <a:ea typeface="Tahoma" panose="020B0604030504040204" pitchFamily="34" charset="0"/>
                <a:cs typeface="Tahoma" panose="020B0604030504040204" pitchFamily="34" charset="0"/>
              </a:rPr>
              <a:t> and </a:t>
            </a:r>
            <a:r>
              <a:rPr lang="en-US" altLang="en-US" sz="3600" u="sng" dirty="0" smtClean="0">
                <a:latin typeface="Tahoma" pitchFamily="34" charset="0"/>
                <a:ea typeface="Tahoma" panose="020B0604030504040204" pitchFamily="34" charset="0"/>
                <a:cs typeface="Tahoma" panose="020B0604030504040204" pitchFamily="34" charset="0"/>
              </a:rPr>
              <a:t>inflicted</a:t>
            </a:r>
            <a:r>
              <a:rPr lang="en-US" altLang="en-US" sz="3600" dirty="0" smtClean="0">
                <a:latin typeface="Tahoma" pitchFamily="34" charset="0"/>
                <a:ea typeface="Tahoma" panose="020B0604030504040204" pitchFamily="34" charset="0"/>
                <a:cs typeface="Tahoma" panose="020B0604030504040204" pitchFamily="34" charset="0"/>
              </a:rPr>
              <a:t>.</a:t>
            </a:r>
          </a:p>
          <a:p>
            <a:pPr algn="ctr">
              <a:buFont typeface="Monotype Sorts" pitchFamily="2" charset="2"/>
              <a:buNone/>
            </a:pPr>
            <a:r>
              <a:rPr lang="en-US" sz="3600" dirty="0" smtClean="0">
                <a:latin typeface="Tahoma" panose="020B0604030504040204" pitchFamily="34" charset="0"/>
                <a:ea typeface="Tahoma" panose="020B0604030504040204" pitchFamily="34" charset="0"/>
                <a:cs typeface="Tahoma" panose="020B0604030504040204" pitchFamily="34" charset="0"/>
              </a:rPr>
              <a:t>The relationship becomes more and more out of control…</a:t>
            </a:r>
            <a:endParaRPr lang="en-US" sz="36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19</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415308999"/>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362200"/>
            <a:ext cx="7467600" cy="1403461"/>
          </a:xfrm>
          <a:prstGeom prst="rect">
            <a:avLst/>
          </a:prstGeom>
        </p:spPr>
        <p:txBody>
          <a:bodyPr/>
          <a:lstStyle/>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We have a tendency of Fight or </a:t>
            </a:r>
            <a:r>
              <a:rPr lang="en-US" altLang="en-US" sz="3600" b="1" u="sng" dirty="0" smtClean="0">
                <a:latin typeface="Tahoma" pitchFamily="34" charset="0"/>
                <a:ea typeface="Tahoma" panose="020B0604030504040204" pitchFamily="34" charset="0"/>
                <a:cs typeface="Tahoma" panose="020B0604030504040204" pitchFamily="34" charset="0"/>
              </a:rPr>
              <a:t>Flight</a:t>
            </a:r>
            <a:r>
              <a:rPr lang="en-US" altLang="en-US" sz="3600" b="1" dirty="0" smtClean="0">
                <a:latin typeface="Tahoma" pitchFamily="34" charset="0"/>
                <a:ea typeface="Tahoma" panose="020B0604030504040204" pitchFamily="34" charset="0"/>
                <a:cs typeface="Tahoma" panose="020B0604030504040204" pitchFamily="34" charset="0"/>
              </a:rPr>
              <a:t> when we are hurt.</a:t>
            </a:r>
          </a:p>
          <a:p>
            <a:pPr algn="ctr">
              <a:buFont typeface="Monotype Sorts" pitchFamily="2" charset="2"/>
              <a:buNone/>
            </a:pPr>
            <a:endParaRPr lang="en-US" sz="1200" b="1" dirty="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endParaRPr lang="en-US" sz="1200" b="1" dirty="0">
              <a:latin typeface="Tahoma" pitchFamily="34" charset="0"/>
              <a:ea typeface="Tahoma" panose="020B0604030504040204" pitchFamily="34" charset="0"/>
              <a:cs typeface="Tahoma" panose="020B0604030504040204" pitchFamily="34" charset="0"/>
            </a:endParaRPr>
          </a:p>
        </p:txBody>
      </p:sp>
      <p:sp>
        <p:nvSpPr>
          <p:cNvPr id="5" name="TextBox 4"/>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a:t>
            </a:fld>
            <a:endParaRPr lang="en-US" sz="3600" dirty="0">
              <a:solidFill>
                <a:schemeClr val="accent4">
                  <a:lumMod val="50000"/>
                </a:schemeClr>
              </a:solidFill>
            </a:endParaRPr>
          </a:p>
        </p:txBody>
      </p:sp>
    </p:spTree>
    <p:extLst>
      <p:ext uri="{BB962C8B-B14F-4D97-AF65-F5344CB8AC3E}">
        <p14:creationId xmlns:p14="http://schemas.microsoft.com/office/powerpoint/2010/main" val="440989632"/>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667405"/>
            <a:ext cx="7696200" cy="2714589"/>
          </a:xfrm>
          <a:prstGeom prst="rect">
            <a:avLst/>
          </a:prstGeom>
        </p:spPr>
        <p:txBody>
          <a:bodyPr/>
          <a:lstStyle/>
          <a:p>
            <a:pPr algn="ctr">
              <a:buFont typeface="Monotype Sorts" pitchFamily="2" charset="2"/>
              <a:buNone/>
            </a:pPr>
            <a:r>
              <a:rPr lang="en-US" altLang="en-US" sz="3600" dirty="0" smtClean="0">
                <a:latin typeface="Tahoma" pitchFamily="34" charset="0"/>
                <a:ea typeface="Tahoma" panose="020B0604030504040204" pitchFamily="34" charset="0"/>
                <a:cs typeface="Tahoma" panose="020B0604030504040204" pitchFamily="34" charset="0"/>
              </a:rPr>
              <a:t>More and more hurtful behavior is </a:t>
            </a:r>
            <a:r>
              <a:rPr lang="en-US" altLang="en-US" sz="3600" u="sng" dirty="0" smtClean="0">
                <a:latin typeface="Tahoma" pitchFamily="34" charset="0"/>
                <a:ea typeface="Tahoma" panose="020B0604030504040204" pitchFamily="34" charset="0"/>
                <a:cs typeface="Tahoma" panose="020B0604030504040204" pitchFamily="34" charset="0"/>
              </a:rPr>
              <a:t>justified</a:t>
            </a:r>
            <a:r>
              <a:rPr lang="en-US" altLang="en-US" sz="3600" dirty="0" smtClean="0">
                <a:latin typeface="Tahoma" pitchFamily="34" charset="0"/>
                <a:ea typeface="Tahoma" panose="020B0604030504040204" pitchFamily="34" charset="0"/>
                <a:cs typeface="Tahoma" panose="020B0604030504040204" pitchFamily="34" charset="0"/>
              </a:rPr>
              <a:t> and </a:t>
            </a:r>
            <a:r>
              <a:rPr lang="en-US" altLang="en-US" sz="3600" u="sng" dirty="0" smtClean="0">
                <a:latin typeface="Tahoma" pitchFamily="34" charset="0"/>
                <a:ea typeface="Tahoma" panose="020B0604030504040204" pitchFamily="34" charset="0"/>
                <a:cs typeface="Tahoma" panose="020B0604030504040204" pitchFamily="34" charset="0"/>
              </a:rPr>
              <a:t>inflicted</a:t>
            </a:r>
            <a:r>
              <a:rPr lang="en-US" altLang="en-US" sz="3600" dirty="0" smtClean="0">
                <a:latin typeface="Tahoma" pitchFamily="34" charset="0"/>
                <a:ea typeface="Tahoma" panose="020B0604030504040204" pitchFamily="34" charset="0"/>
                <a:cs typeface="Tahoma" panose="020B0604030504040204" pitchFamily="34" charset="0"/>
              </a:rPr>
              <a:t>.</a:t>
            </a:r>
          </a:p>
          <a:p>
            <a:pPr algn="ctr">
              <a:buFont typeface="Monotype Sorts" pitchFamily="2" charset="2"/>
              <a:buNone/>
            </a:pPr>
            <a:r>
              <a:rPr lang="en-US" sz="3600" dirty="0" smtClean="0">
                <a:latin typeface="Tahoma" panose="020B0604030504040204" pitchFamily="34" charset="0"/>
                <a:ea typeface="Tahoma" panose="020B0604030504040204" pitchFamily="34" charset="0"/>
                <a:cs typeface="Tahoma" panose="020B0604030504040204" pitchFamily="34" charset="0"/>
              </a:rPr>
              <a:t>The relationship becomes more and more out of control…</a:t>
            </a:r>
          </a:p>
          <a:p>
            <a:pPr algn="ctr">
              <a:buFont typeface="Monotype Sorts" pitchFamily="2" charset="2"/>
              <a:buNone/>
            </a:pPr>
            <a:r>
              <a:rPr lang="en-US" sz="3600" dirty="0" smtClean="0">
                <a:latin typeface="Tahoma" panose="020B0604030504040204" pitchFamily="34" charset="0"/>
                <a:ea typeface="Tahoma" panose="020B0604030504040204" pitchFamily="34" charset="0"/>
                <a:cs typeface="Tahoma" panose="020B0604030504040204" pitchFamily="34" charset="0"/>
              </a:rPr>
              <a:t>until it can eventually be </a:t>
            </a:r>
            <a:r>
              <a:rPr lang="en-US" sz="3600" u="sng" dirty="0" smtClean="0">
                <a:latin typeface="Tahoma" panose="020B0604030504040204" pitchFamily="34" charset="0"/>
                <a:ea typeface="Tahoma" panose="020B0604030504040204" pitchFamily="34" charset="0"/>
                <a:cs typeface="Tahoma" panose="020B0604030504040204" pitchFamily="34" charset="0"/>
              </a:rPr>
              <a:t>destroyed</a:t>
            </a:r>
            <a:endParaRPr lang="en-US" sz="3600" u="sng"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20</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233189177"/>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600200" y="2667405"/>
            <a:ext cx="6019800" cy="609398"/>
          </a:xfrm>
          <a:prstGeom prst="rect">
            <a:avLst/>
          </a:prstGeom>
        </p:spPr>
        <p:txBody>
          <a:bodyPr/>
          <a:lstStyle/>
          <a:p>
            <a:pPr algn="ctr">
              <a:buFont typeface="Monotype Sorts" pitchFamily="2" charset="2"/>
              <a:buNone/>
            </a:pPr>
            <a:r>
              <a:rPr lang="en-US" altLang="en-US" sz="4400" b="1" dirty="0" smtClean="0">
                <a:latin typeface="Tahoma" pitchFamily="34" charset="0"/>
                <a:ea typeface="Tahoma" panose="020B0604030504040204" pitchFamily="34" charset="0"/>
                <a:cs typeface="Tahoma" panose="020B0604030504040204" pitchFamily="34" charset="0"/>
              </a:rPr>
              <a:t>STOP RETALIATING!</a:t>
            </a:r>
            <a:endParaRPr lang="en-US" sz="44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21</a:t>
            </a:fld>
            <a:endParaRPr lang="en-US" sz="3600" dirty="0">
              <a:solidFill>
                <a:schemeClr val="accent4">
                  <a:lumMod val="50000"/>
                </a:schemeClr>
              </a:solidFill>
            </a:endParaRPr>
          </a:p>
        </p:txBody>
      </p:sp>
    </p:spTree>
    <p:extLst>
      <p:ext uri="{BB962C8B-B14F-4D97-AF65-F5344CB8AC3E}">
        <p14:creationId xmlns:p14="http://schemas.microsoft.com/office/powerpoint/2010/main" val="3405123532"/>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199" y="2667405"/>
            <a:ext cx="8259763" cy="498598"/>
          </a:xfrm>
          <a:prstGeom prst="rect">
            <a:avLst/>
          </a:prstGeom>
        </p:spPr>
        <p:txBody>
          <a:bodyPr/>
          <a:lstStyle/>
          <a:p>
            <a:pPr>
              <a:buFont typeface="Monotype Sorts" pitchFamily="2" charset="2"/>
              <a:buNone/>
            </a:pPr>
            <a:r>
              <a:rPr lang="en-US" altLang="en-US" sz="3600" dirty="0" smtClean="0">
                <a:latin typeface="Tahoma" pitchFamily="34" charset="0"/>
                <a:ea typeface="Tahoma" panose="020B0604030504040204" pitchFamily="34" charset="0"/>
                <a:cs typeface="Tahoma" panose="020B0604030504040204" pitchFamily="34" charset="0"/>
              </a:rPr>
              <a:t>What NOT to do during the Hurt Spiral</a:t>
            </a:r>
            <a:endParaRPr lang="en-US" altLang="en-US" sz="3600" dirty="0" smtClean="0">
              <a:latin typeface="Tahoma"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22</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1012880002"/>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199" y="2667405"/>
            <a:ext cx="8259763" cy="1040285"/>
          </a:xfrm>
          <a:prstGeom prst="rect">
            <a:avLst/>
          </a:prstGeom>
        </p:spPr>
        <p:txBody>
          <a:bodyPr/>
          <a:lstStyle/>
          <a:p>
            <a:pPr>
              <a:buFont typeface="Monotype Sorts" pitchFamily="2" charset="2"/>
              <a:buNone/>
            </a:pPr>
            <a:r>
              <a:rPr lang="en-US" altLang="en-US" sz="3600" dirty="0" smtClean="0">
                <a:latin typeface="Tahoma" pitchFamily="34" charset="0"/>
                <a:ea typeface="Tahoma" panose="020B0604030504040204" pitchFamily="34" charset="0"/>
                <a:cs typeface="Tahoma" panose="020B0604030504040204" pitchFamily="34" charset="0"/>
              </a:rPr>
              <a:t>What NOT to do during the Hurt Spiral</a:t>
            </a:r>
            <a:endParaRPr lang="en-US" altLang="en-US" sz="3600" dirty="0" smtClean="0">
              <a:latin typeface="Tahoma" pitchFamily="34" charset="0"/>
              <a:ea typeface="Tahoma" panose="020B0604030504040204" pitchFamily="34" charset="0"/>
              <a:cs typeface="Tahoma" panose="020B0604030504040204" pitchFamily="34" charset="0"/>
            </a:endParaRPr>
          </a:p>
          <a:p>
            <a:pPr marL="1031875" lvl="1" indent="-514350">
              <a:buFont typeface="+mj-lt"/>
              <a:buAutoNum type="arabicPeriod"/>
            </a:pPr>
            <a:r>
              <a:rPr lang="en-US" sz="3200" dirty="0" smtClean="0">
                <a:latin typeface="Tahoma" panose="020B0604030504040204" pitchFamily="34" charset="0"/>
                <a:ea typeface="Tahoma" panose="020B0604030504040204" pitchFamily="34" charset="0"/>
                <a:cs typeface="Tahoma" panose="020B0604030504040204" pitchFamily="34" charset="0"/>
              </a:rPr>
              <a:t>Ignore it and pretend we’re not hurt</a:t>
            </a: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23</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474459263"/>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199" y="2667405"/>
            <a:ext cx="8259763" cy="1581972"/>
          </a:xfrm>
          <a:prstGeom prst="rect">
            <a:avLst/>
          </a:prstGeom>
        </p:spPr>
        <p:txBody>
          <a:bodyPr/>
          <a:lstStyle/>
          <a:p>
            <a:pPr>
              <a:buFont typeface="Monotype Sorts" pitchFamily="2" charset="2"/>
              <a:buNone/>
            </a:pPr>
            <a:r>
              <a:rPr lang="en-US" altLang="en-US" sz="3600" dirty="0" smtClean="0">
                <a:latin typeface="Tahoma" pitchFamily="34" charset="0"/>
                <a:ea typeface="Tahoma" panose="020B0604030504040204" pitchFamily="34" charset="0"/>
                <a:cs typeface="Tahoma" panose="020B0604030504040204" pitchFamily="34" charset="0"/>
              </a:rPr>
              <a:t>What NOT to do during the Hurt Spiral</a:t>
            </a:r>
            <a:endParaRPr lang="en-US" altLang="en-US" sz="3600" dirty="0" smtClean="0">
              <a:latin typeface="Tahoma" pitchFamily="34" charset="0"/>
              <a:ea typeface="Tahoma" panose="020B0604030504040204" pitchFamily="34" charset="0"/>
              <a:cs typeface="Tahoma" panose="020B0604030504040204" pitchFamily="34" charset="0"/>
            </a:endParaRPr>
          </a:p>
          <a:p>
            <a:pPr marL="1031875" lvl="1" indent="-514350">
              <a:buFont typeface="+mj-lt"/>
              <a:buAutoNum type="arabicPeriod"/>
            </a:pPr>
            <a:r>
              <a:rPr lang="en-US" sz="3200" dirty="0" smtClean="0">
                <a:latin typeface="Tahoma" panose="020B0604030504040204" pitchFamily="34" charset="0"/>
                <a:ea typeface="Tahoma" panose="020B0604030504040204" pitchFamily="34" charset="0"/>
                <a:cs typeface="Tahoma" panose="020B0604030504040204" pitchFamily="34" charset="0"/>
              </a:rPr>
              <a:t>Ignore it and pretend we’re not hurt</a:t>
            </a:r>
          </a:p>
          <a:p>
            <a:pPr marL="1031875" lvl="1" indent="-514350">
              <a:buFont typeface="+mj-lt"/>
              <a:buAutoNum type="arabicPeriod"/>
            </a:pPr>
            <a:r>
              <a:rPr lang="en-US" sz="3200" dirty="0" smtClean="0">
                <a:latin typeface="Tahoma" panose="020B0604030504040204" pitchFamily="34" charset="0"/>
                <a:ea typeface="Tahoma" panose="020B0604030504040204" pitchFamily="34" charset="0"/>
                <a:cs typeface="Tahoma" panose="020B0604030504040204" pitchFamily="34" charset="0"/>
              </a:rPr>
              <a:t>Continue to hurt back</a:t>
            </a: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24</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4083099677"/>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199" y="2667405"/>
            <a:ext cx="8259763" cy="2123658"/>
          </a:xfrm>
          <a:prstGeom prst="rect">
            <a:avLst/>
          </a:prstGeom>
        </p:spPr>
        <p:txBody>
          <a:bodyPr/>
          <a:lstStyle/>
          <a:p>
            <a:pPr>
              <a:buFont typeface="Monotype Sorts" pitchFamily="2" charset="2"/>
              <a:buNone/>
            </a:pPr>
            <a:r>
              <a:rPr lang="en-US" altLang="en-US" sz="3600" dirty="0" smtClean="0">
                <a:latin typeface="Tahoma" pitchFamily="34" charset="0"/>
                <a:ea typeface="Tahoma" panose="020B0604030504040204" pitchFamily="34" charset="0"/>
                <a:cs typeface="Tahoma" panose="020B0604030504040204" pitchFamily="34" charset="0"/>
              </a:rPr>
              <a:t>What NOT to do during the Hurt Spiral</a:t>
            </a:r>
            <a:endParaRPr lang="en-US" altLang="en-US" sz="3600" dirty="0" smtClean="0">
              <a:latin typeface="Tahoma" pitchFamily="34" charset="0"/>
              <a:ea typeface="Tahoma" panose="020B0604030504040204" pitchFamily="34" charset="0"/>
              <a:cs typeface="Tahoma" panose="020B0604030504040204" pitchFamily="34" charset="0"/>
            </a:endParaRPr>
          </a:p>
          <a:p>
            <a:pPr marL="1031875" lvl="1" indent="-514350">
              <a:buFont typeface="+mj-lt"/>
              <a:buAutoNum type="arabicPeriod"/>
            </a:pPr>
            <a:r>
              <a:rPr lang="en-US" sz="3200" dirty="0" smtClean="0">
                <a:latin typeface="Tahoma" panose="020B0604030504040204" pitchFamily="34" charset="0"/>
                <a:ea typeface="Tahoma" panose="020B0604030504040204" pitchFamily="34" charset="0"/>
                <a:cs typeface="Tahoma" panose="020B0604030504040204" pitchFamily="34" charset="0"/>
              </a:rPr>
              <a:t>Ignore it and pretend we’re not hurt</a:t>
            </a:r>
          </a:p>
          <a:p>
            <a:pPr marL="1031875" lvl="1" indent="-514350">
              <a:buFont typeface="+mj-lt"/>
              <a:buAutoNum type="arabicPeriod"/>
            </a:pPr>
            <a:r>
              <a:rPr lang="en-US" sz="3200" dirty="0" smtClean="0">
                <a:latin typeface="Tahoma" panose="020B0604030504040204" pitchFamily="34" charset="0"/>
                <a:ea typeface="Tahoma" panose="020B0604030504040204" pitchFamily="34" charset="0"/>
                <a:cs typeface="Tahoma" panose="020B0604030504040204" pitchFamily="34" charset="0"/>
              </a:rPr>
              <a:t>Continue to hurt back</a:t>
            </a:r>
          </a:p>
          <a:p>
            <a:pPr marL="1031875" lvl="1" indent="-514350">
              <a:buFont typeface="+mj-lt"/>
              <a:buAutoNum type="arabicPeriod"/>
            </a:pPr>
            <a:r>
              <a:rPr lang="en-US" sz="3200" dirty="0" smtClean="0">
                <a:latin typeface="Tahoma" panose="020B0604030504040204" pitchFamily="34" charset="0"/>
                <a:ea typeface="Tahoma" panose="020B0604030504040204" pitchFamily="34" charset="0"/>
                <a:cs typeface="Tahoma" panose="020B0604030504040204" pitchFamily="34" charset="0"/>
              </a:rPr>
              <a:t>Allow ourselves to be hurt</a:t>
            </a:r>
            <a:endParaRPr lang="en-US" sz="32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25</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The Hurt Spiral</a:t>
            </a: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1546344363"/>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600200" y="2667405"/>
            <a:ext cx="6019800" cy="609398"/>
          </a:xfrm>
          <a:prstGeom prst="rect">
            <a:avLst/>
          </a:prstGeom>
        </p:spPr>
        <p:txBody>
          <a:bodyPr/>
          <a:lstStyle/>
          <a:p>
            <a:pPr algn="ctr">
              <a:buFont typeface="Monotype Sorts" pitchFamily="2" charset="2"/>
              <a:buNone/>
            </a:pPr>
            <a:r>
              <a:rPr lang="en-US" altLang="en-US" sz="4400" b="1" dirty="0" smtClean="0">
                <a:latin typeface="Tahoma" pitchFamily="34" charset="0"/>
                <a:ea typeface="Tahoma" panose="020B0604030504040204" pitchFamily="34" charset="0"/>
                <a:cs typeface="Tahoma" panose="020B0604030504040204" pitchFamily="34" charset="0"/>
              </a:rPr>
              <a:t>Instead, we should…</a:t>
            </a:r>
            <a:endParaRPr lang="en-US" sz="44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26</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609296"/>
          </a:xfrm>
          <a:prstGeom prst="rect">
            <a:avLst/>
          </a:prstGeom>
        </p:spPr>
        <p:txBody>
          <a:bodyPr/>
          <a:lstStyle/>
          <a:p>
            <a:pPr algn="ctr">
              <a:buNone/>
            </a:pPr>
            <a:r>
              <a:rPr lang="en-US" sz="4400" b="1" dirty="0" smtClean="0">
                <a:latin typeface="Tahoma" pitchFamily="34" charset="0"/>
              </a:rPr>
              <a:t>Solutions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Tree>
    <p:extLst>
      <p:ext uri="{BB962C8B-B14F-4D97-AF65-F5344CB8AC3E}">
        <p14:creationId xmlns:p14="http://schemas.microsoft.com/office/powerpoint/2010/main" val="3497270249"/>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27</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609296"/>
          </a:xfrm>
          <a:prstGeom prst="rect">
            <a:avLst/>
          </a:prstGeom>
        </p:spPr>
        <p:txBody>
          <a:bodyPr/>
          <a:lstStyle/>
          <a:p>
            <a:pPr algn="ctr">
              <a:buNone/>
            </a:pPr>
            <a:r>
              <a:rPr lang="en-US" sz="4400" b="1" dirty="0" smtClean="0">
                <a:latin typeface="Tahoma" pitchFamily="34" charset="0"/>
              </a:rPr>
              <a:t>Solutions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6" name="Rectangle 3"/>
          <p:cNvSpPr>
            <a:spLocks noGrp="1" noChangeArrowheads="1"/>
          </p:cNvSpPr>
          <p:nvPr>
            <p:ph type="body" sz="half" idx="4294967295"/>
          </p:nvPr>
        </p:nvSpPr>
        <p:spPr>
          <a:xfrm>
            <a:off x="1447800" y="2667000"/>
            <a:ext cx="6172200" cy="1107996"/>
          </a:xfrm>
          <a:prstGeom prst="rect">
            <a:avLst/>
          </a:prstGeom>
        </p:spPr>
        <p:txBody>
          <a:bodyPr/>
          <a:lstStyle/>
          <a:p>
            <a:pPr marL="457200" lvl="1" indent="-457200"/>
            <a:r>
              <a:rPr lang="en-US" sz="4000" dirty="0" smtClean="0"/>
              <a:t>Remember – the first hurt is </a:t>
            </a:r>
            <a:r>
              <a:rPr lang="en-US" sz="4000" u="sng" dirty="0" smtClean="0"/>
              <a:t>NOT</a:t>
            </a:r>
            <a:r>
              <a:rPr lang="en-US" sz="4000" dirty="0" smtClean="0"/>
              <a:t> intentional.</a:t>
            </a:r>
            <a:endParaRPr lang="en-US" sz="4000" dirty="0" smtClean="0"/>
          </a:p>
        </p:txBody>
      </p:sp>
    </p:spTree>
    <p:extLst>
      <p:ext uri="{BB962C8B-B14F-4D97-AF65-F5344CB8AC3E}">
        <p14:creationId xmlns:p14="http://schemas.microsoft.com/office/powerpoint/2010/main" val="3323040774"/>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28</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609296"/>
          </a:xfrm>
          <a:prstGeom prst="rect">
            <a:avLst/>
          </a:prstGeom>
        </p:spPr>
        <p:txBody>
          <a:bodyPr/>
          <a:lstStyle/>
          <a:p>
            <a:pPr algn="ctr">
              <a:buNone/>
            </a:pPr>
            <a:r>
              <a:rPr lang="en-US" sz="4400" b="1" dirty="0" smtClean="0">
                <a:latin typeface="Tahoma" pitchFamily="34" charset="0"/>
              </a:rPr>
              <a:t>Solutions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6" name="Rectangle 3"/>
          <p:cNvSpPr>
            <a:spLocks noGrp="1" noChangeArrowheads="1"/>
          </p:cNvSpPr>
          <p:nvPr>
            <p:ph type="body" sz="half" idx="4294967295"/>
          </p:nvPr>
        </p:nvSpPr>
        <p:spPr>
          <a:xfrm>
            <a:off x="1447800" y="2667000"/>
            <a:ext cx="6172200" cy="1785104"/>
          </a:xfrm>
          <a:prstGeom prst="rect">
            <a:avLst/>
          </a:prstGeom>
        </p:spPr>
        <p:txBody>
          <a:bodyPr/>
          <a:lstStyle/>
          <a:p>
            <a:pPr marL="457200" lvl="1" indent="-457200"/>
            <a:r>
              <a:rPr lang="en-US" sz="4000" dirty="0" smtClean="0"/>
              <a:t>Remember – the first hurt is </a:t>
            </a:r>
            <a:r>
              <a:rPr lang="en-US" sz="4000" u="sng" dirty="0" smtClean="0"/>
              <a:t>NOT</a:t>
            </a:r>
            <a:r>
              <a:rPr lang="en-US" sz="4000" dirty="0" smtClean="0"/>
              <a:t> intentional</a:t>
            </a:r>
          </a:p>
          <a:p>
            <a:pPr marL="457200" lvl="1" indent="-457200"/>
            <a:r>
              <a:rPr lang="en-US" sz="4000" dirty="0" smtClean="0"/>
              <a:t>First say “OUCH”</a:t>
            </a:r>
            <a:endParaRPr lang="en-US" sz="4000" dirty="0" smtClean="0"/>
          </a:p>
        </p:txBody>
      </p:sp>
    </p:spTree>
    <p:extLst>
      <p:ext uri="{BB962C8B-B14F-4D97-AF65-F5344CB8AC3E}">
        <p14:creationId xmlns:p14="http://schemas.microsoft.com/office/powerpoint/2010/main" val="1792338379"/>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29</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609296"/>
          </a:xfrm>
          <a:prstGeom prst="rect">
            <a:avLst/>
          </a:prstGeom>
        </p:spPr>
        <p:txBody>
          <a:bodyPr/>
          <a:lstStyle/>
          <a:p>
            <a:pPr algn="ctr">
              <a:buNone/>
            </a:pPr>
            <a:r>
              <a:rPr lang="en-US" sz="4400" b="1" dirty="0" smtClean="0">
                <a:latin typeface="Tahoma" pitchFamily="34" charset="0"/>
              </a:rPr>
              <a:t>Solutions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6" name="Rectangle 3"/>
          <p:cNvSpPr>
            <a:spLocks noGrp="1" noChangeArrowheads="1"/>
          </p:cNvSpPr>
          <p:nvPr>
            <p:ph type="body" sz="half" idx="4294967295"/>
          </p:nvPr>
        </p:nvSpPr>
        <p:spPr>
          <a:xfrm>
            <a:off x="1447800" y="2667000"/>
            <a:ext cx="6172200" cy="2462213"/>
          </a:xfrm>
          <a:prstGeom prst="rect">
            <a:avLst/>
          </a:prstGeom>
        </p:spPr>
        <p:txBody>
          <a:bodyPr/>
          <a:lstStyle/>
          <a:p>
            <a:pPr marL="457200" lvl="1" indent="-457200"/>
            <a:r>
              <a:rPr lang="en-US" sz="4000" dirty="0" smtClean="0"/>
              <a:t>Remember – the first hurt is </a:t>
            </a:r>
            <a:r>
              <a:rPr lang="en-US" sz="4000" u="sng" dirty="0" smtClean="0"/>
              <a:t>NOT</a:t>
            </a:r>
            <a:r>
              <a:rPr lang="en-US" sz="4000" dirty="0" smtClean="0"/>
              <a:t> intentional</a:t>
            </a:r>
          </a:p>
          <a:p>
            <a:pPr marL="457200" lvl="1" indent="-457200"/>
            <a:r>
              <a:rPr lang="en-US" sz="4000" dirty="0" smtClean="0"/>
              <a:t>First say “OUCH”</a:t>
            </a:r>
          </a:p>
          <a:p>
            <a:pPr marL="457200" lvl="1" indent="-457200"/>
            <a:r>
              <a:rPr lang="en-US" sz="4000" dirty="0" smtClean="0"/>
              <a:t>Talk Backwards</a:t>
            </a:r>
            <a:endParaRPr lang="en-US" sz="4000" dirty="0" smtClean="0"/>
          </a:p>
        </p:txBody>
      </p:sp>
      <p:cxnSp>
        <p:nvCxnSpPr>
          <p:cNvPr id="7" name="Straight Arrow Connector 6"/>
          <p:cNvCxnSpPr/>
          <p:nvPr/>
        </p:nvCxnSpPr>
        <p:spPr>
          <a:xfrm flipH="1">
            <a:off x="2057400" y="5257800"/>
            <a:ext cx="4343400"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0486394"/>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362200"/>
            <a:ext cx="7467600" cy="2511457"/>
          </a:xfrm>
          <a:prstGeom prst="rect">
            <a:avLst/>
          </a:prstGeom>
        </p:spPr>
        <p:txBody>
          <a:bodyPr/>
          <a:lstStyle/>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We have a tendency of Fight or </a:t>
            </a:r>
            <a:r>
              <a:rPr lang="en-US" altLang="en-US" sz="3600" b="1" u="sng" dirty="0" smtClean="0">
                <a:latin typeface="Tahoma" pitchFamily="34" charset="0"/>
                <a:ea typeface="Tahoma" panose="020B0604030504040204" pitchFamily="34" charset="0"/>
                <a:cs typeface="Tahoma" panose="020B0604030504040204" pitchFamily="34" charset="0"/>
              </a:rPr>
              <a:t>Flight</a:t>
            </a:r>
            <a:r>
              <a:rPr lang="en-US" altLang="en-US" sz="3600" b="1" dirty="0" smtClean="0">
                <a:latin typeface="Tahoma" pitchFamily="34" charset="0"/>
                <a:ea typeface="Tahoma" panose="020B0604030504040204" pitchFamily="34" charset="0"/>
                <a:cs typeface="Tahoma" panose="020B0604030504040204" pitchFamily="34" charset="0"/>
              </a:rPr>
              <a:t> when we are hurt.</a:t>
            </a:r>
          </a:p>
          <a:p>
            <a:pPr algn="ctr">
              <a:buFont typeface="Monotype Sorts" pitchFamily="2" charset="2"/>
              <a:buNone/>
            </a:pPr>
            <a:endParaRPr lang="en-US" sz="1200" b="1" dirty="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sz="3600" b="1" dirty="0" smtClean="0">
                <a:latin typeface="Tahoma" pitchFamily="34" charset="0"/>
                <a:ea typeface="Tahoma" panose="020B0604030504040204" pitchFamily="34" charset="0"/>
                <a:cs typeface="Tahoma" panose="020B0604030504040204" pitchFamily="34" charset="0"/>
              </a:rPr>
              <a:t>They are </a:t>
            </a:r>
            <a:r>
              <a:rPr lang="en-US" sz="3600" b="1" u="sng" dirty="0" err="1" smtClean="0">
                <a:latin typeface="Tahoma" pitchFamily="34" charset="0"/>
                <a:ea typeface="Tahoma" panose="020B0604030504040204" pitchFamily="34" charset="0"/>
                <a:cs typeface="Tahoma" panose="020B0604030504040204" pitchFamily="34" charset="0"/>
              </a:rPr>
              <a:t>self-defence</a:t>
            </a:r>
            <a:r>
              <a:rPr lang="en-US" sz="3600" b="1" dirty="0" smtClean="0">
                <a:latin typeface="Tahoma" pitchFamily="34" charset="0"/>
                <a:ea typeface="Tahoma" panose="020B0604030504040204" pitchFamily="34" charset="0"/>
                <a:cs typeface="Tahoma" panose="020B0604030504040204" pitchFamily="34" charset="0"/>
              </a:rPr>
              <a:t> or survival instincts.</a:t>
            </a:r>
          </a:p>
          <a:p>
            <a:pPr algn="ctr">
              <a:buFont typeface="Monotype Sorts" pitchFamily="2" charset="2"/>
              <a:buNone/>
            </a:pPr>
            <a:endParaRPr lang="en-US" sz="1200" b="1" dirty="0">
              <a:latin typeface="Tahoma" pitchFamily="34" charset="0"/>
              <a:ea typeface="Tahoma" panose="020B0604030504040204" pitchFamily="34" charset="0"/>
              <a:cs typeface="Tahoma" panose="020B0604030504040204" pitchFamily="34" charset="0"/>
            </a:endParaRPr>
          </a:p>
        </p:txBody>
      </p:sp>
      <p:sp>
        <p:nvSpPr>
          <p:cNvPr id="5" name="TextBox 4"/>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3</a:t>
            </a:fld>
            <a:endParaRPr lang="en-US" sz="3600" dirty="0">
              <a:solidFill>
                <a:schemeClr val="accent4">
                  <a:lumMod val="50000"/>
                </a:schemeClr>
              </a:solidFill>
            </a:endParaRPr>
          </a:p>
        </p:txBody>
      </p:sp>
    </p:spTree>
    <p:extLst>
      <p:ext uri="{BB962C8B-B14F-4D97-AF65-F5344CB8AC3E}">
        <p14:creationId xmlns:p14="http://schemas.microsoft.com/office/powerpoint/2010/main" val="2665125442"/>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30</a:t>
            </a:fld>
            <a:endParaRPr lang="en-US" sz="3600" dirty="0">
              <a:solidFill>
                <a:schemeClr val="accent4">
                  <a:lumMod val="50000"/>
                </a:schemeClr>
              </a:solidFill>
            </a:endParaRPr>
          </a:p>
        </p:txBody>
      </p:sp>
      <p:sp>
        <p:nvSpPr>
          <p:cNvPr id="5" name="Text Placeholder 3"/>
          <p:cNvSpPr>
            <a:spLocks noGrp="1" noChangeArrowheads="1"/>
          </p:cNvSpPr>
          <p:nvPr>
            <p:ph type="body" sz="half" idx="4294967295"/>
          </p:nvPr>
        </p:nvSpPr>
        <p:spPr>
          <a:xfrm>
            <a:off x="226579" y="1676704"/>
            <a:ext cx="8501270" cy="609296"/>
          </a:xfrm>
          <a:prstGeom prst="rect">
            <a:avLst/>
          </a:prstGeom>
        </p:spPr>
        <p:txBody>
          <a:bodyPr/>
          <a:lstStyle/>
          <a:p>
            <a:pPr algn="ctr">
              <a:buNone/>
            </a:pPr>
            <a:r>
              <a:rPr lang="en-US" sz="4400" b="1" dirty="0" smtClean="0">
                <a:latin typeface="Tahoma" pitchFamily="34" charset="0"/>
              </a:rPr>
              <a:t>Solutions</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6" name="Rectangle 3"/>
          <p:cNvSpPr>
            <a:spLocks noGrp="1" noChangeArrowheads="1"/>
          </p:cNvSpPr>
          <p:nvPr>
            <p:ph type="body" sz="half" idx="4294967295"/>
          </p:nvPr>
        </p:nvSpPr>
        <p:spPr>
          <a:xfrm>
            <a:off x="1447800" y="2667000"/>
            <a:ext cx="6172200" cy="3139321"/>
          </a:xfrm>
          <a:prstGeom prst="rect">
            <a:avLst/>
          </a:prstGeom>
        </p:spPr>
        <p:txBody>
          <a:bodyPr/>
          <a:lstStyle/>
          <a:p>
            <a:pPr marL="457200" lvl="1" indent="-457200"/>
            <a:r>
              <a:rPr lang="en-US" sz="4000" dirty="0" smtClean="0"/>
              <a:t>Remember – the first hurt is </a:t>
            </a:r>
            <a:r>
              <a:rPr lang="en-US" sz="4000" u="sng" dirty="0" smtClean="0"/>
              <a:t>NOT</a:t>
            </a:r>
            <a:r>
              <a:rPr lang="en-US" sz="4000" dirty="0" smtClean="0"/>
              <a:t> intentional</a:t>
            </a:r>
          </a:p>
          <a:p>
            <a:pPr marL="457200" lvl="1" indent="-457200"/>
            <a:r>
              <a:rPr lang="en-US" sz="4000" dirty="0" smtClean="0"/>
              <a:t>First say “OUCH”</a:t>
            </a:r>
          </a:p>
          <a:p>
            <a:pPr marL="457200" lvl="1" indent="-457200"/>
            <a:r>
              <a:rPr lang="en-US" sz="4000" dirty="0" smtClean="0"/>
              <a:t>Talk Backwards</a:t>
            </a:r>
          </a:p>
          <a:p>
            <a:pPr marL="457200" lvl="1" indent="-457200"/>
            <a:r>
              <a:rPr lang="en-US" sz="4000" dirty="0" smtClean="0"/>
              <a:t>“Peel the Onion”</a:t>
            </a:r>
            <a:endParaRPr lang="en-US" sz="4000" dirty="0" smtClean="0"/>
          </a:p>
        </p:txBody>
      </p:sp>
    </p:spTree>
    <p:extLst>
      <p:ext uri="{BB962C8B-B14F-4D97-AF65-F5344CB8AC3E}">
        <p14:creationId xmlns:p14="http://schemas.microsoft.com/office/powerpoint/2010/main" val="2956587999"/>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600200" y="2667405"/>
            <a:ext cx="6019800" cy="1354217"/>
          </a:xfrm>
          <a:prstGeom prst="rect">
            <a:avLst/>
          </a:prstGeom>
        </p:spPr>
        <p:txBody>
          <a:bodyPr/>
          <a:lstStyle/>
          <a:p>
            <a:pPr algn="ctr">
              <a:buFont typeface="Monotype Sorts" pitchFamily="2" charset="2"/>
              <a:buNone/>
            </a:pPr>
            <a:r>
              <a:rPr lang="en-US" altLang="en-US" sz="4400" b="1" dirty="0" smtClean="0">
                <a:latin typeface="Tahoma" pitchFamily="34" charset="0"/>
                <a:ea typeface="Tahoma" panose="020B0604030504040204" pitchFamily="34" charset="0"/>
                <a:cs typeface="Tahoma" panose="020B0604030504040204" pitchFamily="34" charset="0"/>
              </a:rPr>
              <a:t>“Open </a:t>
            </a:r>
            <a:r>
              <a:rPr lang="en-US" altLang="en-US" sz="4400" b="1" u="sng" dirty="0" smtClean="0">
                <a:latin typeface="Tahoma" pitchFamily="34" charset="0"/>
                <a:ea typeface="Tahoma" panose="020B0604030504040204" pitchFamily="34" charset="0"/>
                <a:cs typeface="Tahoma" panose="020B0604030504040204" pitchFamily="34" charset="0"/>
              </a:rPr>
              <a:t>Dialogue</a:t>
            </a:r>
            <a:r>
              <a:rPr lang="en-US" altLang="en-US" sz="4400" b="1" dirty="0" smtClean="0">
                <a:latin typeface="Tahoma" pitchFamily="34" charset="0"/>
                <a:ea typeface="Tahoma" panose="020B0604030504040204" pitchFamily="34" charset="0"/>
                <a:cs typeface="Tahoma" panose="020B0604030504040204" pitchFamily="34" charset="0"/>
              </a:rPr>
              <a:t>, </a:t>
            </a:r>
          </a:p>
          <a:p>
            <a:pPr algn="ctr">
              <a:buFont typeface="Monotype Sorts" pitchFamily="2" charset="2"/>
              <a:buNone/>
            </a:pPr>
            <a:r>
              <a:rPr lang="en-US" altLang="en-US" sz="4400" b="1" dirty="0" smtClean="0">
                <a:latin typeface="Tahoma" pitchFamily="34" charset="0"/>
                <a:ea typeface="Tahoma" panose="020B0604030504040204" pitchFamily="34" charset="0"/>
                <a:cs typeface="Tahoma" panose="020B0604030504040204" pitchFamily="34" charset="0"/>
              </a:rPr>
              <a:t>Not War.”</a:t>
            </a:r>
            <a:endParaRPr lang="en-US" sz="44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31</a:t>
            </a:fld>
            <a:endParaRPr lang="en-US" sz="3600" dirty="0">
              <a:solidFill>
                <a:schemeClr val="accent4">
                  <a:lumMod val="50000"/>
                </a:schemeClr>
              </a:solidFill>
            </a:endParaRPr>
          </a:p>
        </p:txBody>
      </p:sp>
    </p:spTree>
    <p:extLst>
      <p:ext uri="{BB962C8B-B14F-4D97-AF65-F5344CB8AC3E}">
        <p14:creationId xmlns:p14="http://schemas.microsoft.com/office/powerpoint/2010/main" val="1921953528"/>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Come out roaring		            	 Go into our shell</a:t>
            </a: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761098" y="3124200"/>
            <a:ext cx="1500732" cy="523220"/>
          </a:xfrm>
          <a:prstGeom prst="rect">
            <a:avLst/>
          </a:prstGeom>
          <a:noFill/>
        </p:spPr>
        <p:txBody>
          <a:bodyPr wrap="none" rtlCol="0">
            <a:spAutoFit/>
          </a:bodyPr>
          <a:lstStyle/>
          <a:p>
            <a:pPr algn="ctr"/>
            <a:r>
              <a:rPr lang="en-US" sz="2800" b="1" dirty="0" smtClean="0"/>
              <a:t>Dialogue</a:t>
            </a:r>
            <a:endParaRPr lang="en-US" sz="2800" b="1" dirty="0"/>
          </a:p>
        </p:txBody>
      </p:sp>
      <p:sp>
        <p:nvSpPr>
          <p:cNvPr id="5" name="Oval 4"/>
          <p:cNvSpPr/>
          <p:nvPr/>
        </p:nvSpPr>
        <p:spPr bwMode="auto">
          <a:xfrm>
            <a:off x="3429000" y="3048000"/>
            <a:ext cx="2209800"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32</a:t>
            </a:fld>
            <a:endParaRPr lang="en-US" sz="3600" dirty="0">
              <a:solidFill>
                <a:schemeClr val="accent4">
                  <a:lumMod val="50000"/>
                </a:schemeClr>
              </a:solidFill>
            </a:endParaRPr>
          </a:p>
        </p:txBody>
      </p:sp>
    </p:spTree>
    <p:extLst>
      <p:ext uri="{BB962C8B-B14F-4D97-AF65-F5344CB8AC3E}">
        <p14:creationId xmlns:p14="http://schemas.microsoft.com/office/powerpoint/2010/main" val="4226370904"/>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600200" y="2667405"/>
            <a:ext cx="6019800" cy="1354217"/>
          </a:xfrm>
          <a:prstGeom prst="rect">
            <a:avLst/>
          </a:prstGeom>
        </p:spPr>
        <p:txBody>
          <a:bodyPr/>
          <a:lstStyle/>
          <a:p>
            <a:pPr algn="ctr">
              <a:buFont typeface="Monotype Sorts" pitchFamily="2" charset="2"/>
              <a:buNone/>
            </a:pPr>
            <a:r>
              <a:rPr lang="en-US" altLang="en-US" sz="4400" b="1" dirty="0" smtClean="0">
                <a:latin typeface="Tahoma" pitchFamily="34" charset="0"/>
                <a:ea typeface="Tahoma" panose="020B0604030504040204" pitchFamily="34" charset="0"/>
                <a:cs typeface="Tahoma" panose="020B0604030504040204" pitchFamily="34" charset="0"/>
              </a:rPr>
              <a:t>“Am I building up </a:t>
            </a:r>
          </a:p>
          <a:p>
            <a:pPr algn="ctr">
              <a:buFont typeface="Monotype Sorts" pitchFamily="2" charset="2"/>
              <a:buNone/>
            </a:pPr>
            <a:r>
              <a:rPr lang="en-US" altLang="en-US" sz="4400" b="1" dirty="0" smtClean="0">
                <a:latin typeface="Tahoma" pitchFamily="34" charset="0"/>
                <a:ea typeface="Tahoma" panose="020B0604030504040204" pitchFamily="34" charset="0"/>
                <a:cs typeface="Tahoma" panose="020B0604030504040204" pitchFamily="34" charset="0"/>
              </a:rPr>
              <a:t>or tearing down?”</a:t>
            </a:r>
            <a:endParaRPr lang="en-US" sz="4400" dirty="0">
              <a:latin typeface="Tahoma" panose="020B0604030504040204" pitchFamily="34" charset="0"/>
              <a:ea typeface="Tahoma" panose="020B0604030504040204" pitchFamily="34" charset="0"/>
              <a:cs typeface="Tahoma" panose="020B0604030504040204" pitchFamily="34" charset="0"/>
            </a:endParaRP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33</a:t>
            </a:fld>
            <a:endParaRPr lang="en-US" sz="3600" dirty="0">
              <a:solidFill>
                <a:schemeClr val="accent4">
                  <a:lumMod val="50000"/>
                </a:schemeClr>
              </a:solidFill>
            </a:endParaRPr>
          </a:p>
        </p:txBody>
      </p:sp>
    </p:spTree>
    <p:extLst>
      <p:ext uri="{BB962C8B-B14F-4D97-AF65-F5344CB8AC3E}">
        <p14:creationId xmlns:p14="http://schemas.microsoft.com/office/powerpoint/2010/main" val="129115643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362200"/>
            <a:ext cx="7467600" cy="3120854"/>
          </a:xfrm>
          <a:prstGeom prst="rect">
            <a:avLst/>
          </a:prstGeom>
        </p:spPr>
        <p:txBody>
          <a:bodyPr/>
          <a:lstStyle/>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We have a tendency of Fight or </a:t>
            </a:r>
            <a:r>
              <a:rPr lang="en-US" altLang="en-US" sz="3600" b="1" u="sng" dirty="0" smtClean="0">
                <a:latin typeface="Tahoma" pitchFamily="34" charset="0"/>
                <a:ea typeface="Tahoma" panose="020B0604030504040204" pitchFamily="34" charset="0"/>
                <a:cs typeface="Tahoma" panose="020B0604030504040204" pitchFamily="34" charset="0"/>
              </a:rPr>
              <a:t>Flight</a:t>
            </a:r>
            <a:r>
              <a:rPr lang="en-US" altLang="en-US" sz="3600" b="1" dirty="0" smtClean="0">
                <a:latin typeface="Tahoma" pitchFamily="34" charset="0"/>
                <a:ea typeface="Tahoma" panose="020B0604030504040204" pitchFamily="34" charset="0"/>
                <a:cs typeface="Tahoma" panose="020B0604030504040204" pitchFamily="34" charset="0"/>
              </a:rPr>
              <a:t> when we are hurt.</a:t>
            </a:r>
          </a:p>
          <a:p>
            <a:pPr algn="ctr">
              <a:buFont typeface="Monotype Sorts" pitchFamily="2" charset="2"/>
              <a:buNone/>
            </a:pPr>
            <a:endParaRPr lang="en-US" sz="1200" b="1" dirty="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sz="3600" b="1" dirty="0" smtClean="0">
                <a:latin typeface="Tahoma" pitchFamily="34" charset="0"/>
                <a:ea typeface="Tahoma" panose="020B0604030504040204" pitchFamily="34" charset="0"/>
                <a:cs typeface="Tahoma" panose="020B0604030504040204" pitchFamily="34" charset="0"/>
              </a:rPr>
              <a:t>They are </a:t>
            </a:r>
            <a:r>
              <a:rPr lang="en-US" sz="3600" b="1" u="sng" dirty="0" err="1" smtClean="0">
                <a:latin typeface="Tahoma" pitchFamily="34" charset="0"/>
                <a:ea typeface="Tahoma" panose="020B0604030504040204" pitchFamily="34" charset="0"/>
                <a:cs typeface="Tahoma" panose="020B0604030504040204" pitchFamily="34" charset="0"/>
              </a:rPr>
              <a:t>self-defence</a:t>
            </a:r>
            <a:r>
              <a:rPr lang="en-US" sz="3600" b="1" dirty="0" smtClean="0">
                <a:latin typeface="Tahoma" pitchFamily="34" charset="0"/>
                <a:ea typeface="Tahoma" panose="020B0604030504040204" pitchFamily="34" charset="0"/>
                <a:cs typeface="Tahoma" panose="020B0604030504040204" pitchFamily="34" charset="0"/>
              </a:rPr>
              <a:t> or survival instincts.</a:t>
            </a:r>
          </a:p>
          <a:p>
            <a:pPr algn="ctr">
              <a:buFont typeface="Monotype Sorts" pitchFamily="2" charset="2"/>
              <a:buNone/>
            </a:pPr>
            <a:endParaRPr lang="en-US" sz="1200" b="1" dirty="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sz="3600" b="1" dirty="0" smtClean="0">
                <a:latin typeface="Tahoma" pitchFamily="34" charset="0"/>
                <a:ea typeface="Tahoma" panose="020B0604030504040204" pitchFamily="34" charset="0"/>
                <a:cs typeface="Tahoma" panose="020B0604030504040204" pitchFamily="34" charset="0"/>
              </a:rPr>
              <a:t>Neither works well in marriage.</a:t>
            </a:r>
          </a:p>
        </p:txBody>
      </p:sp>
      <p:sp>
        <p:nvSpPr>
          <p:cNvPr id="5" name="TextBox 4"/>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4</a:t>
            </a:fld>
            <a:endParaRPr lang="en-US" sz="3600" dirty="0">
              <a:solidFill>
                <a:schemeClr val="accent4">
                  <a:lumMod val="50000"/>
                </a:schemeClr>
              </a:solidFill>
            </a:endParaRPr>
          </a:p>
        </p:txBody>
      </p:sp>
    </p:spTree>
    <p:extLst>
      <p:ext uri="{BB962C8B-B14F-4D97-AF65-F5344CB8AC3E}">
        <p14:creationId xmlns:p14="http://schemas.microsoft.com/office/powerpoint/2010/main" val="149045095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304800" y="2845865"/>
            <a:ext cx="8501270" cy="1775871"/>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lvl="1">
              <a:buNone/>
            </a:pPr>
            <a:r>
              <a:rPr lang="en-US" sz="3600" b="1" dirty="0" smtClean="0"/>
              <a:t>Come out roaring</a:t>
            </a:r>
            <a:r>
              <a:rPr lang="en-US" sz="3600" b="1" dirty="0"/>
              <a:t>			</a:t>
            </a:r>
            <a:endParaRPr lang="en-US" sz="3600" b="1" dirty="0" smtClean="0"/>
          </a:p>
          <a:p>
            <a:pPr>
              <a:buNone/>
            </a:pPr>
            <a:endParaRPr lang="en-US" sz="1800" b="1" dirty="0" smtClean="0">
              <a:latin typeface="Tahoma" pitchFamily="34" charset="0"/>
            </a:endParaRPr>
          </a:p>
        </p:txBody>
      </p:sp>
      <p:sp>
        <p:nvSpPr>
          <p:cNvPr id="5" name="TextBox 4"/>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5</a:t>
            </a:fld>
            <a:endParaRPr lang="en-US" sz="3600" dirty="0">
              <a:solidFill>
                <a:schemeClr val="accent4">
                  <a:lumMod val="50000"/>
                </a:schemeClr>
              </a:solidFill>
            </a:endParaRPr>
          </a:p>
        </p:txBody>
      </p:sp>
    </p:spTree>
    <p:extLst>
      <p:ext uri="{BB962C8B-B14F-4D97-AF65-F5344CB8AC3E}">
        <p14:creationId xmlns:p14="http://schemas.microsoft.com/office/powerpoint/2010/main" val="40417036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64444" y="1907526"/>
            <a:ext cx="7452519" cy="3902580"/>
          </a:xfrm>
          <a:prstGeom prst="rect">
            <a:avLst/>
          </a:prstGeom>
        </p:spPr>
      </p:pic>
      <p:sp>
        <p:nvSpPr>
          <p:cNvPr id="5" name="TextBox 4"/>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6</a:t>
            </a:fld>
            <a:endParaRPr lang="en-US" sz="3600" dirty="0">
              <a:solidFill>
                <a:schemeClr val="accent4">
                  <a:lumMod val="50000"/>
                </a:schemeClr>
              </a:solidFill>
            </a:endParaRPr>
          </a:p>
        </p:txBody>
      </p:sp>
    </p:spTree>
    <p:extLst>
      <p:ext uri="{BB962C8B-B14F-4D97-AF65-F5344CB8AC3E}">
        <p14:creationId xmlns:p14="http://schemas.microsoft.com/office/powerpoint/2010/main" val="137929689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275681" y="1163046"/>
            <a:ext cx="8596479"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________________________________________________</a:t>
            </a:r>
          </a:p>
          <a:p>
            <a:pPr algn="r">
              <a:buNone/>
            </a:pPr>
            <a:r>
              <a:rPr lang="en-US" sz="2800" b="1" dirty="0" smtClean="0">
                <a:latin typeface="Tahoma" pitchFamily="34" charset="0"/>
              </a:rPr>
              <a:t>Go into our shell</a:t>
            </a:r>
          </a:p>
        </p:txBody>
      </p:sp>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7</a:t>
            </a:fld>
            <a:endParaRPr lang="en-US" sz="3600" dirty="0">
              <a:solidFill>
                <a:schemeClr val="accent4">
                  <a:lumMod val="50000"/>
                </a:schemeClr>
              </a:solidFill>
            </a:endParaRPr>
          </a:p>
        </p:txBody>
      </p:sp>
    </p:spTree>
    <p:extLst>
      <p:ext uri="{BB962C8B-B14F-4D97-AF65-F5344CB8AC3E}">
        <p14:creationId xmlns:p14="http://schemas.microsoft.com/office/powerpoint/2010/main" val="135740501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9800" y="1308485"/>
            <a:ext cx="5148263" cy="4941446"/>
          </a:xfrm>
          <a:prstGeom prst="rect">
            <a:avLst/>
          </a:prstGeom>
        </p:spPr>
      </p:pic>
      <p:sp>
        <p:nvSpPr>
          <p:cNvPr id="4" name="TextBox 3"/>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8</a:t>
            </a:fld>
            <a:endParaRPr lang="en-US" sz="3600" dirty="0">
              <a:solidFill>
                <a:schemeClr val="accent4">
                  <a:lumMod val="50000"/>
                </a:schemeClr>
              </a:solidFill>
            </a:endParaRPr>
          </a:p>
        </p:txBody>
      </p:sp>
    </p:spTree>
    <p:extLst>
      <p:ext uri="{BB962C8B-B14F-4D97-AF65-F5344CB8AC3E}">
        <p14:creationId xmlns:p14="http://schemas.microsoft.com/office/powerpoint/2010/main" val="353352767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64444" y="3352800"/>
            <a:ext cx="3726258" cy="1951290"/>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15000" y="3352800"/>
            <a:ext cx="2462661" cy="2363730"/>
          </a:xfrm>
          <a:prstGeom prst="rect">
            <a:avLst/>
          </a:prstGeom>
        </p:spPr>
      </p:pic>
      <p:sp>
        <p:nvSpPr>
          <p:cNvPr id="5" name="Text Placeholder 3"/>
          <p:cNvSpPr>
            <a:spLocks noGrp="1" noChangeArrowheads="1"/>
          </p:cNvSpPr>
          <p:nvPr>
            <p:ph type="body" sz="half" idx="4294967295"/>
          </p:nvPr>
        </p:nvSpPr>
        <p:spPr>
          <a:xfrm>
            <a:off x="226579" y="1676704"/>
            <a:ext cx="8501270" cy="914096"/>
          </a:xfrm>
          <a:prstGeom prst="rect">
            <a:avLst/>
          </a:prstGeom>
        </p:spPr>
        <p:txBody>
          <a:bodyPr/>
          <a:lstStyle/>
          <a:p>
            <a:pPr algn="ctr">
              <a:buNone/>
            </a:pPr>
            <a:r>
              <a:rPr lang="en-US" sz="4400" b="1" dirty="0" smtClean="0">
                <a:latin typeface="Tahoma" pitchFamily="34" charset="0"/>
              </a:rPr>
              <a:t>Which do you tend to be?</a:t>
            </a:r>
          </a:p>
          <a:p>
            <a:pPr algn="ctr">
              <a:buFont typeface="Monotype Sorts" pitchFamily="2" charset="2"/>
              <a:buNone/>
            </a:pPr>
            <a:endParaRPr lang="en-US" sz="1800" b="1" dirty="0" smtClean="0">
              <a:latin typeface="Tahoma" pitchFamily="34" charset="0"/>
            </a:endParaRPr>
          </a:p>
        </p:txBody>
      </p:sp>
      <p:sp>
        <p:nvSpPr>
          <p:cNvPr id="6" name="TextBox 5"/>
          <p:cNvSpPr txBox="1"/>
          <p:nvPr/>
        </p:nvSpPr>
        <p:spPr>
          <a:xfrm>
            <a:off x="8153400" y="6016674"/>
            <a:ext cx="838200" cy="646331"/>
          </a:xfrm>
          <a:prstGeom prst="rect">
            <a:avLst/>
          </a:prstGeom>
          <a:noFill/>
        </p:spPr>
        <p:txBody>
          <a:bodyPr wrap="square" rtlCol="0">
            <a:spAutoFit/>
          </a:bodyPr>
          <a:lstStyle/>
          <a:p>
            <a:pPr algn="ctr"/>
            <a:fld id="{74A41108-DB4B-4071-A279-462C680B936E}" type="slidenum">
              <a:rPr lang="en-US" sz="3600" smtClean="0">
                <a:solidFill>
                  <a:schemeClr val="accent4">
                    <a:lumMod val="50000"/>
                  </a:schemeClr>
                </a:solidFill>
              </a:rPr>
              <a:pPr algn="ctr"/>
              <a:t>9</a:t>
            </a:fld>
            <a:endParaRPr lang="en-US" sz="3600" dirty="0">
              <a:solidFill>
                <a:schemeClr val="accent4">
                  <a:lumMod val="50000"/>
                </a:schemeClr>
              </a:solidFill>
            </a:endParaRPr>
          </a:p>
        </p:txBody>
      </p:sp>
    </p:spTree>
    <p:extLst>
      <p:ext uri="{BB962C8B-B14F-4D97-AF65-F5344CB8AC3E}">
        <p14:creationId xmlns:p14="http://schemas.microsoft.com/office/powerpoint/2010/main" val="347504899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383</TotalTime>
  <Words>3919</Words>
  <Application>Microsoft Office PowerPoint</Application>
  <PresentationFormat>On-screen Show (4:3)</PresentationFormat>
  <Paragraphs>297</Paragraphs>
  <Slides>33</Slides>
  <Notes>33</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43</cp:revision>
  <cp:lastPrinted>2013-09-09T20:16:10Z</cp:lastPrinted>
  <dcterms:created xsi:type="dcterms:W3CDTF">2013-09-09T14:30:13Z</dcterms:created>
  <dcterms:modified xsi:type="dcterms:W3CDTF">2015-04-05T18:12:02Z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