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34"/>
  </p:notesMasterIdLst>
  <p:handoutMasterIdLst>
    <p:handoutMasterId r:id="rId35"/>
  </p:handoutMasterIdLst>
  <p:sldIdLst>
    <p:sldId id="271" r:id="rId4"/>
    <p:sldId id="272" r:id="rId5"/>
    <p:sldId id="259" r:id="rId6"/>
    <p:sldId id="273" r:id="rId7"/>
    <p:sldId id="298" r:id="rId8"/>
    <p:sldId id="274" r:id="rId9"/>
    <p:sldId id="297" r:id="rId10"/>
    <p:sldId id="299" r:id="rId11"/>
    <p:sldId id="279" r:id="rId12"/>
    <p:sldId id="300" r:id="rId13"/>
    <p:sldId id="283" r:id="rId14"/>
    <p:sldId id="275" r:id="rId15"/>
    <p:sldId id="282" r:id="rId16"/>
    <p:sldId id="281" r:id="rId17"/>
    <p:sldId id="280" r:id="rId18"/>
    <p:sldId id="276" r:id="rId19"/>
    <p:sldId id="287" r:id="rId20"/>
    <p:sldId id="286" r:id="rId21"/>
    <p:sldId id="285" r:id="rId22"/>
    <p:sldId id="284" r:id="rId23"/>
    <p:sldId id="265" r:id="rId24"/>
    <p:sldId id="296" r:id="rId25"/>
    <p:sldId id="295" r:id="rId26"/>
    <p:sldId id="294" r:id="rId27"/>
    <p:sldId id="293" r:id="rId28"/>
    <p:sldId id="292" r:id="rId29"/>
    <p:sldId id="291" r:id="rId30"/>
    <p:sldId id="290" r:id="rId31"/>
    <p:sldId id="289" r:id="rId32"/>
    <p:sldId id="288" r:id="rId33"/>
  </p:sldIdLst>
  <p:sldSz cx="9144000" cy="6858000" type="screen4x3"/>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36" autoAdjust="0"/>
    <p:restoredTop sz="94660"/>
  </p:normalViewPr>
  <p:slideViewPr>
    <p:cSldViewPr>
      <p:cViewPr>
        <p:scale>
          <a:sx n="73" d="100"/>
          <a:sy n="73" d="100"/>
        </p:scale>
        <p:origin x="-117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sz="quarter" idx="1"/>
          </p:nvPr>
        </p:nvSpPr>
        <p:spPr>
          <a:xfrm>
            <a:off x="5231639" y="0"/>
            <a:ext cx="4002299" cy="350520"/>
          </a:xfrm>
          <a:prstGeom prst="rect">
            <a:avLst/>
          </a:prstGeom>
        </p:spPr>
        <p:txBody>
          <a:bodyPr vert="horz" lIns="92830" tIns="46415" rIns="92830" bIns="46415" rtlCol="0"/>
          <a:lstStyle>
            <a:lvl1pPr algn="r">
              <a:defRPr sz="1200"/>
            </a:lvl1pPr>
          </a:lstStyle>
          <a:p>
            <a:fld id="{B1E9D74A-8C5F-4ED1-8D93-9D86E34CCB7E}" type="datetimeFigureOut">
              <a:rPr lang="en-US" smtClean="0"/>
              <a:pPr/>
              <a:t>3/28/2015</a:t>
            </a:fld>
            <a:endParaRPr lang="en-US"/>
          </a:p>
        </p:txBody>
      </p:sp>
      <p:sp>
        <p:nvSpPr>
          <p:cNvPr id="4" name="Footer Placeholder 3"/>
          <p:cNvSpPr>
            <a:spLocks noGrp="1"/>
          </p:cNvSpPr>
          <p:nvPr>
            <p:ph type="ftr" sz="quarter" idx="2"/>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5" name="Slide Number Placeholder 4"/>
          <p:cNvSpPr>
            <a:spLocks noGrp="1"/>
          </p:cNvSpPr>
          <p:nvPr>
            <p:ph type="sldNum" sz="quarter" idx="3"/>
          </p:nvPr>
        </p:nvSpPr>
        <p:spPr>
          <a:xfrm>
            <a:off x="5231639" y="6658664"/>
            <a:ext cx="4002299" cy="350520"/>
          </a:xfrm>
          <a:prstGeom prst="rect">
            <a:avLst/>
          </a:prstGeom>
        </p:spPr>
        <p:txBody>
          <a:bodyPr vert="horz" lIns="92830" tIns="46415" rIns="92830" bIns="46415" rtlCol="0" anchor="b"/>
          <a:lstStyle>
            <a:lvl1pPr algn="r">
              <a:defRPr sz="1200"/>
            </a:lvl1pPr>
          </a:lstStyle>
          <a:p>
            <a:fld id="{CADBAB72-36FF-40BB-AF92-02A78929914B}" type="slidenum">
              <a:rPr lang="en-US" smtClean="0"/>
              <a:pPr/>
              <a:t>‹#›</a:t>
            </a:fld>
            <a:endParaRPr lang="en-US"/>
          </a:p>
        </p:txBody>
      </p:sp>
    </p:spTree>
    <p:extLst>
      <p:ext uri="{BB962C8B-B14F-4D97-AF65-F5344CB8AC3E}">
        <p14:creationId xmlns:p14="http://schemas.microsoft.com/office/powerpoint/2010/main" val="3578283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1639" y="0"/>
            <a:ext cx="4002299" cy="350520"/>
          </a:xfrm>
          <a:prstGeom prst="rect">
            <a:avLst/>
          </a:prstGeom>
        </p:spPr>
        <p:txBody>
          <a:bodyPr vert="horz" lIns="92830" tIns="46415" rIns="92830" bIns="46415" rtlCol="0"/>
          <a:lstStyle>
            <a:lvl1pPr algn="r">
              <a:defRPr sz="1200"/>
            </a:lvl1pPr>
          </a:lstStyle>
          <a:p>
            <a:fld id="{F79D1EB2-3A78-47B7-926B-6AE2A933541A}" type="datetimeFigureOut">
              <a:rPr lang="en-US" smtClean="0"/>
              <a:pPr/>
              <a:t>3/28/2015</a:t>
            </a:fld>
            <a:endParaRPr lang="en-US"/>
          </a:p>
        </p:txBody>
      </p:sp>
      <p:sp>
        <p:nvSpPr>
          <p:cNvPr id="4" name="Slide Image Placeholder 3"/>
          <p:cNvSpPr>
            <a:spLocks noGrp="1" noRot="1" noChangeAspect="1"/>
          </p:cNvSpPr>
          <p:nvPr>
            <p:ph type="sldImg" idx="2"/>
          </p:nvPr>
        </p:nvSpPr>
        <p:spPr>
          <a:xfrm>
            <a:off x="2865438" y="525463"/>
            <a:ext cx="3505200" cy="262890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29940"/>
            <a:ext cx="7388860" cy="3154680"/>
          </a:xfrm>
          <a:prstGeom prst="rect">
            <a:avLst/>
          </a:prstGeom>
        </p:spPr>
        <p:txBody>
          <a:bodyPr vert="horz" lIns="92830" tIns="46415" rIns="92830" bIns="4641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1639" y="6658664"/>
            <a:ext cx="4002299" cy="350520"/>
          </a:xfrm>
          <a:prstGeom prst="rect">
            <a:avLst/>
          </a:prstGeom>
        </p:spPr>
        <p:txBody>
          <a:bodyPr vert="horz" lIns="92830" tIns="46415" rIns="92830" bIns="46415" rtlCol="0" anchor="b"/>
          <a:lstStyle>
            <a:lvl1pPr algn="r">
              <a:defRPr sz="1200"/>
            </a:lvl1pPr>
          </a:lstStyle>
          <a:p>
            <a:fld id="{8D139101-4DE4-42C7-A93F-71345534ED7A}" type="slidenum">
              <a:rPr lang="en-US" smtClean="0"/>
              <a:pPr/>
              <a:t>‹#›</a:t>
            </a:fld>
            <a:endParaRPr lang="en-US"/>
          </a:p>
        </p:txBody>
      </p:sp>
    </p:spTree>
    <p:extLst>
      <p:ext uri="{BB962C8B-B14F-4D97-AF65-F5344CB8AC3E}">
        <p14:creationId xmlns:p14="http://schemas.microsoft.com/office/powerpoint/2010/main" val="1828866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10:59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3"/>
            <a:ext cx="8312468" cy="35052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3"/>
            <a:ext cx="921470" cy="350520"/>
          </a:xfrm>
        </p:spPr>
        <p:txBody>
          <a:bodyPr/>
          <a:lstStyle/>
          <a:p>
            <a:fld id="{EC87E0CF-87F6-4B58-B8B8-DCAB2DAAF3CA}"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11:05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11:05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11:05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30</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3"/>
            <a:ext cx="8312468" cy="35052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3"/>
            <a:ext cx="921470" cy="350520"/>
          </a:xfrm>
        </p:spPr>
        <p:txBody>
          <a:bodyPr/>
          <a:lstStyle/>
          <a:p>
            <a:fld id="{EC87E0CF-87F6-4B58-B8B8-DCAB2DAAF3C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10:58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3/28/2015 10:54 AM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22443"/>
            <a:ext cx="8501270" cy="609398"/>
          </a:xfrm>
          <a:prstGeom prst="rect">
            <a:avLst/>
          </a:prstGeom>
        </p:spPr>
        <p:txBody>
          <a:bodyPr/>
          <a:lstStyle/>
          <a:p>
            <a:pPr algn="ctr">
              <a:buFont typeface="Monotype Sorts" pitchFamily="2" charset="2"/>
              <a:buNone/>
            </a:pPr>
            <a:r>
              <a:rPr lang="en-US" sz="4400" b="1" dirty="0" smtClean="0">
                <a:latin typeface="Tahoma" pitchFamily="34" charset="0"/>
              </a:rPr>
              <a:t>Conflict Resolution</a:t>
            </a:r>
          </a:p>
        </p:txBody>
      </p:sp>
    </p:spTree>
    <p:extLst>
      <p:ext uri="{BB962C8B-B14F-4D97-AF65-F5344CB8AC3E}">
        <p14:creationId xmlns:p14="http://schemas.microsoft.com/office/powerpoint/2010/main" val="947433938"/>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295400" y="2819400"/>
            <a:ext cx="6705600" cy="1218795"/>
          </a:xfrm>
          <a:prstGeom prst="rect">
            <a:avLst/>
          </a:prstGeom>
        </p:spPr>
        <p:txBody>
          <a:bodyPr/>
          <a:lstStyle/>
          <a:p>
            <a:pPr algn="ctr">
              <a:buFont typeface="Monotype Sorts" pitchFamily="2" charset="2"/>
              <a:buNone/>
            </a:pPr>
            <a:r>
              <a:rPr lang="en-US" altLang="en-US" sz="4400" b="1" dirty="0" smtClean="0">
                <a:latin typeface="Tahoma" pitchFamily="34" charset="0"/>
                <a:ea typeface="Tahoma" panose="020B0604030504040204" pitchFamily="34" charset="0"/>
                <a:cs typeface="Tahoma" panose="020B0604030504040204" pitchFamily="34" charset="0"/>
              </a:rPr>
              <a:t>Conflict </a:t>
            </a:r>
            <a:r>
              <a:rPr lang="en-US" altLang="en-US" sz="4400" b="1" dirty="0" err="1" smtClean="0">
                <a:latin typeface="Tahoma" pitchFamily="34" charset="0"/>
                <a:ea typeface="Tahoma" panose="020B0604030504040204" pitchFamily="34" charset="0"/>
                <a:cs typeface="Tahoma" panose="020B0604030504040204" pitchFamily="34" charset="0"/>
              </a:rPr>
              <a:t>ReSOLUTION</a:t>
            </a:r>
            <a:endParaRPr lang="en-US" altLang="en-US" sz="4400" b="1" dirty="0" smtClean="0">
              <a:latin typeface="Tahoma" pitchFamily="34" charset="0"/>
              <a:ea typeface="Tahoma" panose="020B0604030504040204" pitchFamily="34" charset="0"/>
              <a:cs typeface="Tahoma" panose="020B0604030504040204" pitchFamily="34" charset="0"/>
            </a:endParaRPr>
          </a:p>
        </p:txBody>
      </p:sp>
      <p:sp>
        <p:nvSpPr>
          <p:cNvPr id="2" name="Oval 1"/>
          <p:cNvSpPr/>
          <p:nvPr/>
        </p:nvSpPr>
        <p:spPr bwMode="auto">
          <a:xfrm>
            <a:off x="4495800" y="2514600"/>
            <a:ext cx="3429000" cy="1219200"/>
          </a:xfrm>
          <a:prstGeom prst="ellipse">
            <a:avLst/>
          </a:prstGeom>
          <a:noFill/>
          <a:ln w="57150">
            <a:solidFill>
              <a:srgbClr val="FF0000"/>
            </a:solidFill>
            <a:headEnd type="none" w="med" len="med"/>
            <a:tailEnd type="none" w="med" len="med"/>
          </a:ln>
          <a:scene3d>
            <a:camera prst="orthographicFront" fov="0">
              <a:rot lat="0" lon="0" rev="0"/>
            </a:camera>
            <a:lightRig rig="glow" dir="t">
              <a:rot lat="0" lon="0" rev="636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5" name="TextBox 4"/>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10</a:t>
            </a:fld>
            <a:endParaRPr lang="en-US" sz="3200" dirty="0">
              <a:solidFill>
                <a:schemeClr val="accent4">
                  <a:lumMod val="50000"/>
                </a:schemeClr>
              </a:solidFill>
            </a:endParaRPr>
          </a:p>
        </p:txBody>
      </p:sp>
      <p:sp>
        <p:nvSpPr>
          <p:cNvPr id="6" name="Rectangle 3"/>
          <p:cNvSpPr>
            <a:spLocks noGrp="1" noChangeArrowheads="1"/>
          </p:cNvSpPr>
          <p:nvPr>
            <p:ph type="body" sz="half" idx="4294967295"/>
          </p:nvPr>
        </p:nvSpPr>
        <p:spPr>
          <a:xfrm>
            <a:off x="1524000" y="3886200"/>
            <a:ext cx="6781800" cy="1231106"/>
          </a:xfrm>
          <a:prstGeom prst="rect">
            <a:avLst/>
          </a:prstGeom>
        </p:spPr>
        <p:txBody>
          <a:bodyPr/>
          <a:lstStyle/>
          <a:p>
            <a:pPr marL="0" lvl="1" indent="0">
              <a:buNone/>
            </a:pPr>
            <a:r>
              <a:rPr lang="en-US" sz="4000" dirty="0" smtClean="0"/>
              <a:t>The goal is to </a:t>
            </a:r>
            <a:r>
              <a:rPr lang="en-US" sz="4000" u="sng" dirty="0" smtClean="0"/>
              <a:t>solve</a:t>
            </a:r>
            <a:r>
              <a:rPr lang="en-US" sz="4000" dirty="0" smtClean="0"/>
              <a:t> </a:t>
            </a:r>
            <a:r>
              <a:rPr lang="en-US" sz="4000" u="sng" dirty="0" smtClean="0"/>
              <a:t>problems</a:t>
            </a:r>
            <a:r>
              <a:rPr lang="en-US" sz="4000" dirty="0" smtClean="0"/>
              <a:t>;</a:t>
            </a:r>
          </a:p>
          <a:p>
            <a:pPr marL="0" lvl="1" indent="0">
              <a:buNone/>
            </a:pPr>
            <a:r>
              <a:rPr lang="en-US" sz="4000" dirty="0" smtClean="0"/>
              <a:t>Not to argue but to </a:t>
            </a:r>
            <a:r>
              <a:rPr lang="en-US" sz="4000" u="sng" dirty="0" smtClean="0"/>
              <a:t>solve</a:t>
            </a:r>
            <a:r>
              <a:rPr lang="en-US" sz="4000" dirty="0" smtClean="0"/>
              <a:t> them.</a:t>
            </a:r>
            <a:endParaRPr lang="en-US" sz="4000" dirty="0"/>
          </a:p>
        </p:txBody>
      </p:sp>
    </p:spTree>
    <p:extLst>
      <p:ext uri="{BB962C8B-B14F-4D97-AF65-F5344CB8AC3E}">
        <p14:creationId xmlns:p14="http://schemas.microsoft.com/office/powerpoint/2010/main" val="573460006"/>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2209800" y="2474214"/>
            <a:ext cx="5486400" cy="443198"/>
          </a:xfrm>
          <a:prstGeom prst="rect">
            <a:avLst/>
          </a:prstGeom>
        </p:spPr>
        <p:txBody>
          <a:bodyPr/>
          <a:lstStyle/>
          <a:p>
            <a:pPr marL="457200" lvl="1" indent="-457200"/>
            <a:r>
              <a:rPr lang="en-US" sz="3200" dirty="0"/>
              <a:t>One </a:t>
            </a:r>
            <a:r>
              <a:rPr lang="en-US" sz="3200" u="sng" dirty="0"/>
              <a:t>Issue</a:t>
            </a:r>
            <a:r>
              <a:rPr lang="en-US" sz="3200" dirty="0"/>
              <a:t> at a </a:t>
            </a:r>
            <a:r>
              <a:rPr lang="en-US" sz="3200" dirty="0" smtClean="0"/>
              <a:t>Time</a:t>
            </a:r>
            <a:endParaRPr lang="en-US" sz="3200" dirty="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Ground Rules: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11</a:t>
            </a:fld>
            <a:endParaRPr lang="en-US" sz="3200" dirty="0">
              <a:solidFill>
                <a:schemeClr val="accent4">
                  <a:lumMod val="50000"/>
                </a:schemeClr>
              </a:solidFill>
            </a:endParaRPr>
          </a:p>
        </p:txBody>
      </p:sp>
    </p:spTree>
    <p:extLst>
      <p:ext uri="{BB962C8B-B14F-4D97-AF65-F5344CB8AC3E}">
        <p14:creationId xmlns:p14="http://schemas.microsoft.com/office/powerpoint/2010/main" val="3978542336"/>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2209800" y="2474214"/>
            <a:ext cx="5486400" cy="984885"/>
          </a:xfrm>
          <a:prstGeom prst="rect">
            <a:avLst/>
          </a:prstGeom>
        </p:spPr>
        <p:txBody>
          <a:bodyPr/>
          <a:lstStyle/>
          <a:p>
            <a:pPr marL="457200" lvl="1" indent="-457200"/>
            <a:r>
              <a:rPr lang="en-US" sz="3200" dirty="0"/>
              <a:t>One </a:t>
            </a:r>
            <a:r>
              <a:rPr lang="en-US" sz="3200" u="sng" dirty="0"/>
              <a:t>Issue</a:t>
            </a:r>
            <a:r>
              <a:rPr lang="en-US" sz="3200" dirty="0"/>
              <a:t> at a Time</a:t>
            </a:r>
          </a:p>
          <a:p>
            <a:pPr marL="457200" lvl="1" indent="-457200"/>
            <a:r>
              <a:rPr lang="en-US" sz="3200" dirty="0"/>
              <a:t>Don’t Dredge Up the </a:t>
            </a:r>
            <a:r>
              <a:rPr lang="en-US" sz="3200" u="sng" dirty="0" smtClean="0"/>
              <a:t>Past</a:t>
            </a:r>
            <a:endParaRPr lang="en-US" sz="3200" u="sng" dirty="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Ground Rules: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12</a:t>
            </a:fld>
            <a:endParaRPr lang="en-US" sz="3200" dirty="0">
              <a:solidFill>
                <a:schemeClr val="accent4">
                  <a:lumMod val="50000"/>
                </a:schemeClr>
              </a:solidFill>
            </a:endParaRPr>
          </a:p>
        </p:txBody>
      </p:sp>
    </p:spTree>
    <p:extLst>
      <p:ext uri="{BB962C8B-B14F-4D97-AF65-F5344CB8AC3E}">
        <p14:creationId xmlns:p14="http://schemas.microsoft.com/office/powerpoint/2010/main" val="695024584"/>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2209800" y="2474214"/>
            <a:ext cx="5486400" cy="1526572"/>
          </a:xfrm>
          <a:prstGeom prst="rect">
            <a:avLst/>
          </a:prstGeom>
        </p:spPr>
        <p:txBody>
          <a:bodyPr/>
          <a:lstStyle/>
          <a:p>
            <a:pPr marL="457200" lvl="1" indent="-457200"/>
            <a:r>
              <a:rPr lang="en-US" sz="3200" dirty="0"/>
              <a:t>One </a:t>
            </a:r>
            <a:r>
              <a:rPr lang="en-US" sz="3200" u="sng" dirty="0"/>
              <a:t>Issue</a:t>
            </a:r>
            <a:r>
              <a:rPr lang="en-US" sz="3200" dirty="0"/>
              <a:t> at a Time</a:t>
            </a:r>
          </a:p>
          <a:p>
            <a:pPr marL="457200" lvl="1" indent="-457200"/>
            <a:r>
              <a:rPr lang="en-US" sz="3200" dirty="0"/>
              <a:t>Don’t Dredge Up the </a:t>
            </a:r>
            <a:r>
              <a:rPr lang="en-US" sz="3200" u="sng" dirty="0"/>
              <a:t>Past</a:t>
            </a:r>
          </a:p>
          <a:p>
            <a:pPr marL="457200" lvl="1" indent="-457200"/>
            <a:r>
              <a:rPr lang="en-US" sz="3200" dirty="0"/>
              <a:t>No </a:t>
            </a:r>
            <a:r>
              <a:rPr lang="en-US" sz="3200" u="sng" dirty="0"/>
              <a:t>Blame</a:t>
            </a:r>
            <a:r>
              <a:rPr lang="en-US" sz="3200" dirty="0"/>
              <a:t> </a:t>
            </a:r>
            <a:r>
              <a:rPr lang="en-US" sz="3200" dirty="0" smtClean="0"/>
              <a:t>Games</a:t>
            </a:r>
            <a:endParaRPr lang="en-US" sz="3200" dirty="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Ground Rules: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13</a:t>
            </a:fld>
            <a:endParaRPr lang="en-US" sz="3200" dirty="0">
              <a:solidFill>
                <a:schemeClr val="accent4">
                  <a:lumMod val="50000"/>
                </a:schemeClr>
              </a:solidFill>
            </a:endParaRPr>
          </a:p>
        </p:txBody>
      </p:sp>
    </p:spTree>
    <p:extLst>
      <p:ext uri="{BB962C8B-B14F-4D97-AF65-F5344CB8AC3E}">
        <p14:creationId xmlns:p14="http://schemas.microsoft.com/office/powerpoint/2010/main" val="2710025553"/>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2209800" y="2474214"/>
            <a:ext cx="5486400" cy="2068259"/>
          </a:xfrm>
          <a:prstGeom prst="rect">
            <a:avLst/>
          </a:prstGeom>
        </p:spPr>
        <p:txBody>
          <a:bodyPr/>
          <a:lstStyle/>
          <a:p>
            <a:pPr marL="457200" lvl="1" indent="-457200"/>
            <a:r>
              <a:rPr lang="en-US" sz="3200" dirty="0"/>
              <a:t>One </a:t>
            </a:r>
            <a:r>
              <a:rPr lang="en-US" sz="3200" u="sng" dirty="0"/>
              <a:t>Issue</a:t>
            </a:r>
            <a:r>
              <a:rPr lang="en-US" sz="3200" dirty="0"/>
              <a:t> at a Time</a:t>
            </a:r>
          </a:p>
          <a:p>
            <a:pPr marL="457200" lvl="1" indent="-457200"/>
            <a:r>
              <a:rPr lang="en-US" sz="3200" dirty="0"/>
              <a:t>Don’t Dredge Up the </a:t>
            </a:r>
            <a:r>
              <a:rPr lang="en-US" sz="3200" u="sng" dirty="0"/>
              <a:t>Past</a:t>
            </a:r>
          </a:p>
          <a:p>
            <a:pPr marL="457200" lvl="1" indent="-457200"/>
            <a:r>
              <a:rPr lang="en-US" sz="3200" dirty="0"/>
              <a:t>No </a:t>
            </a:r>
            <a:r>
              <a:rPr lang="en-US" sz="3200" u="sng" dirty="0"/>
              <a:t>Blame</a:t>
            </a:r>
            <a:r>
              <a:rPr lang="en-US" sz="3200" dirty="0"/>
              <a:t> Games</a:t>
            </a:r>
          </a:p>
          <a:p>
            <a:pPr marL="457200" lvl="1" indent="-457200"/>
            <a:r>
              <a:rPr lang="en-US" sz="3200" dirty="0"/>
              <a:t>No </a:t>
            </a:r>
            <a:r>
              <a:rPr lang="en-US" sz="3200" u="sng" dirty="0" smtClean="0"/>
              <a:t>Power</a:t>
            </a:r>
            <a:r>
              <a:rPr lang="en-US" sz="3200" dirty="0" smtClean="0"/>
              <a:t> Struggle</a:t>
            </a:r>
            <a:endParaRPr lang="en-US" sz="3200" dirty="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Ground Rules: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14</a:t>
            </a:fld>
            <a:endParaRPr lang="en-US" sz="3200" dirty="0">
              <a:solidFill>
                <a:schemeClr val="accent4">
                  <a:lumMod val="50000"/>
                </a:schemeClr>
              </a:solidFill>
            </a:endParaRPr>
          </a:p>
        </p:txBody>
      </p:sp>
    </p:spTree>
    <p:extLst>
      <p:ext uri="{BB962C8B-B14F-4D97-AF65-F5344CB8AC3E}">
        <p14:creationId xmlns:p14="http://schemas.microsoft.com/office/powerpoint/2010/main" val="2888982898"/>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2209800" y="2474214"/>
            <a:ext cx="5486400" cy="3151632"/>
          </a:xfrm>
          <a:prstGeom prst="rect">
            <a:avLst/>
          </a:prstGeom>
        </p:spPr>
        <p:txBody>
          <a:bodyPr/>
          <a:lstStyle/>
          <a:p>
            <a:pPr marL="457200" lvl="1" indent="-457200"/>
            <a:r>
              <a:rPr lang="en-US" sz="3200" dirty="0"/>
              <a:t>One </a:t>
            </a:r>
            <a:r>
              <a:rPr lang="en-US" sz="3200" u="sng" dirty="0"/>
              <a:t>Issue</a:t>
            </a:r>
            <a:r>
              <a:rPr lang="en-US" sz="3200" dirty="0"/>
              <a:t> at a Time</a:t>
            </a:r>
          </a:p>
          <a:p>
            <a:pPr marL="457200" lvl="1" indent="-457200"/>
            <a:r>
              <a:rPr lang="en-US" sz="3200" dirty="0"/>
              <a:t>Don’t Dredge Up the </a:t>
            </a:r>
            <a:r>
              <a:rPr lang="en-US" sz="3200" u="sng" dirty="0"/>
              <a:t>Past</a:t>
            </a:r>
          </a:p>
          <a:p>
            <a:pPr marL="457200" lvl="1" indent="-457200"/>
            <a:r>
              <a:rPr lang="en-US" sz="3200" dirty="0"/>
              <a:t>No </a:t>
            </a:r>
            <a:r>
              <a:rPr lang="en-US" sz="3200" u="sng" dirty="0"/>
              <a:t>Blame</a:t>
            </a:r>
            <a:r>
              <a:rPr lang="en-US" sz="3200" dirty="0"/>
              <a:t> Games</a:t>
            </a:r>
          </a:p>
          <a:p>
            <a:pPr marL="457200" lvl="1" indent="-457200"/>
            <a:r>
              <a:rPr lang="en-US" sz="3200" dirty="0"/>
              <a:t>No </a:t>
            </a:r>
            <a:r>
              <a:rPr lang="en-US" sz="3200" u="sng" dirty="0" smtClean="0"/>
              <a:t>Power</a:t>
            </a:r>
            <a:r>
              <a:rPr lang="en-US" sz="3200" dirty="0" smtClean="0"/>
              <a:t> Struggle</a:t>
            </a:r>
            <a:endParaRPr lang="en-US" sz="3200" dirty="0"/>
          </a:p>
          <a:p>
            <a:pPr marL="457200" lvl="1" indent="-457200"/>
            <a:r>
              <a:rPr lang="en-US" sz="3200" dirty="0"/>
              <a:t>Attack the </a:t>
            </a:r>
            <a:r>
              <a:rPr lang="en-US" sz="3200" dirty="0" smtClean="0"/>
              <a:t>Problem, </a:t>
            </a:r>
          </a:p>
          <a:p>
            <a:pPr marL="690563" lvl="3" indent="0">
              <a:buNone/>
            </a:pPr>
            <a:r>
              <a:rPr lang="en-US" sz="3200" dirty="0" smtClean="0"/>
              <a:t>	Not the </a:t>
            </a:r>
            <a:r>
              <a:rPr lang="en-US" sz="3200" u="sng" dirty="0"/>
              <a:t>Person</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Ground Rules: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15</a:t>
            </a:fld>
            <a:endParaRPr lang="en-US" sz="3200" dirty="0">
              <a:solidFill>
                <a:schemeClr val="accent4">
                  <a:lumMod val="50000"/>
                </a:schemeClr>
              </a:solidFill>
            </a:endParaRPr>
          </a:p>
        </p:txBody>
      </p:sp>
    </p:spTree>
    <p:extLst>
      <p:ext uri="{BB962C8B-B14F-4D97-AF65-F5344CB8AC3E}">
        <p14:creationId xmlns:p14="http://schemas.microsoft.com/office/powerpoint/2010/main" val="2178740965"/>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524000" y="2702814"/>
            <a:ext cx="7162800" cy="498598"/>
          </a:xfrm>
          <a:prstGeom prst="rect">
            <a:avLst/>
          </a:prstGeom>
        </p:spPr>
        <p:txBody>
          <a:bodyPr/>
          <a:lstStyle/>
          <a:p>
            <a:pPr marL="0" lvl="1" indent="0">
              <a:buNone/>
            </a:pPr>
            <a:r>
              <a:rPr lang="en-US" sz="3600" dirty="0" smtClean="0"/>
              <a:t>Step #1. </a:t>
            </a:r>
            <a:r>
              <a:rPr lang="en-US" sz="3600" u="sng" dirty="0" smtClean="0"/>
              <a:t>Communicate</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The Process: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16</a:t>
            </a:fld>
            <a:endParaRPr lang="en-US" sz="3200" dirty="0">
              <a:solidFill>
                <a:schemeClr val="accent4">
                  <a:lumMod val="50000"/>
                </a:schemeClr>
              </a:solidFill>
            </a:endParaRPr>
          </a:p>
        </p:txBody>
      </p:sp>
    </p:spTree>
    <p:extLst>
      <p:ext uri="{BB962C8B-B14F-4D97-AF65-F5344CB8AC3E}">
        <p14:creationId xmlns:p14="http://schemas.microsoft.com/office/powerpoint/2010/main" val="2239910617"/>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524000" y="2702814"/>
            <a:ext cx="7162800" cy="1107996"/>
          </a:xfrm>
          <a:prstGeom prst="rect">
            <a:avLst/>
          </a:prstGeom>
        </p:spPr>
        <p:txBody>
          <a:bodyPr/>
          <a:lstStyle/>
          <a:p>
            <a:pPr marL="0" lvl="1" indent="0">
              <a:buNone/>
            </a:pPr>
            <a:r>
              <a:rPr lang="en-US" sz="3600" dirty="0" smtClean="0"/>
              <a:t>Step #1. </a:t>
            </a:r>
            <a:r>
              <a:rPr lang="en-US" sz="3600" u="sng" dirty="0" smtClean="0"/>
              <a:t>Communicate</a:t>
            </a:r>
          </a:p>
          <a:p>
            <a:pPr marL="0" lvl="1" indent="0">
              <a:buNone/>
            </a:pPr>
            <a:r>
              <a:rPr lang="en-US" sz="3600" dirty="0" smtClean="0"/>
              <a:t>Step #2. Define the </a:t>
            </a:r>
            <a:r>
              <a:rPr lang="en-US" sz="3600" u="sng" dirty="0" smtClean="0"/>
              <a:t>Problem</a:t>
            </a:r>
            <a:r>
              <a:rPr lang="en-US" sz="3600" dirty="0" smtClean="0"/>
              <a:t> (neutral)</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The Process: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17</a:t>
            </a:fld>
            <a:endParaRPr lang="en-US" sz="3200" dirty="0">
              <a:solidFill>
                <a:schemeClr val="accent4">
                  <a:lumMod val="50000"/>
                </a:schemeClr>
              </a:solidFill>
            </a:endParaRPr>
          </a:p>
        </p:txBody>
      </p:sp>
    </p:spTree>
    <p:extLst>
      <p:ext uri="{BB962C8B-B14F-4D97-AF65-F5344CB8AC3E}">
        <p14:creationId xmlns:p14="http://schemas.microsoft.com/office/powerpoint/2010/main" val="1137710410"/>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524000" y="2702814"/>
            <a:ext cx="7162800" cy="1717393"/>
          </a:xfrm>
          <a:prstGeom prst="rect">
            <a:avLst/>
          </a:prstGeom>
        </p:spPr>
        <p:txBody>
          <a:bodyPr/>
          <a:lstStyle/>
          <a:p>
            <a:pPr marL="0" lvl="1" indent="0">
              <a:buNone/>
            </a:pPr>
            <a:r>
              <a:rPr lang="en-US" sz="3600" dirty="0" smtClean="0"/>
              <a:t>Step #1. </a:t>
            </a:r>
            <a:r>
              <a:rPr lang="en-US" sz="3600" u="sng" dirty="0" smtClean="0"/>
              <a:t>Communicate</a:t>
            </a:r>
          </a:p>
          <a:p>
            <a:pPr marL="0" lvl="1" indent="0">
              <a:buNone/>
            </a:pPr>
            <a:r>
              <a:rPr lang="en-US" sz="3600" dirty="0" smtClean="0"/>
              <a:t>Step #2. Define the </a:t>
            </a:r>
            <a:r>
              <a:rPr lang="en-US" sz="3600" u="sng" dirty="0" smtClean="0"/>
              <a:t>Problem</a:t>
            </a:r>
            <a:r>
              <a:rPr lang="en-US" sz="3600" dirty="0" smtClean="0"/>
              <a:t> (neutral)</a:t>
            </a:r>
          </a:p>
          <a:p>
            <a:pPr marL="0" lvl="1" indent="0">
              <a:buNone/>
            </a:pPr>
            <a:r>
              <a:rPr lang="en-US" sz="3600" dirty="0" smtClean="0"/>
              <a:t>Step #3. List Possible </a:t>
            </a:r>
            <a:r>
              <a:rPr lang="en-US" sz="3600" u="sng" dirty="0" smtClean="0"/>
              <a:t>Solutions</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The Process: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18</a:t>
            </a:fld>
            <a:endParaRPr lang="en-US" sz="3200" dirty="0">
              <a:solidFill>
                <a:schemeClr val="accent4">
                  <a:lumMod val="50000"/>
                </a:schemeClr>
              </a:solidFill>
            </a:endParaRPr>
          </a:p>
        </p:txBody>
      </p:sp>
    </p:spTree>
    <p:extLst>
      <p:ext uri="{BB962C8B-B14F-4D97-AF65-F5344CB8AC3E}">
        <p14:creationId xmlns:p14="http://schemas.microsoft.com/office/powerpoint/2010/main" val="3177695992"/>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524000" y="2702814"/>
            <a:ext cx="7162800" cy="2326791"/>
          </a:xfrm>
          <a:prstGeom prst="rect">
            <a:avLst/>
          </a:prstGeom>
        </p:spPr>
        <p:txBody>
          <a:bodyPr/>
          <a:lstStyle/>
          <a:p>
            <a:pPr marL="0" lvl="1" indent="0">
              <a:buNone/>
            </a:pPr>
            <a:r>
              <a:rPr lang="en-US" sz="3600" dirty="0" smtClean="0"/>
              <a:t>Step #1. </a:t>
            </a:r>
            <a:r>
              <a:rPr lang="en-US" sz="3600" u="sng" dirty="0" smtClean="0"/>
              <a:t>Communicate</a:t>
            </a:r>
          </a:p>
          <a:p>
            <a:pPr marL="0" lvl="1" indent="0">
              <a:buNone/>
            </a:pPr>
            <a:r>
              <a:rPr lang="en-US" sz="3600" dirty="0" smtClean="0"/>
              <a:t>Step #2. Define the </a:t>
            </a:r>
            <a:r>
              <a:rPr lang="en-US" sz="3600" u="sng" dirty="0" smtClean="0"/>
              <a:t>Problem</a:t>
            </a:r>
            <a:r>
              <a:rPr lang="en-US" sz="3600" dirty="0" smtClean="0"/>
              <a:t> (neutral)</a:t>
            </a:r>
          </a:p>
          <a:p>
            <a:pPr marL="0" lvl="1" indent="0">
              <a:buNone/>
            </a:pPr>
            <a:r>
              <a:rPr lang="en-US" sz="3600" dirty="0" smtClean="0"/>
              <a:t>Step #3. List Possible </a:t>
            </a:r>
            <a:r>
              <a:rPr lang="en-US" sz="3600" u="sng" dirty="0" smtClean="0"/>
              <a:t>Solutions</a:t>
            </a:r>
          </a:p>
          <a:p>
            <a:pPr marL="0" lvl="1" indent="0">
              <a:buNone/>
            </a:pPr>
            <a:r>
              <a:rPr lang="en-US" sz="3600" dirty="0" smtClean="0"/>
              <a:t>Step #4. </a:t>
            </a:r>
            <a:r>
              <a:rPr lang="en-US" sz="3600" u="sng" dirty="0" smtClean="0"/>
              <a:t>Pros</a:t>
            </a:r>
            <a:r>
              <a:rPr lang="en-US" sz="3600" dirty="0" smtClean="0"/>
              <a:t> and </a:t>
            </a:r>
            <a:r>
              <a:rPr lang="en-US" sz="3600" u="sng" dirty="0" smtClean="0"/>
              <a:t>Cons</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The Process: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19</a:t>
            </a:fld>
            <a:endParaRPr lang="en-US" sz="3200" dirty="0">
              <a:solidFill>
                <a:schemeClr val="accent4">
                  <a:lumMod val="50000"/>
                </a:schemeClr>
              </a:solidFill>
            </a:endParaRPr>
          </a:p>
        </p:txBody>
      </p:sp>
    </p:spTree>
    <p:extLst>
      <p:ext uri="{BB962C8B-B14F-4D97-AF65-F5344CB8AC3E}">
        <p14:creationId xmlns:p14="http://schemas.microsoft.com/office/powerpoint/2010/main" val="1793051842"/>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21116933">
            <a:off x="304800" y="2845865"/>
            <a:ext cx="8501270" cy="1775871"/>
          </a:xfrm>
          <a:prstGeom prst="rect">
            <a:avLst/>
          </a:prstGeom>
        </p:spPr>
        <p:txBody>
          <a:bodyPr/>
          <a:lstStyle/>
          <a:p>
            <a:pPr algn="ctr">
              <a:buNone/>
            </a:pPr>
            <a:endParaRPr lang="en-US" sz="2800" b="1" dirty="0" smtClean="0"/>
          </a:p>
          <a:p>
            <a:pPr algn="ctr">
              <a:buNone/>
            </a:pPr>
            <a:r>
              <a:rPr lang="en-US" sz="2800" b="1" dirty="0" smtClean="0"/>
              <a:t>_____________________________________________</a:t>
            </a:r>
          </a:p>
          <a:p>
            <a:pPr lvl="1">
              <a:buNone/>
            </a:pPr>
            <a:r>
              <a:rPr lang="en-US" sz="3600" b="1" dirty="0" smtClean="0"/>
              <a:t>Avoidance</a:t>
            </a:r>
            <a:r>
              <a:rPr lang="en-US" sz="3600" b="1" dirty="0"/>
              <a:t>			</a:t>
            </a:r>
            <a:endParaRPr lang="en-US" sz="3600" b="1" dirty="0" smtClean="0"/>
          </a:p>
          <a:p>
            <a:pPr>
              <a:buNone/>
            </a:pPr>
            <a:endParaRPr lang="en-US" sz="1800" b="1" dirty="0" smtClean="0">
              <a:latin typeface="Tahoma" pitchFamily="34" charset="0"/>
            </a:endParaRPr>
          </a:p>
        </p:txBody>
      </p:sp>
      <p:sp>
        <p:nvSpPr>
          <p:cNvPr id="3" name="TextBox 2"/>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2</a:t>
            </a:fld>
            <a:endParaRPr lang="en-US" sz="3200" dirty="0">
              <a:solidFill>
                <a:schemeClr val="accent4">
                  <a:lumMod val="50000"/>
                </a:schemeClr>
              </a:solidFill>
            </a:endParaRPr>
          </a:p>
        </p:txBody>
      </p:sp>
    </p:spTree>
    <p:extLst>
      <p:ext uri="{BB962C8B-B14F-4D97-AF65-F5344CB8AC3E}">
        <p14:creationId xmlns:p14="http://schemas.microsoft.com/office/powerpoint/2010/main" val="404170361"/>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524000" y="2702814"/>
            <a:ext cx="7162800" cy="2936188"/>
          </a:xfrm>
          <a:prstGeom prst="rect">
            <a:avLst/>
          </a:prstGeom>
        </p:spPr>
        <p:txBody>
          <a:bodyPr/>
          <a:lstStyle/>
          <a:p>
            <a:pPr marL="0" lvl="1" indent="0">
              <a:buNone/>
            </a:pPr>
            <a:r>
              <a:rPr lang="en-US" sz="3600" dirty="0" smtClean="0"/>
              <a:t>Step #1. </a:t>
            </a:r>
            <a:r>
              <a:rPr lang="en-US" sz="3600" u="sng" dirty="0" smtClean="0"/>
              <a:t>Communicate</a:t>
            </a:r>
          </a:p>
          <a:p>
            <a:pPr marL="0" lvl="1" indent="0">
              <a:buNone/>
            </a:pPr>
            <a:r>
              <a:rPr lang="en-US" sz="3600" dirty="0" smtClean="0"/>
              <a:t>Step #2. Define the </a:t>
            </a:r>
            <a:r>
              <a:rPr lang="en-US" sz="3600" u="sng" dirty="0" smtClean="0"/>
              <a:t>Problem</a:t>
            </a:r>
            <a:r>
              <a:rPr lang="en-US" sz="3600" dirty="0" smtClean="0"/>
              <a:t> (neutral)</a:t>
            </a:r>
          </a:p>
          <a:p>
            <a:pPr marL="0" lvl="1" indent="0">
              <a:buNone/>
            </a:pPr>
            <a:r>
              <a:rPr lang="en-US" sz="3600" dirty="0" smtClean="0"/>
              <a:t>Step #3. List Possible </a:t>
            </a:r>
            <a:r>
              <a:rPr lang="en-US" sz="3600" u="sng" dirty="0" smtClean="0"/>
              <a:t>Solutions</a:t>
            </a:r>
          </a:p>
          <a:p>
            <a:pPr marL="0" lvl="1" indent="0">
              <a:buNone/>
            </a:pPr>
            <a:r>
              <a:rPr lang="en-US" sz="3600" dirty="0" smtClean="0"/>
              <a:t>Step #4. </a:t>
            </a:r>
            <a:r>
              <a:rPr lang="en-US" sz="3600" u="sng" dirty="0" smtClean="0"/>
              <a:t>Pros</a:t>
            </a:r>
            <a:r>
              <a:rPr lang="en-US" sz="3600" dirty="0" smtClean="0"/>
              <a:t> and </a:t>
            </a:r>
            <a:r>
              <a:rPr lang="en-US" sz="3600" u="sng" dirty="0" smtClean="0"/>
              <a:t>Cons</a:t>
            </a:r>
          </a:p>
          <a:p>
            <a:pPr marL="0" lvl="1" indent="0">
              <a:buNone/>
            </a:pPr>
            <a:r>
              <a:rPr lang="en-US" sz="3600" dirty="0" smtClean="0"/>
              <a:t>Step #5. </a:t>
            </a:r>
            <a:r>
              <a:rPr lang="en-US" sz="3600" u="sng" dirty="0" smtClean="0"/>
              <a:t>Decide</a:t>
            </a:r>
            <a:endParaRPr lang="en-US" sz="3600" u="sng" dirty="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The Process: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20</a:t>
            </a:fld>
            <a:endParaRPr lang="en-US" sz="3200" dirty="0">
              <a:solidFill>
                <a:schemeClr val="accent4">
                  <a:lumMod val="50000"/>
                </a:schemeClr>
              </a:solidFill>
            </a:endParaRPr>
          </a:p>
        </p:txBody>
      </p:sp>
    </p:spTree>
    <p:extLst>
      <p:ext uri="{BB962C8B-B14F-4D97-AF65-F5344CB8AC3E}">
        <p14:creationId xmlns:p14="http://schemas.microsoft.com/office/powerpoint/2010/main" val="3457803070"/>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533400" y="2514600"/>
            <a:ext cx="3810000" cy="498598"/>
          </a:xfrm>
          <a:prstGeom prst="rect">
            <a:avLst/>
          </a:prstGeom>
        </p:spPr>
        <p:txBody>
          <a:bodyPr/>
          <a:lstStyle/>
          <a:p>
            <a:pPr marL="742950" lvl="1" indent="-742950">
              <a:buFont typeface="+mj-lt"/>
              <a:buAutoNum type="arabicPeriod"/>
            </a:pPr>
            <a:r>
              <a:rPr lang="en-US" sz="3600" dirty="0" smtClean="0"/>
              <a:t>Consensus</a:t>
            </a:r>
            <a:endParaRPr lang="en-US" sz="3600" dirty="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Solutions/Decisions: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21</a:t>
            </a:fld>
            <a:endParaRPr lang="en-US" sz="3200" dirty="0">
              <a:solidFill>
                <a:schemeClr val="accent4">
                  <a:lumMod val="50000"/>
                </a:schemeClr>
              </a:solidFill>
            </a:endParaRPr>
          </a:p>
        </p:txBody>
      </p:sp>
    </p:spTree>
    <p:extLst>
      <p:ext uri="{BB962C8B-B14F-4D97-AF65-F5344CB8AC3E}">
        <p14:creationId xmlns:p14="http://schemas.microsoft.com/office/powerpoint/2010/main" val="3089799307"/>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533400" y="2514600"/>
            <a:ext cx="3810000" cy="1107996"/>
          </a:xfrm>
          <a:prstGeom prst="rect">
            <a:avLst/>
          </a:prstGeom>
        </p:spPr>
        <p:txBody>
          <a:bodyPr/>
          <a:lstStyle/>
          <a:p>
            <a:pPr marL="742950" lvl="1" indent="-742950">
              <a:buFont typeface="+mj-lt"/>
              <a:buAutoNum type="arabicPeriod"/>
            </a:pPr>
            <a:r>
              <a:rPr lang="en-US" sz="3600" dirty="0"/>
              <a:t>Consensus</a:t>
            </a:r>
          </a:p>
          <a:p>
            <a:pPr marL="742950" lvl="1" indent="-742950">
              <a:buFont typeface="+mj-lt"/>
              <a:buAutoNum type="arabicPeriod"/>
            </a:pPr>
            <a:r>
              <a:rPr lang="en-US" sz="3600" dirty="0" smtClean="0"/>
              <a:t>Compromise</a:t>
            </a:r>
            <a:endParaRPr lang="en-US" sz="3600" dirty="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Solutions/Decisions: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22</a:t>
            </a:fld>
            <a:endParaRPr lang="en-US" sz="3200" dirty="0">
              <a:solidFill>
                <a:schemeClr val="accent4">
                  <a:lumMod val="50000"/>
                </a:schemeClr>
              </a:solidFill>
            </a:endParaRPr>
          </a:p>
        </p:txBody>
      </p:sp>
    </p:spTree>
    <p:extLst>
      <p:ext uri="{BB962C8B-B14F-4D97-AF65-F5344CB8AC3E}">
        <p14:creationId xmlns:p14="http://schemas.microsoft.com/office/powerpoint/2010/main" val="1233269092"/>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533400" y="2514600"/>
            <a:ext cx="3810000" cy="1649682"/>
          </a:xfrm>
          <a:prstGeom prst="rect">
            <a:avLst/>
          </a:prstGeom>
        </p:spPr>
        <p:txBody>
          <a:bodyPr/>
          <a:lstStyle/>
          <a:p>
            <a:pPr marL="742950" lvl="1" indent="-742950">
              <a:buFont typeface="+mj-lt"/>
              <a:buAutoNum type="arabicPeriod"/>
            </a:pPr>
            <a:r>
              <a:rPr lang="en-US" sz="3600" dirty="0"/>
              <a:t>Consensus</a:t>
            </a:r>
          </a:p>
          <a:p>
            <a:pPr marL="742950" lvl="1" indent="-742950">
              <a:buFont typeface="+mj-lt"/>
              <a:buAutoNum type="arabicPeriod"/>
            </a:pPr>
            <a:r>
              <a:rPr lang="en-US" sz="3600" dirty="0"/>
              <a:t>Compromise</a:t>
            </a:r>
          </a:p>
          <a:p>
            <a:pPr marL="914400" lvl="2" indent="-457200"/>
            <a:r>
              <a:rPr lang="en-US" sz="3200" dirty="0"/>
              <a:t>Each Give a Little</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Solutions/Decisions: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23</a:t>
            </a:fld>
            <a:endParaRPr lang="en-US" sz="3200" dirty="0">
              <a:solidFill>
                <a:schemeClr val="accent4">
                  <a:lumMod val="50000"/>
                </a:schemeClr>
              </a:solidFill>
            </a:endParaRPr>
          </a:p>
        </p:txBody>
      </p:sp>
    </p:spTree>
    <p:extLst>
      <p:ext uri="{BB962C8B-B14F-4D97-AF65-F5344CB8AC3E}">
        <p14:creationId xmlns:p14="http://schemas.microsoft.com/office/powerpoint/2010/main" val="1279265501"/>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533400" y="2514600"/>
            <a:ext cx="3810000" cy="2191369"/>
          </a:xfrm>
          <a:prstGeom prst="rect">
            <a:avLst/>
          </a:prstGeom>
        </p:spPr>
        <p:txBody>
          <a:bodyPr/>
          <a:lstStyle/>
          <a:p>
            <a:pPr marL="742950" lvl="1" indent="-742950">
              <a:buFont typeface="+mj-lt"/>
              <a:buAutoNum type="arabicPeriod"/>
            </a:pPr>
            <a:r>
              <a:rPr lang="en-US" sz="3600" dirty="0"/>
              <a:t>Consensus</a:t>
            </a:r>
          </a:p>
          <a:p>
            <a:pPr marL="742950" lvl="1" indent="-742950">
              <a:buFont typeface="+mj-lt"/>
              <a:buAutoNum type="arabicPeriod"/>
            </a:pPr>
            <a:r>
              <a:rPr lang="en-US" sz="3600" dirty="0"/>
              <a:t>Compromise</a:t>
            </a:r>
          </a:p>
          <a:p>
            <a:pPr marL="914400" lvl="2" indent="-457200"/>
            <a:r>
              <a:rPr lang="en-US" sz="3200" dirty="0"/>
              <a:t>Each Give a Little</a:t>
            </a:r>
          </a:p>
          <a:p>
            <a:pPr marL="914400" lvl="2" indent="-457200"/>
            <a:r>
              <a:rPr lang="en-US" sz="3200" dirty="0" smtClean="0"/>
              <a:t>Share</a:t>
            </a:r>
            <a:endParaRPr lang="en-US" sz="3200" dirty="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Solutions/Decisions: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24</a:t>
            </a:fld>
            <a:endParaRPr lang="en-US" sz="3200" dirty="0">
              <a:solidFill>
                <a:schemeClr val="accent4">
                  <a:lumMod val="50000"/>
                </a:schemeClr>
              </a:solidFill>
            </a:endParaRPr>
          </a:p>
        </p:txBody>
      </p:sp>
    </p:spTree>
    <p:extLst>
      <p:ext uri="{BB962C8B-B14F-4D97-AF65-F5344CB8AC3E}">
        <p14:creationId xmlns:p14="http://schemas.microsoft.com/office/powerpoint/2010/main" val="357465128"/>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533400" y="2514600"/>
            <a:ext cx="3810000" cy="2733056"/>
          </a:xfrm>
          <a:prstGeom prst="rect">
            <a:avLst/>
          </a:prstGeom>
        </p:spPr>
        <p:txBody>
          <a:bodyPr/>
          <a:lstStyle/>
          <a:p>
            <a:pPr marL="742950" lvl="1" indent="-742950">
              <a:buFont typeface="+mj-lt"/>
              <a:buAutoNum type="arabicPeriod"/>
            </a:pPr>
            <a:r>
              <a:rPr lang="en-US" sz="3600" dirty="0"/>
              <a:t>Consensus</a:t>
            </a:r>
          </a:p>
          <a:p>
            <a:pPr marL="742950" lvl="1" indent="-742950">
              <a:buFont typeface="+mj-lt"/>
              <a:buAutoNum type="arabicPeriod"/>
            </a:pPr>
            <a:r>
              <a:rPr lang="en-US" sz="3600" dirty="0"/>
              <a:t>Compromise</a:t>
            </a:r>
          </a:p>
          <a:p>
            <a:pPr marL="914400" lvl="2" indent="-457200"/>
            <a:r>
              <a:rPr lang="en-US" sz="3200" dirty="0"/>
              <a:t>Each Give a Little</a:t>
            </a:r>
          </a:p>
          <a:p>
            <a:pPr marL="914400" lvl="2" indent="-457200"/>
            <a:r>
              <a:rPr lang="en-US" sz="3200" dirty="0" smtClean="0"/>
              <a:t>Share</a:t>
            </a:r>
            <a:endParaRPr lang="en-US" sz="3200" dirty="0"/>
          </a:p>
          <a:p>
            <a:pPr marL="914400" lvl="2" indent="-457200"/>
            <a:r>
              <a:rPr lang="en-US" sz="3200" dirty="0" smtClean="0"/>
              <a:t>Take Turns</a:t>
            </a:r>
            <a:endParaRPr lang="en-US" sz="3200" dirty="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Solutions/Decisions: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25</a:t>
            </a:fld>
            <a:endParaRPr lang="en-US" sz="3200" dirty="0">
              <a:solidFill>
                <a:schemeClr val="accent4">
                  <a:lumMod val="50000"/>
                </a:schemeClr>
              </a:solidFill>
            </a:endParaRPr>
          </a:p>
        </p:txBody>
      </p:sp>
    </p:spTree>
    <p:extLst>
      <p:ext uri="{BB962C8B-B14F-4D97-AF65-F5344CB8AC3E}">
        <p14:creationId xmlns:p14="http://schemas.microsoft.com/office/powerpoint/2010/main" val="738427986"/>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533400" y="2514600"/>
            <a:ext cx="3810000" cy="3274743"/>
          </a:xfrm>
          <a:prstGeom prst="rect">
            <a:avLst/>
          </a:prstGeom>
        </p:spPr>
        <p:txBody>
          <a:bodyPr/>
          <a:lstStyle/>
          <a:p>
            <a:pPr marL="742950" lvl="1" indent="-742950">
              <a:buFont typeface="+mj-lt"/>
              <a:buAutoNum type="arabicPeriod"/>
            </a:pPr>
            <a:r>
              <a:rPr lang="en-US" sz="3600" dirty="0"/>
              <a:t>Consensus</a:t>
            </a:r>
          </a:p>
          <a:p>
            <a:pPr marL="742950" lvl="1" indent="-742950">
              <a:buFont typeface="+mj-lt"/>
              <a:buAutoNum type="arabicPeriod"/>
            </a:pPr>
            <a:r>
              <a:rPr lang="en-US" sz="3600" dirty="0"/>
              <a:t>Compromise</a:t>
            </a:r>
          </a:p>
          <a:p>
            <a:pPr marL="914400" lvl="2" indent="-457200"/>
            <a:r>
              <a:rPr lang="en-US" sz="3200" dirty="0" smtClean="0"/>
              <a:t>Each Give a Little</a:t>
            </a:r>
            <a:endParaRPr lang="en-US" sz="3200" dirty="0"/>
          </a:p>
          <a:p>
            <a:pPr marL="914400" lvl="2" indent="-457200"/>
            <a:r>
              <a:rPr lang="en-US" sz="3200" dirty="0"/>
              <a:t>Share</a:t>
            </a:r>
          </a:p>
          <a:p>
            <a:pPr marL="914400" lvl="2" indent="-457200"/>
            <a:r>
              <a:rPr lang="en-US" sz="3200" dirty="0" smtClean="0"/>
              <a:t>Take </a:t>
            </a:r>
            <a:r>
              <a:rPr lang="en-US" sz="3200" dirty="0"/>
              <a:t>Turns</a:t>
            </a:r>
          </a:p>
          <a:p>
            <a:pPr marL="914400" lvl="2" indent="-457200"/>
            <a:r>
              <a:rPr lang="en-US" sz="3200" dirty="0" smtClean="0"/>
              <a:t>Trade </a:t>
            </a:r>
            <a:r>
              <a:rPr lang="en-US" sz="3200" dirty="0"/>
              <a:t>Off</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Solutions/Decisions: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26</a:t>
            </a:fld>
            <a:endParaRPr lang="en-US" sz="3200" dirty="0">
              <a:solidFill>
                <a:schemeClr val="accent4">
                  <a:lumMod val="50000"/>
                </a:schemeClr>
              </a:solidFill>
            </a:endParaRPr>
          </a:p>
        </p:txBody>
      </p:sp>
    </p:spTree>
    <p:extLst>
      <p:ext uri="{BB962C8B-B14F-4D97-AF65-F5344CB8AC3E}">
        <p14:creationId xmlns:p14="http://schemas.microsoft.com/office/powerpoint/2010/main" val="1916697492"/>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533400" y="2514600"/>
            <a:ext cx="3810000" cy="3274743"/>
          </a:xfrm>
          <a:prstGeom prst="rect">
            <a:avLst/>
          </a:prstGeom>
        </p:spPr>
        <p:txBody>
          <a:bodyPr/>
          <a:lstStyle/>
          <a:p>
            <a:pPr marL="742950" lvl="1" indent="-742950">
              <a:buFont typeface="+mj-lt"/>
              <a:buAutoNum type="arabicPeriod"/>
            </a:pPr>
            <a:r>
              <a:rPr lang="en-US" sz="3600" dirty="0"/>
              <a:t>Consensus</a:t>
            </a:r>
          </a:p>
          <a:p>
            <a:pPr marL="742950" lvl="1" indent="-742950">
              <a:buFont typeface="+mj-lt"/>
              <a:buAutoNum type="arabicPeriod"/>
            </a:pPr>
            <a:r>
              <a:rPr lang="en-US" sz="3600" dirty="0"/>
              <a:t>Compromise</a:t>
            </a:r>
          </a:p>
          <a:p>
            <a:pPr marL="914400" lvl="2" indent="-457200"/>
            <a:r>
              <a:rPr lang="en-US" sz="3200" dirty="0"/>
              <a:t>Each Give a Little</a:t>
            </a:r>
          </a:p>
          <a:p>
            <a:pPr marL="914400" lvl="2" indent="-457200"/>
            <a:r>
              <a:rPr lang="en-US" sz="3200" dirty="0" smtClean="0"/>
              <a:t>Share</a:t>
            </a:r>
            <a:endParaRPr lang="en-US" sz="3200" dirty="0"/>
          </a:p>
          <a:p>
            <a:pPr marL="914400" lvl="2" indent="-457200"/>
            <a:r>
              <a:rPr lang="en-US" sz="3200" dirty="0" smtClean="0"/>
              <a:t>Take </a:t>
            </a:r>
            <a:r>
              <a:rPr lang="en-US" sz="3200" dirty="0"/>
              <a:t>Turns</a:t>
            </a:r>
          </a:p>
          <a:p>
            <a:pPr marL="914400" lvl="2" indent="-457200"/>
            <a:r>
              <a:rPr lang="en-US" sz="3200" dirty="0" smtClean="0"/>
              <a:t>Trade </a:t>
            </a:r>
            <a:r>
              <a:rPr lang="en-US" sz="3200" dirty="0"/>
              <a:t>Off</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Solutions/Decisions:</a:t>
            </a:r>
          </a:p>
          <a:p>
            <a:pPr algn="ctr">
              <a:buFont typeface="Monotype Sorts" pitchFamily="2" charset="2"/>
              <a:buNone/>
            </a:pPr>
            <a:endParaRPr lang="en-US" sz="1800" b="1" dirty="0" smtClean="0">
              <a:latin typeface="Tahoma" pitchFamily="34" charset="0"/>
            </a:endParaRPr>
          </a:p>
        </p:txBody>
      </p:sp>
      <p:sp>
        <p:nvSpPr>
          <p:cNvPr id="6" name="TextBox 5"/>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27</a:t>
            </a:fld>
            <a:endParaRPr lang="en-US" sz="3200" dirty="0">
              <a:solidFill>
                <a:schemeClr val="accent4">
                  <a:lumMod val="50000"/>
                </a:schemeClr>
              </a:solidFill>
            </a:endParaRPr>
          </a:p>
        </p:txBody>
      </p:sp>
      <p:sp>
        <p:nvSpPr>
          <p:cNvPr id="9" name="Rectangle 3"/>
          <p:cNvSpPr>
            <a:spLocks noGrp="1" noChangeArrowheads="1"/>
          </p:cNvSpPr>
          <p:nvPr>
            <p:ph type="body" sz="half" idx="4294967295"/>
          </p:nvPr>
        </p:nvSpPr>
        <p:spPr>
          <a:xfrm>
            <a:off x="4724400" y="2514600"/>
            <a:ext cx="3992563" cy="498598"/>
          </a:xfrm>
          <a:prstGeom prst="rect">
            <a:avLst/>
          </a:prstGeom>
        </p:spPr>
        <p:txBody>
          <a:bodyPr/>
          <a:lstStyle/>
          <a:p>
            <a:pPr marL="457200" lvl="1" indent="-457200">
              <a:buFont typeface="+mj-lt"/>
              <a:buAutoNum type="arabicPeriod" startAt="3"/>
            </a:pPr>
            <a:r>
              <a:rPr lang="en-US" sz="3600" dirty="0" smtClean="0"/>
              <a:t>Agree </a:t>
            </a:r>
            <a:r>
              <a:rPr lang="en-US" sz="3600" dirty="0" smtClean="0"/>
              <a:t>to </a:t>
            </a:r>
            <a:r>
              <a:rPr lang="en-US" sz="3600" u="sng" dirty="0" smtClean="0"/>
              <a:t>Disagree</a:t>
            </a:r>
            <a:endParaRPr lang="en-US" sz="3600" u="sng" dirty="0" smtClean="0"/>
          </a:p>
        </p:txBody>
      </p:sp>
    </p:spTree>
    <p:extLst>
      <p:ext uri="{BB962C8B-B14F-4D97-AF65-F5344CB8AC3E}">
        <p14:creationId xmlns:p14="http://schemas.microsoft.com/office/powerpoint/2010/main" val="1605728459"/>
      </p:ext>
    </p:extLst>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533400" y="2514600"/>
            <a:ext cx="3810000" cy="3274743"/>
          </a:xfrm>
          <a:prstGeom prst="rect">
            <a:avLst/>
          </a:prstGeom>
        </p:spPr>
        <p:txBody>
          <a:bodyPr/>
          <a:lstStyle/>
          <a:p>
            <a:pPr marL="742950" lvl="1" indent="-742950">
              <a:buFont typeface="+mj-lt"/>
              <a:buAutoNum type="arabicPeriod"/>
            </a:pPr>
            <a:r>
              <a:rPr lang="en-US" sz="3600" dirty="0"/>
              <a:t>Consensus</a:t>
            </a:r>
          </a:p>
          <a:p>
            <a:pPr marL="742950" lvl="1" indent="-742950">
              <a:buFont typeface="+mj-lt"/>
              <a:buAutoNum type="arabicPeriod"/>
            </a:pPr>
            <a:r>
              <a:rPr lang="en-US" sz="3600" dirty="0"/>
              <a:t>Compromise</a:t>
            </a:r>
          </a:p>
          <a:p>
            <a:pPr marL="914400" lvl="2" indent="-457200"/>
            <a:r>
              <a:rPr lang="en-US" sz="3200" dirty="0"/>
              <a:t>Each Give a Little</a:t>
            </a:r>
          </a:p>
          <a:p>
            <a:pPr marL="914400" lvl="2" indent="-457200"/>
            <a:r>
              <a:rPr lang="en-US" sz="3200" dirty="0" smtClean="0"/>
              <a:t>Share</a:t>
            </a:r>
            <a:endParaRPr lang="en-US" sz="3200" dirty="0"/>
          </a:p>
          <a:p>
            <a:pPr marL="914400" lvl="2" indent="-457200"/>
            <a:r>
              <a:rPr lang="en-US" sz="3200" dirty="0" smtClean="0"/>
              <a:t>Take </a:t>
            </a:r>
            <a:r>
              <a:rPr lang="en-US" sz="3200" dirty="0"/>
              <a:t>Turns</a:t>
            </a:r>
          </a:p>
          <a:p>
            <a:pPr marL="914400" lvl="2" indent="-457200"/>
            <a:r>
              <a:rPr lang="en-US" sz="3200" dirty="0" smtClean="0"/>
              <a:t>Trade </a:t>
            </a:r>
            <a:r>
              <a:rPr lang="en-US" sz="3200" dirty="0"/>
              <a:t>Off</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Solutions/Decisions:</a:t>
            </a:r>
          </a:p>
          <a:p>
            <a:pPr algn="ctr">
              <a:buFont typeface="Monotype Sorts" pitchFamily="2" charset="2"/>
              <a:buNone/>
            </a:pPr>
            <a:endParaRPr lang="en-US" sz="1800" b="1" dirty="0" smtClean="0">
              <a:latin typeface="Tahoma" pitchFamily="34" charset="0"/>
            </a:endParaRPr>
          </a:p>
        </p:txBody>
      </p:sp>
      <p:sp>
        <p:nvSpPr>
          <p:cNvPr id="7" name="TextBox 6"/>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28</a:t>
            </a:fld>
            <a:endParaRPr lang="en-US" sz="3200" dirty="0">
              <a:solidFill>
                <a:schemeClr val="accent4">
                  <a:lumMod val="50000"/>
                </a:schemeClr>
              </a:solidFill>
            </a:endParaRPr>
          </a:p>
        </p:txBody>
      </p:sp>
      <p:sp>
        <p:nvSpPr>
          <p:cNvPr id="10" name="Rectangle 3"/>
          <p:cNvSpPr>
            <a:spLocks noGrp="1" noChangeArrowheads="1"/>
          </p:cNvSpPr>
          <p:nvPr>
            <p:ph type="body" sz="half" idx="4294967295"/>
          </p:nvPr>
        </p:nvSpPr>
        <p:spPr>
          <a:xfrm>
            <a:off x="4724400" y="2514600"/>
            <a:ext cx="3992563" cy="1107996"/>
          </a:xfrm>
          <a:prstGeom prst="rect">
            <a:avLst/>
          </a:prstGeom>
        </p:spPr>
        <p:txBody>
          <a:bodyPr/>
          <a:lstStyle/>
          <a:p>
            <a:pPr marL="457200" lvl="1" indent="-457200">
              <a:buFont typeface="+mj-lt"/>
              <a:buAutoNum type="arabicPeriod" startAt="3"/>
            </a:pPr>
            <a:r>
              <a:rPr lang="en-US" sz="3600" dirty="0" smtClean="0"/>
              <a:t>Agree </a:t>
            </a:r>
            <a:r>
              <a:rPr lang="en-US" sz="3600" dirty="0" smtClean="0"/>
              <a:t>to </a:t>
            </a:r>
            <a:r>
              <a:rPr lang="en-US" sz="3600" u="sng" dirty="0" smtClean="0"/>
              <a:t>Disagree</a:t>
            </a:r>
          </a:p>
          <a:p>
            <a:pPr marL="457200" lvl="1" indent="-457200">
              <a:buFont typeface="+mj-lt"/>
              <a:buAutoNum type="arabicPeriod" startAt="3"/>
            </a:pPr>
            <a:r>
              <a:rPr lang="en-US" sz="3600" dirty="0"/>
              <a:t>Make a </a:t>
            </a:r>
            <a:r>
              <a:rPr lang="en-US" sz="3600" u="sng" dirty="0" smtClean="0"/>
              <a:t>Policy</a:t>
            </a:r>
            <a:endParaRPr lang="en-US" sz="3600" u="sng" dirty="0"/>
          </a:p>
        </p:txBody>
      </p:sp>
    </p:spTree>
    <p:extLst>
      <p:ext uri="{BB962C8B-B14F-4D97-AF65-F5344CB8AC3E}">
        <p14:creationId xmlns:p14="http://schemas.microsoft.com/office/powerpoint/2010/main" val="1040849998"/>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533400" y="2514600"/>
            <a:ext cx="3810000" cy="3274743"/>
          </a:xfrm>
          <a:prstGeom prst="rect">
            <a:avLst/>
          </a:prstGeom>
        </p:spPr>
        <p:txBody>
          <a:bodyPr/>
          <a:lstStyle/>
          <a:p>
            <a:pPr marL="742950" lvl="1" indent="-742950">
              <a:buFont typeface="+mj-lt"/>
              <a:buAutoNum type="arabicPeriod"/>
            </a:pPr>
            <a:r>
              <a:rPr lang="en-US" sz="3600" dirty="0"/>
              <a:t>Consensus</a:t>
            </a:r>
          </a:p>
          <a:p>
            <a:pPr marL="742950" lvl="1" indent="-742950">
              <a:buFont typeface="+mj-lt"/>
              <a:buAutoNum type="arabicPeriod"/>
            </a:pPr>
            <a:r>
              <a:rPr lang="en-US" sz="3600" dirty="0"/>
              <a:t>Compromise</a:t>
            </a:r>
          </a:p>
          <a:p>
            <a:pPr marL="914400" lvl="2" indent="-457200"/>
            <a:r>
              <a:rPr lang="en-US" sz="3200" dirty="0"/>
              <a:t>Each Give a Little</a:t>
            </a:r>
          </a:p>
          <a:p>
            <a:pPr marL="914400" lvl="2" indent="-457200"/>
            <a:r>
              <a:rPr lang="en-US" sz="3200" dirty="0" smtClean="0"/>
              <a:t>Share</a:t>
            </a:r>
            <a:endParaRPr lang="en-US" sz="3200" dirty="0"/>
          </a:p>
          <a:p>
            <a:pPr marL="914400" lvl="2" indent="-457200"/>
            <a:r>
              <a:rPr lang="en-US" sz="3200" dirty="0" smtClean="0"/>
              <a:t>Take </a:t>
            </a:r>
            <a:r>
              <a:rPr lang="en-US" sz="3200" dirty="0"/>
              <a:t>Turns</a:t>
            </a:r>
          </a:p>
          <a:p>
            <a:pPr marL="914400" lvl="2" indent="-457200"/>
            <a:r>
              <a:rPr lang="en-US" sz="3200" dirty="0" smtClean="0"/>
              <a:t>Trade </a:t>
            </a:r>
            <a:r>
              <a:rPr lang="en-US" sz="3200" dirty="0"/>
              <a:t>Off</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Solutions/Decisions:</a:t>
            </a:r>
          </a:p>
          <a:p>
            <a:pPr algn="ctr">
              <a:buFont typeface="Monotype Sorts" pitchFamily="2" charset="2"/>
              <a:buNone/>
            </a:pPr>
            <a:endParaRPr lang="en-US" sz="1800" b="1" dirty="0" smtClean="0">
              <a:latin typeface="Tahoma" pitchFamily="34" charset="0"/>
            </a:endParaRPr>
          </a:p>
        </p:txBody>
      </p:sp>
      <p:sp>
        <p:nvSpPr>
          <p:cNvPr id="7" name="TextBox 6"/>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29</a:t>
            </a:fld>
            <a:endParaRPr lang="en-US" sz="3200" dirty="0">
              <a:solidFill>
                <a:schemeClr val="accent4">
                  <a:lumMod val="50000"/>
                </a:schemeClr>
              </a:solidFill>
            </a:endParaRPr>
          </a:p>
        </p:txBody>
      </p:sp>
      <p:sp>
        <p:nvSpPr>
          <p:cNvPr id="10" name="Rectangle 3"/>
          <p:cNvSpPr>
            <a:spLocks noGrp="1" noChangeArrowheads="1"/>
          </p:cNvSpPr>
          <p:nvPr>
            <p:ph type="body" sz="half" idx="4294967295"/>
          </p:nvPr>
        </p:nvSpPr>
        <p:spPr>
          <a:xfrm>
            <a:off x="4724400" y="2514600"/>
            <a:ext cx="3992563" cy="1717393"/>
          </a:xfrm>
          <a:prstGeom prst="rect">
            <a:avLst/>
          </a:prstGeom>
        </p:spPr>
        <p:txBody>
          <a:bodyPr/>
          <a:lstStyle/>
          <a:p>
            <a:pPr marL="457200" lvl="1" indent="-457200">
              <a:buFont typeface="+mj-lt"/>
              <a:buAutoNum type="arabicPeriod" startAt="3"/>
            </a:pPr>
            <a:r>
              <a:rPr lang="en-US" sz="3600" dirty="0" smtClean="0"/>
              <a:t>Agree </a:t>
            </a:r>
            <a:r>
              <a:rPr lang="en-US" sz="3600" dirty="0" smtClean="0"/>
              <a:t>to </a:t>
            </a:r>
            <a:r>
              <a:rPr lang="en-US" sz="3600" u="sng" dirty="0" smtClean="0"/>
              <a:t>Disagree</a:t>
            </a:r>
          </a:p>
          <a:p>
            <a:pPr marL="457200" lvl="1" indent="-457200">
              <a:buFont typeface="+mj-lt"/>
              <a:buAutoNum type="arabicPeriod" startAt="3"/>
            </a:pPr>
            <a:r>
              <a:rPr lang="en-US" sz="3600" dirty="0"/>
              <a:t>Make a </a:t>
            </a:r>
            <a:r>
              <a:rPr lang="en-US" sz="3600" u="sng" dirty="0"/>
              <a:t>Policy</a:t>
            </a:r>
          </a:p>
          <a:p>
            <a:pPr marL="457200" lvl="1" indent="-457200">
              <a:buFont typeface="+mj-lt"/>
              <a:buAutoNum type="arabicPeriod" startAt="3"/>
            </a:pPr>
            <a:r>
              <a:rPr lang="en-US" sz="3600" dirty="0" smtClean="0"/>
              <a:t>Take </a:t>
            </a:r>
            <a:r>
              <a:rPr lang="en-US" sz="3600" dirty="0" smtClean="0"/>
              <a:t>a </a:t>
            </a:r>
            <a:r>
              <a:rPr lang="en-US" sz="3600" u="sng" dirty="0" smtClean="0"/>
              <a:t>Break</a:t>
            </a:r>
            <a:endParaRPr lang="en-US" sz="3600" u="sng" dirty="0" smtClean="0"/>
          </a:p>
        </p:txBody>
      </p:sp>
    </p:spTree>
    <p:extLst>
      <p:ext uri="{BB962C8B-B14F-4D97-AF65-F5344CB8AC3E}">
        <p14:creationId xmlns:p14="http://schemas.microsoft.com/office/powerpoint/2010/main" val="673272176"/>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143000" y="2057400"/>
            <a:ext cx="6934200" cy="2733056"/>
          </a:xfrm>
          <a:prstGeom prst="rect">
            <a:avLst/>
          </a:prstGeom>
        </p:spPr>
        <p:txBody>
          <a:bodyPr/>
          <a:lstStyle/>
          <a:p>
            <a:pPr algn="ctr">
              <a:buFont typeface="Monotype Sorts" pitchFamily="2" charset="2"/>
              <a:buNone/>
            </a:pPr>
            <a:r>
              <a:rPr lang="en-US" altLang="en-US" sz="4400" b="1" u="sng" dirty="0" smtClean="0">
                <a:latin typeface="Tahoma" pitchFamily="34" charset="0"/>
                <a:ea typeface="Tahoma" panose="020B0604030504040204" pitchFamily="34" charset="0"/>
                <a:cs typeface="Tahoma" panose="020B0604030504040204" pitchFamily="34" charset="0"/>
              </a:rPr>
              <a:t>Avoidance</a:t>
            </a:r>
          </a:p>
          <a:p>
            <a:pPr algn="ctr">
              <a:buFont typeface="Monotype Sorts" pitchFamily="2" charset="2"/>
              <a:buNone/>
            </a:pPr>
            <a:endParaRPr lang="en-US" altLang="en-US" sz="2000" b="1" dirty="0" smtClean="0">
              <a:latin typeface="Tahoma" pitchFamily="34" charset="0"/>
              <a:ea typeface="Tahoma" panose="020B0604030504040204" pitchFamily="34" charset="0"/>
              <a:cs typeface="Tahoma" panose="020B0604030504040204" pitchFamily="34" charset="0"/>
            </a:endParaRPr>
          </a:p>
          <a:p>
            <a:pPr algn="ctr">
              <a:buFont typeface="Monotype Sorts" pitchFamily="2" charset="2"/>
              <a:buNone/>
            </a:pPr>
            <a:r>
              <a:rPr lang="en-US" altLang="en-US" sz="4000" dirty="0" smtClean="0">
                <a:latin typeface="Tahoma" pitchFamily="34" charset="0"/>
                <a:ea typeface="Tahoma" panose="020B0604030504040204" pitchFamily="34" charset="0"/>
                <a:cs typeface="Tahoma" panose="020B0604030504040204" pitchFamily="34" charset="0"/>
              </a:rPr>
              <a:t>When we avoid difficulties, they </a:t>
            </a:r>
            <a:r>
              <a:rPr lang="en-US" altLang="en-US" sz="4000" u="sng" dirty="0" smtClean="0">
                <a:latin typeface="Tahoma" pitchFamily="34" charset="0"/>
                <a:ea typeface="Tahoma" panose="020B0604030504040204" pitchFamily="34" charset="0"/>
                <a:cs typeface="Tahoma" panose="020B0604030504040204" pitchFamily="34" charset="0"/>
              </a:rPr>
              <a:t>rarely</a:t>
            </a:r>
            <a:r>
              <a:rPr lang="en-US" altLang="en-US" sz="4000" dirty="0" smtClean="0">
                <a:latin typeface="Tahoma" pitchFamily="34" charset="0"/>
                <a:ea typeface="Tahoma" panose="020B0604030504040204" pitchFamily="34" charset="0"/>
                <a:cs typeface="Tahoma" panose="020B0604030504040204" pitchFamily="34" charset="0"/>
              </a:rPr>
              <a:t> go away. Instead, they usually </a:t>
            </a:r>
            <a:r>
              <a:rPr lang="en-US" altLang="en-US" sz="4000" u="sng" dirty="0" smtClean="0">
                <a:latin typeface="Tahoma" pitchFamily="34" charset="0"/>
                <a:ea typeface="Tahoma" panose="020B0604030504040204" pitchFamily="34" charset="0"/>
                <a:cs typeface="Tahoma" panose="020B0604030504040204" pitchFamily="34" charset="0"/>
              </a:rPr>
              <a:t>get</a:t>
            </a:r>
            <a:r>
              <a:rPr lang="en-US" altLang="en-US" sz="4000" dirty="0" smtClean="0">
                <a:latin typeface="Tahoma" pitchFamily="34" charset="0"/>
                <a:ea typeface="Tahoma" panose="020B0604030504040204" pitchFamily="34" charset="0"/>
                <a:cs typeface="Tahoma" panose="020B0604030504040204" pitchFamily="34" charset="0"/>
              </a:rPr>
              <a:t> </a:t>
            </a:r>
            <a:r>
              <a:rPr lang="en-US" altLang="en-US" sz="4000" u="sng" dirty="0" smtClean="0">
                <a:latin typeface="Tahoma" pitchFamily="34" charset="0"/>
                <a:ea typeface="Tahoma" panose="020B0604030504040204" pitchFamily="34" charset="0"/>
                <a:cs typeface="Tahoma" panose="020B0604030504040204" pitchFamily="34" charset="0"/>
              </a:rPr>
              <a:t>worse</a:t>
            </a:r>
            <a:r>
              <a:rPr lang="en-US" altLang="en-US" sz="4000" dirty="0" smtClean="0">
                <a:latin typeface="Tahoma" pitchFamily="34" charset="0"/>
                <a:ea typeface="Tahoma" panose="020B0604030504040204" pitchFamily="34" charset="0"/>
                <a:cs typeface="Tahoma" panose="020B0604030504040204" pitchFamily="34" charset="0"/>
              </a:rPr>
              <a:t>.</a:t>
            </a:r>
            <a:endParaRPr lang="en-US" sz="4000" dirty="0">
              <a:latin typeface="Tahoma" panose="020B0604030504040204" pitchFamily="34" charset="0"/>
              <a:ea typeface="Tahoma" panose="020B0604030504040204" pitchFamily="34" charset="0"/>
              <a:cs typeface="Tahoma" panose="020B0604030504040204" pitchFamily="34" charset="0"/>
            </a:endParaRPr>
          </a:p>
        </p:txBody>
      </p:sp>
      <p:sp>
        <p:nvSpPr>
          <p:cNvPr id="4" name="TextBox 3"/>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3</a:t>
            </a:fld>
            <a:endParaRPr lang="en-US" sz="3200" dirty="0">
              <a:solidFill>
                <a:schemeClr val="accent4">
                  <a:lumMod val="50000"/>
                </a:schemeClr>
              </a:solidFill>
            </a:endParaRPr>
          </a:p>
        </p:txBody>
      </p:sp>
    </p:spTree>
    <p:extLst>
      <p:ext uri="{BB962C8B-B14F-4D97-AF65-F5344CB8AC3E}">
        <p14:creationId xmlns:p14="http://schemas.microsoft.com/office/powerpoint/2010/main" val="3533527679"/>
      </p:ext>
    </p:ext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533400" y="2514600"/>
            <a:ext cx="3810000" cy="3274743"/>
          </a:xfrm>
          <a:prstGeom prst="rect">
            <a:avLst/>
          </a:prstGeom>
        </p:spPr>
        <p:txBody>
          <a:bodyPr/>
          <a:lstStyle/>
          <a:p>
            <a:pPr marL="742950" lvl="1" indent="-742950">
              <a:buFont typeface="+mj-lt"/>
              <a:buAutoNum type="arabicPeriod"/>
            </a:pPr>
            <a:r>
              <a:rPr lang="en-US" sz="3600" dirty="0"/>
              <a:t>Consensus</a:t>
            </a:r>
          </a:p>
          <a:p>
            <a:pPr marL="742950" lvl="1" indent="-742950">
              <a:buFont typeface="+mj-lt"/>
              <a:buAutoNum type="arabicPeriod"/>
            </a:pPr>
            <a:r>
              <a:rPr lang="en-US" sz="3600" dirty="0"/>
              <a:t>Compromise</a:t>
            </a:r>
          </a:p>
          <a:p>
            <a:pPr marL="914400" lvl="2" indent="-457200"/>
            <a:r>
              <a:rPr lang="en-US" sz="3200" dirty="0"/>
              <a:t>Each Give a Little</a:t>
            </a:r>
          </a:p>
          <a:p>
            <a:pPr marL="914400" lvl="2" indent="-457200"/>
            <a:r>
              <a:rPr lang="en-US" sz="3200" dirty="0" smtClean="0"/>
              <a:t>Share</a:t>
            </a:r>
            <a:endParaRPr lang="en-US" sz="3200" dirty="0"/>
          </a:p>
          <a:p>
            <a:pPr marL="914400" lvl="2" indent="-457200"/>
            <a:r>
              <a:rPr lang="en-US" sz="3200" dirty="0" smtClean="0"/>
              <a:t>Take </a:t>
            </a:r>
            <a:r>
              <a:rPr lang="en-US" sz="3200" dirty="0"/>
              <a:t>Turns</a:t>
            </a:r>
          </a:p>
          <a:p>
            <a:pPr marL="914400" lvl="2" indent="-457200"/>
            <a:r>
              <a:rPr lang="en-US" sz="3200" dirty="0" smtClean="0"/>
              <a:t>Trade </a:t>
            </a:r>
            <a:r>
              <a:rPr lang="en-US" sz="3200" dirty="0"/>
              <a:t>Off</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Solutions/Decisions:</a:t>
            </a:r>
          </a:p>
          <a:p>
            <a:pPr algn="ctr">
              <a:buFont typeface="Monotype Sorts" pitchFamily="2" charset="2"/>
              <a:buNone/>
            </a:pPr>
            <a:endParaRPr lang="en-US" sz="1800" b="1" dirty="0" smtClean="0">
              <a:latin typeface="Tahoma" pitchFamily="34" charset="0"/>
            </a:endParaRPr>
          </a:p>
        </p:txBody>
      </p:sp>
      <p:sp>
        <p:nvSpPr>
          <p:cNvPr id="6" name="Rectangle 3"/>
          <p:cNvSpPr>
            <a:spLocks noGrp="1" noChangeArrowheads="1"/>
          </p:cNvSpPr>
          <p:nvPr>
            <p:ph type="body" sz="half" idx="4294967295"/>
          </p:nvPr>
        </p:nvSpPr>
        <p:spPr>
          <a:xfrm>
            <a:off x="4724400" y="2514600"/>
            <a:ext cx="3992563" cy="2825389"/>
          </a:xfrm>
          <a:prstGeom prst="rect">
            <a:avLst/>
          </a:prstGeom>
        </p:spPr>
        <p:txBody>
          <a:bodyPr/>
          <a:lstStyle/>
          <a:p>
            <a:pPr marL="457200" lvl="1" indent="-457200">
              <a:buFont typeface="+mj-lt"/>
              <a:buAutoNum type="arabicPeriod" startAt="3"/>
            </a:pPr>
            <a:r>
              <a:rPr lang="en-US" sz="3600" dirty="0" smtClean="0"/>
              <a:t>Agree </a:t>
            </a:r>
            <a:r>
              <a:rPr lang="en-US" sz="3600" dirty="0" smtClean="0"/>
              <a:t>to </a:t>
            </a:r>
            <a:r>
              <a:rPr lang="en-US" sz="3600" u="sng" dirty="0" smtClean="0"/>
              <a:t>Disagree</a:t>
            </a:r>
          </a:p>
          <a:p>
            <a:pPr marL="457200" lvl="1" indent="-457200">
              <a:buFont typeface="+mj-lt"/>
              <a:buAutoNum type="arabicPeriod" startAt="3"/>
            </a:pPr>
            <a:r>
              <a:rPr lang="en-US" sz="3600" dirty="0"/>
              <a:t>Make a </a:t>
            </a:r>
            <a:r>
              <a:rPr lang="en-US" sz="3600" u="sng" dirty="0"/>
              <a:t>Policy</a:t>
            </a:r>
          </a:p>
          <a:p>
            <a:pPr marL="457200" lvl="1" indent="-457200">
              <a:buFont typeface="+mj-lt"/>
              <a:buAutoNum type="arabicPeriod" startAt="3"/>
            </a:pPr>
            <a:r>
              <a:rPr lang="en-US" sz="3600" dirty="0" smtClean="0"/>
              <a:t>Take </a:t>
            </a:r>
            <a:r>
              <a:rPr lang="en-US" sz="3600" dirty="0" smtClean="0"/>
              <a:t>a </a:t>
            </a:r>
            <a:r>
              <a:rPr lang="en-US" sz="3600" u="sng" dirty="0" smtClean="0"/>
              <a:t>Break</a:t>
            </a:r>
          </a:p>
          <a:p>
            <a:pPr marL="457200" lvl="1" indent="-457200">
              <a:buFont typeface="+mj-lt"/>
              <a:buAutoNum type="arabicPeriod" startAt="3"/>
            </a:pPr>
            <a:r>
              <a:rPr lang="en-US" sz="3600" dirty="0"/>
              <a:t>Get Professional 	</a:t>
            </a:r>
            <a:r>
              <a:rPr lang="en-US" sz="3600" dirty="0" smtClean="0"/>
              <a:t>Help</a:t>
            </a:r>
            <a:endParaRPr lang="en-US" sz="3200" dirty="0"/>
          </a:p>
        </p:txBody>
      </p:sp>
      <p:sp>
        <p:nvSpPr>
          <p:cNvPr id="7" name="TextBox 6"/>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30</a:t>
            </a:fld>
            <a:endParaRPr lang="en-US" sz="3200" dirty="0">
              <a:solidFill>
                <a:schemeClr val="accent4">
                  <a:lumMod val="50000"/>
                </a:schemeClr>
              </a:solidFill>
            </a:endParaRPr>
          </a:p>
        </p:txBody>
      </p:sp>
    </p:spTree>
    <p:extLst>
      <p:ext uri="{BB962C8B-B14F-4D97-AF65-F5344CB8AC3E}">
        <p14:creationId xmlns:p14="http://schemas.microsoft.com/office/powerpoint/2010/main" val="4063502907"/>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592463">
            <a:off x="275681" y="1326248"/>
            <a:ext cx="8596479" cy="2757678"/>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________________________________________________</a:t>
            </a:r>
          </a:p>
          <a:p>
            <a:pPr algn="r">
              <a:buNone/>
            </a:pPr>
            <a:r>
              <a:rPr lang="en-US" sz="2800" b="1" dirty="0" smtClean="0">
                <a:latin typeface="Tahoma" pitchFamily="34" charset="0"/>
              </a:rPr>
              <a:t>Vicious Fights</a:t>
            </a:r>
          </a:p>
        </p:txBody>
      </p:sp>
      <p:sp>
        <p:nvSpPr>
          <p:cNvPr id="4" name="TextBox 3"/>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4</a:t>
            </a:fld>
            <a:endParaRPr lang="en-US" sz="3200" dirty="0">
              <a:solidFill>
                <a:schemeClr val="accent4">
                  <a:lumMod val="50000"/>
                </a:schemeClr>
              </a:solidFill>
            </a:endParaRPr>
          </a:p>
        </p:txBody>
      </p:sp>
    </p:spTree>
    <p:extLst>
      <p:ext uri="{BB962C8B-B14F-4D97-AF65-F5344CB8AC3E}">
        <p14:creationId xmlns:p14="http://schemas.microsoft.com/office/powerpoint/2010/main" val="1357405018"/>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143000" y="1905000"/>
            <a:ext cx="6934200" cy="3841052"/>
          </a:xfrm>
          <a:prstGeom prst="rect">
            <a:avLst/>
          </a:prstGeom>
        </p:spPr>
        <p:txBody>
          <a:bodyPr/>
          <a:lstStyle/>
          <a:p>
            <a:pPr algn="ctr">
              <a:buFont typeface="Monotype Sorts" pitchFamily="2" charset="2"/>
              <a:buNone/>
            </a:pPr>
            <a:r>
              <a:rPr lang="en-US" altLang="en-US" sz="4400" b="1" u="sng" dirty="0" smtClean="0">
                <a:latin typeface="Tahoma" pitchFamily="34" charset="0"/>
                <a:ea typeface="Tahoma" panose="020B0604030504040204" pitchFamily="34" charset="0"/>
                <a:cs typeface="Tahoma" panose="020B0604030504040204" pitchFamily="34" charset="0"/>
              </a:rPr>
              <a:t>Vicious</a:t>
            </a:r>
            <a:r>
              <a:rPr lang="en-US" altLang="en-US" sz="4400" b="1" dirty="0" smtClean="0">
                <a:latin typeface="Tahoma" pitchFamily="34" charset="0"/>
                <a:ea typeface="Tahoma" panose="020B0604030504040204" pitchFamily="34" charset="0"/>
                <a:cs typeface="Tahoma" panose="020B0604030504040204" pitchFamily="34" charset="0"/>
              </a:rPr>
              <a:t> </a:t>
            </a:r>
            <a:r>
              <a:rPr lang="en-US" altLang="en-US" sz="4400" b="1" u="sng" dirty="0" smtClean="0">
                <a:latin typeface="Tahoma" pitchFamily="34" charset="0"/>
                <a:ea typeface="Tahoma" panose="020B0604030504040204" pitchFamily="34" charset="0"/>
                <a:cs typeface="Tahoma" panose="020B0604030504040204" pitchFamily="34" charset="0"/>
              </a:rPr>
              <a:t>Fights</a:t>
            </a:r>
          </a:p>
          <a:p>
            <a:pPr algn="ctr">
              <a:buFont typeface="Monotype Sorts" pitchFamily="2" charset="2"/>
              <a:buNone/>
            </a:pPr>
            <a:endParaRPr lang="en-US" altLang="en-US" sz="1400" b="1" dirty="0" smtClean="0">
              <a:latin typeface="Tahoma" pitchFamily="34" charset="0"/>
              <a:ea typeface="Tahoma" panose="020B0604030504040204" pitchFamily="34" charset="0"/>
              <a:cs typeface="Tahoma" panose="020B0604030504040204" pitchFamily="34" charset="0"/>
            </a:endParaRPr>
          </a:p>
          <a:p>
            <a:pPr algn="ctr">
              <a:buFont typeface="Monotype Sorts" pitchFamily="2" charset="2"/>
              <a:buNone/>
            </a:pPr>
            <a:r>
              <a:rPr lang="en-US" altLang="en-US" sz="4000" dirty="0" smtClean="0">
                <a:latin typeface="Tahoma" pitchFamily="34" charset="0"/>
                <a:ea typeface="Tahoma" panose="020B0604030504040204" pitchFamily="34" charset="0"/>
                <a:cs typeface="Tahoma" panose="020B0604030504040204" pitchFamily="34" charset="0"/>
              </a:rPr>
              <a:t>Spending our time blaming resolves nothing. </a:t>
            </a:r>
          </a:p>
          <a:p>
            <a:pPr algn="ctr">
              <a:buFont typeface="Monotype Sorts" pitchFamily="2" charset="2"/>
              <a:buNone/>
            </a:pPr>
            <a:r>
              <a:rPr lang="en-US" altLang="en-US" sz="4000" dirty="0" smtClean="0">
                <a:latin typeface="Tahoma" pitchFamily="34" charset="0"/>
                <a:ea typeface="Tahoma" panose="020B0604030504040204" pitchFamily="34" charset="0"/>
                <a:cs typeface="Tahoma" panose="020B0604030504040204" pitchFamily="34" charset="0"/>
              </a:rPr>
              <a:t>Winning at the expense of one of the partners damages the </a:t>
            </a:r>
            <a:r>
              <a:rPr lang="en-US" altLang="en-US" sz="4000" u="sng" dirty="0" smtClean="0">
                <a:latin typeface="Tahoma" pitchFamily="34" charset="0"/>
                <a:ea typeface="Tahoma" panose="020B0604030504040204" pitchFamily="34" charset="0"/>
                <a:cs typeface="Tahoma" panose="020B0604030504040204" pitchFamily="34" charset="0"/>
              </a:rPr>
              <a:t>marriage/relationship</a:t>
            </a:r>
            <a:r>
              <a:rPr lang="en-US" altLang="en-US" sz="4000" dirty="0" smtClean="0">
                <a:latin typeface="Tahoma" pitchFamily="34" charset="0"/>
                <a:ea typeface="Tahoma" panose="020B0604030504040204" pitchFamily="34" charset="0"/>
                <a:cs typeface="Tahoma" panose="020B0604030504040204" pitchFamily="34" charset="0"/>
              </a:rPr>
              <a:t>.</a:t>
            </a:r>
            <a:endParaRPr lang="en-US" sz="4000" dirty="0">
              <a:latin typeface="Tahoma" panose="020B0604030504040204" pitchFamily="34" charset="0"/>
              <a:ea typeface="Tahoma" panose="020B0604030504040204" pitchFamily="34" charset="0"/>
              <a:cs typeface="Tahoma" panose="020B0604030504040204" pitchFamily="34" charset="0"/>
            </a:endParaRPr>
          </a:p>
        </p:txBody>
      </p:sp>
      <p:sp>
        <p:nvSpPr>
          <p:cNvPr id="4" name="TextBox 3"/>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5</a:t>
            </a:fld>
            <a:endParaRPr lang="en-US" sz="3200" dirty="0">
              <a:solidFill>
                <a:schemeClr val="accent4">
                  <a:lumMod val="50000"/>
                </a:schemeClr>
              </a:solidFill>
            </a:endParaRPr>
          </a:p>
        </p:txBody>
      </p:sp>
    </p:spTree>
    <p:extLst>
      <p:ext uri="{BB962C8B-B14F-4D97-AF65-F5344CB8AC3E}">
        <p14:creationId xmlns:p14="http://schemas.microsoft.com/office/powerpoint/2010/main" val="3470906203"/>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a:spLocks noGrp="1" noChangeArrowheads="1"/>
          </p:cNvSpPr>
          <p:nvPr>
            <p:ph type="body" sz="half" idx="4294967295"/>
          </p:nvPr>
        </p:nvSpPr>
        <p:spPr>
          <a:xfrm>
            <a:off x="304800" y="1447800"/>
            <a:ext cx="8501270" cy="4653582"/>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a:t>
            </a:r>
          </a:p>
          <a:p>
            <a:pPr algn="ctr">
              <a:buNone/>
            </a:pPr>
            <a:r>
              <a:rPr lang="en-US" sz="2800" b="1" dirty="0" smtClean="0"/>
              <a:t>Avoidance</a:t>
            </a:r>
            <a:r>
              <a:rPr lang="en-US" sz="2800" b="1" dirty="0"/>
              <a:t>	</a:t>
            </a:r>
            <a:r>
              <a:rPr lang="en-US" sz="2800" b="1" dirty="0" smtClean="0"/>
              <a:t>				   Vicious Fights</a:t>
            </a:r>
            <a:endParaRPr lang="en-US" sz="2800" b="1" dirty="0"/>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a:latin typeface="Tahoma" pitchFamily="34" charset="0"/>
            </a:endParaRPr>
          </a:p>
          <a:p>
            <a:pPr algn="ctr">
              <a:buFont typeface="Monotype Sorts" pitchFamily="2" charset="2"/>
              <a:buNone/>
            </a:pPr>
            <a:endParaRPr lang="en-US" sz="2800" b="1" dirty="0" smtClean="0">
              <a:latin typeface="Tahoma" pitchFamily="34" charset="0"/>
            </a:endParaRPr>
          </a:p>
        </p:txBody>
      </p:sp>
      <p:sp>
        <p:nvSpPr>
          <p:cNvPr id="2" name="TextBox 1"/>
          <p:cNvSpPr txBox="1"/>
          <p:nvPr/>
        </p:nvSpPr>
        <p:spPr>
          <a:xfrm>
            <a:off x="3623457" y="3124200"/>
            <a:ext cx="1775999" cy="523220"/>
          </a:xfrm>
          <a:prstGeom prst="rect">
            <a:avLst/>
          </a:prstGeom>
          <a:noFill/>
        </p:spPr>
        <p:txBody>
          <a:bodyPr wrap="none" rtlCol="0">
            <a:spAutoFit/>
          </a:bodyPr>
          <a:lstStyle/>
          <a:p>
            <a:pPr algn="ctr"/>
            <a:r>
              <a:rPr lang="en-US" sz="2800" b="1" dirty="0" smtClean="0"/>
              <a:t>Resolution</a:t>
            </a:r>
            <a:endParaRPr lang="en-US" sz="2800" b="1" dirty="0"/>
          </a:p>
        </p:txBody>
      </p:sp>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Solution</a:t>
            </a:r>
          </a:p>
          <a:p>
            <a:pPr algn="ctr"/>
            <a:r>
              <a:rPr lang="en-US" sz="3200" b="1" i="1" dirty="0" smtClean="0">
                <a:latin typeface="Tahoma" pitchFamily="34" charset="0"/>
              </a:rPr>
              <a:t>The Third Option - Balance</a:t>
            </a:r>
          </a:p>
        </p:txBody>
      </p:sp>
      <p:sp>
        <p:nvSpPr>
          <p:cNvPr id="5" name="Oval 4"/>
          <p:cNvSpPr/>
          <p:nvPr/>
        </p:nvSpPr>
        <p:spPr bwMode="auto">
          <a:xfrm>
            <a:off x="3124200" y="2997926"/>
            <a:ext cx="2718156" cy="762000"/>
          </a:xfrm>
          <a:prstGeom prst="ellipse">
            <a:avLst/>
          </a:prstGeom>
          <a:noFill/>
          <a:ln w="57150">
            <a:solidFill>
              <a:srgbClr val="FF0000"/>
            </a:solidFill>
            <a:headEnd type="none" w="med" len="med"/>
            <a:tailEnd type="none" w="med" len="med"/>
          </a:ln>
          <a:scene3d>
            <a:camera prst="orthographicFront" fov="0">
              <a:rot lat="0" lon="0" rev="0"/>
            </a:camera>
            <a:lightRig rig="glow" dir="t">
              <a:rot lat="0" lon="0" rev="636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6" name="TextBox 5"/>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6</a:t>
            </a:fld>
            <a:endParaRPr lang="en-US" sz="3200" dirty="0">
              <a:solidFill>
                <a:schemeClr val="accent4">
                  <a:lumMod val="50000"/>
                </a:schemeClr>
              </a:solidFill>
            </a:endParaRPr>
          </a:p>
        </p:txBody>
      </p:sp>
    </p:spTree>
    <p:extLst>
      <p:ext uri="{BB962C8B-B14F-4D97-AF65-F5344CB8AC3E}">
        <p14:creationId xmlns:p14="http://schemas.microsoft.com/office/powerpoint/2010/main" val="4226370904"/>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143000" y="1752600"/>
            <a:ext cx="7010400" cy="1218795"/>
          </a:xfrm>
          <a:prstGeom prst="rect">
            <a:avLst/>
          </a:prstGeom>
        </p:spPr>
        <p:txBody>
          <a:bodyPr/>
          <a:lstStyle/>
          <a:p>
            <a:pPr algn="ctr">
              <a:buFont typeface="Monotype Sorts" pitchFamily="2" charset="2"/>
              <a:buNone/>
            </a:pPr>
            <a:r>
              <a:rPr lang="en-US" altLang="en-US" sz="4400" dirty="0" smtClean="0">
                <a:latin typeface="Tahoma" pitchFamily="34" charset="0"/>
                <a:ea typeface="Tahoma" panose="020B0604030504040204" pitchFamily="34" charset="0"/>
                <a:cs typeface="Tahoma" panose="020B0604030504040204" pitchFamily="34" charset="0"/>
              </a:rPr>
              <a:t>Conflict is </a:t>
            </a:r>
            <a:r>
              <a:rPr lang="en-US" altLang="en-US" sz="4400" u="sng" dirty="0" smtClean="0">
                <a:latin typeface="Tahoma" pitchFamily="34" charset="0"/>
                <a:ea typeface="Tahoma" panose="020B0604030504040204" pitchFamily="34" charset="0"/>
                <a:cs typeface="Tahoma" panose="020B0604030504040204" pitchFamily="34" charset="0"/>
              </a:rPr>
              <a:t>normal</a:t>
            </a:r>
            <a:r>
              <a:rPr lang="en-US" altLang="en-US" sz="4400" dirty="0" smtClean="0">
                <a:latin typeface="Tahoma" pitchFamily="34" charset="0"/>
                <a:ea typeface="Tahoma" panose="020B0604030504040204" pitchFamily="34" charset="0"/>
                <a:cs typeface="Tahoma" panose="020B0604030504040204" pitchFamily="34" charset="0"/>
              </a:rPr>
              <a:t>, </a:t>
            </a:r>
            <a:r>
              <a:rPr lang="en-US" altLang="en-US" sz="4400" u="sng" dirty="0" smtClean="0">
                <a:latin typeface="Tahoma" pitchFamily="34" charset="0"/>
                <a:ea typeface="Tahoma" panose="020B0604030504040204" pitchFamily="34" charset="0"/>
                <a:cs typeface="Tahoma" panose="020B0604030504040204" pitchFamily="34" charset="0"/>
              </a:rPr>
              <a:t>natural</a:t>
            </a:r>
            <a:r>
              <a:rPr lang="en-US" altLang="en-US" sz="4400" dirty="0" smtClean="0">
                <a:latin typeface="Tahoma" pitchFamily="34" charset="0"/>
                <a:ea typeface="Tahoma" panose="020B0604030504040204" pitchFamily="34" charset="0"/>
                <a:cs typeface="Tahoma" panose="020B0604030504040204" pitchFamily="34" charset="0"/>
              </a:rPr>
              <a:t>, and </a:t>
            </a:r>
            <a:r>
              <a:rPr lang="en-US" altLang="en-US" sz="4400" u="sng" dirty="0" smtClean="0">
                <a:latin typeface="Tahoma" pitchFamily="34" charset="0"/>
                <a:ea typeface="Tahoma" panose="020B0604030504040204" pitchFamily="34" charset="0"/>
                <a:cs typeface="Tahoma" panose="020B0604030504040204" pitchFamily="34" charset="0"/>
              </a:rPr>
              <a:t>inevitable</a:t>
            </a:r>
            <a:r>
              <a:rPr lang="en-US" altLang="en-US" sz="4400" dirty="0" smtClean="0">
                <a:latin typeface="Tahoma" pitchFamily="34" charset="0"/>
                <a:ea typeface="Tahoma" panose="020B0604030504040204" pitchFamily="34" charset="0"/>
                <a:cs typeface="Tahoma" panose="020B0604030504040204" pitchFamily="34" charset="0"/>
              </a:rPr>
              <a:t>.</a:t>
            </a:r>
          </a:p>
        </p:txBody>
      </p:sp>
      <p:sp>
        <p:nvSpPr>
          <p:cNvPr id="4" name="TextBox 3"/>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7</a:t>
            </a:fld>
            <a:endParaRPr lang="en-US" sz="3200" dirty="0">
              <a:solidFill>
                <a:schemeClr val="accent4">
                  <a:lumMod val="50000"/>
                </a:schemeClr>
              </a:solidFill>
            </a:endParaRPr>
          </a:p>
        </p:txBody>
      </p:sp>
    </p:spTree>
    <p:extLst>
      <p:ext uri="{BB962C8B-B14F-4D97-AF65-F5344CB8AC3E}">
        <p14:creationId xmlns:p14="http://schemas.microsoft.com/office/powerpoint/2010/main" val="144292487"/>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143000" y="1752600"/>
            <a:ext cx="7010400" cy="3927229"/>
          </a:xfrm>
          <a:prstGeom prst="rect">
            <a:avLst/>
          </a:prstGeom>
        </p:spPr>
        <p:txBody>
          <a:bodyPr/>
          <a:lstStyle/>
          <a:p>
            <a:pPr algn="ctr">
              <a:buFont typeface="Monotype Sorts" pitchFamily="2" charset="2"/>
              <a:buNone/>
            </a:pPr>
            <a:r>
              <a:rPr lang="en-US" altLang="en-US" sz="4400" dirty="0" smtClean="0">
                <a:latin typeface="Tahoma" pitchFamily="34" charset="0"/>
                <a:ea typeface="Tahoma" panose="020B0604030504040204" pitchFamily="34" charset="0"/>
                <a:cs typeface="Tahoma" panose="020B0604030504040204" pitchFamily="34" charset="0"/>
              </a:rPr>
              <a:t>Conflict is </a:t>
            </a:r>
            <a:r>
              <a:rPr lang="en-US" altLang="en-US" sz="4400" u="sng" dirty="0" smtClean="0">
                <a:latin typeface="Tahoma" pitchFamily="34" charset="0"/>
                <a:ea typeface="Tahoma" panose="020B0604030504040204" pitchFamily="34" charset="0"/>
                <a:cs typeface="Tahoma" panose="020B0604030504040204" pitchFamily="34" charset="0"/>
              </a:rPr>
              <a:t>normal</a:t>
            </a:r>
            <a:r>
              <a:rPr lang="en-US" altLang="en-US" sz="4400" dirty="0" smtClean="0">
                <a:latin typeface="Tahoma" pitchFamily="34" charset="0"/>
                <a:ea typeface="Tahoma" panose="020B0604030504040204" pitchFamily="34" charset="0"/>
                <a:cs typeface="Tahoma" panose="020B0604030504040204" pitchFamily="34" charset="0"/>
              </a:rPr>
              <a:t>, </a:t>
            </a:r>
            <a:r>
              <a:rPr lang="en-US" altLang="en-US" sz="4400" u="sng" dirty="0" smtClean="0">
                <a:latin typeface="Tahoma" pitchFamily="34" charset="0"/>
                <a:ea typeface="Tahoma" panose="020B0604030504040204" pitchFamily="34" charset="0"/>
                <a:cs typeface="Tahoma" panose="020B0604030504040204" pitchFamily="34" charset="0"/>
              </a:rPr>
              <a:t>natural</a:t>
            </a:r>
            <a:r>
              <a:rPr lang="en-US" altLang="en-US" sz="4400" dirty="0" smtClean="0">
                <a:latin typeface="Tahoma" pitchFamily="34" charset="0"/>
                <a:ea typeface="Tahoma" panose="020B0604030504040204" pitchFamily="34" charset="0"/>
                <a:cs typeface="Tahoma" panose="020B0604030504040204" pitchFamily="34" charset="0"/>
              </a:rPr>
              <a:t>, and </a:t>
            </a:r>
            <a:r>
              <a:rPr lang="en-US" altLang="en-US" sz="4400" u="sng" dirty="0" smtClean="0">
                <a:latin typeface="Tahoma" pitchFamily="34" charset="0"/>
                <a:ea typeface="Tahoma" panose="020B0604030504040204" pitchFamily="34" charset="0"/>
                <a:cs typeface="Tahoma" panose="020B0604030504040204" pitchFamily="34" charset="0"/>
              </a:rPr>
              <a:t>inevitable</a:t>
            </a:r>
            <a:r>
              <a:rPr lang="en-US" altLang="en-US" sz="4400" dirty="0" smtClean="0">
                <a:latin typeface="Tahoma" pitchFamily="34" charset="0"/>
                <a:ea typeface="Tahoma" panose="020B0604030504040204" pitchFamily="34" charset="0"/>
                <a:cs typeface="Tahoma" panose="020B0604030504040204" pitchFamily="34" charset="0"/>
              </a:rPr>
              <a:t>.</a:t>
            </a:r>
          </a:p>
          <a:p>
            <a:pPr algn="ctr">
              <a:buFont typeface="Monotype Sorts" pitchFamily="2" charset="2"/>
              <a:buNone/>
            </a:pPr>
            <a:endParaRPr lang="en-US" altLang="en-US" sz="4400" dirty="0" smtClean="0">
              <a:latin typeface="Tahoma" pitchFamily="34" charset="0"/>
              <a:ea typeface="Tahoma" panose="020B0604030504040204" pitchFamily="34" charset="0"/>
              <a:cs typeface="Tahoma" panose="020B0604030504040204" pitchFamily="34" charset="0"/>
            </a:endParaRPr>
          </a:p>
          <a:p>
            <a:pPr algn="ctr">
              <a:buFont typeface="Monotype Sorts" pitchFamily="2" charset="2"/>
              <a:buNone/>
            </a:pPr>
            <a:r>
              <a:rPr lang="en-US" altLang="en-US" sz="4400" dirty="0" smtClean="0">
                <a:latin typeface="Tahoma" pitchFamily="34" charset="0"/>
                <a:ea typeface="Tahoma" panose="020B0604030504040204" pitchFamily="34" charset="0"/>
                <a:cs typeface="Tahoma" panose="020B0604030504040204" pitchFamily="34" charset="0"/>
              </a:rPr>
              <a:t>It’s not disagreeing that causes trouble, but the </a:t>
            </a:r>
            <a:r>
              <a:rPr lang="en-US" altLang="en-US" sz="4400" u="sng" dirty="0" smtClean="0">
                <a:latin typeface="Tahoma" pitchFamily="34" charset="0"/>
                <a:ea typeface="Tahoma" panose="020B0604030504040204" pitchFamily="34" charset="0"/>
                <a:cs typeface="Tahoma" panose="020B0604030504040204" pitchFamily="34" charset="0"/>
              </a:rPr>
              <a:t>way</a:t>
            </a:r>
            <a:r>
              <a:rPr lang="en-US" altLang="en-US" sz="4400" dirty="0" smtClean="0">
                <a:latin typeface="Tahoma" pitchFamily="34" charset="0"/>
                <a:ea typeface="Tahoma" panose="020B0604030504040204" pitchFamily="34" charset="0"/>
                <a:cs typeface="Tahoma" panose="020B0604030504040204" pitchFamily="34" charset="0"/>
              </a:rPr>
              <a:t> we </a:t>
            </a:r>
            <a:r>
              <a:rPr lang="en-US" altLang="en-US" sz="4400" u="sng" dirty="0" smtClean="0">
                <a:latin typeface="Tahoma" pitchFamily="34" charset="0"/>
                <a:ea typeface="Tahoma" panose="020B0604030504040204" pitchFamily="34" charset="0"/>
                <a:cs typeface="Tahoma" panose="020B0604030504040204" pitchFamily="34" charset="0"/>
              </a:rPr>
              <a:t>disagree</a:t>
            </a:r>
            <a:r>
              <a:rPr lang="en-US" altLang="en-US" sz="4400" dirty="0" smtClean="0">
                <a:latin typeface="Tahoma" pitchFamily="34" charset="0"/>
                <a:ea typeface="Tahoma" panose="020B0604030504040204" pitchFamily="34" charset="0"/>
                <a:cs typeface="Tahoma" panose="020B0604030504040204" pitchFamily="34" charset="0"/>
              </a:rPr>
              <a:t>.</a:t>
            </a:r>
            <a:endParaRPr lang="en-US" altLang="en-US" sz="4400" dirty="0" smtClean="0">
              <a:latin typeface="Tahoma" pitchFamily="34" charset="0"/>
              <a:ea typeface="Tahoma" panose="020B0604030504040204" pitchFamily="34" charset="0"/>
              <a:cs typeface="Tahoma" panose="020B0604030504040204" pitchFamily="34" charset="0"/>
            </a:endParaRPr>
          </a:p>
        </p:txBody>
      </p:sp>
      <p:sp>
        <p:nvSpPr>
          <p:cNvPr id="4" name="TextBox 3"/>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8</a:t>
            </a:fld>
            <a:endParaRPr lang="en-US" sz="3200" dirty="0">
              <a:solidFill>
                <a:schemeClr val="accent4">
                  <a:lumMod val="50000"/>
                </a:schemeClr>
              </a:solidFill>
            </a:endParaRPr>
          </a:p>
        </p:txBody>
      </p:sp>
    </p:spTree>
    <p:extLst>
      <p:ext uri="{BB962C8B-B14F-4D97-AF65-F5344CB8AC3E}">
        <p14:creationId xmlns:p14="http://schemas.microsoft.com/office/powerpoint/2010/main" val="293496699"/>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295400" y="2819400"/>
            <a:ext cx="6705600" cy="1218795"/>
          </a:xfrm>
          <a:prstGeom prst="rect">
            <a:avLst/>
          </a:prstGeom>
        </p:spPr>
        <p:txBody>
          <a:bodyPr/>
          <a:lstStyle/>
          <a:p>
            <a:pPr algn="ctr">
              <a:buFont typeface="Monotype Sorts" pitchFamily="2" charset="2"/>
              <a:buNone/>
            </a:pPr>
            <a:r>
              <a:rPr lang="en-US" altLang="en-US" sz="4400" b="1" dirty="0" smtClean="0">
                <a:latin typeface="Tahoma" pitchFamily="34" charset="0"/>
                <a:ea typeface="Tahoma" panose="020B0604030504040204" pitchFamily="34" charset="0"/>
                <a:cs typeface="Tahoma" panose="020B0604030504040204" pitchFamily="34" charset="0"/>
              </a:rPr>
              <a:t>Conflict </a:t>
            </a:r>
            <a:r>
              <a:rPr lang="en-US" altLang="en-US" sz="4400" b="1" dirty="0" err="1" smtClean="0">
                <a:latin typeface="Tahoma" pitchFamily="34" charset="0"/>
                <a:ea typeface="Tahoma" panose="020B0604030504040204" pitchFamily="34" charset="0"/>
                <a:cs typeface="Tahoma" panose="020B0604030504040204" pitchFamily="34" charset="0"/>
              </a:rPr>
              <a:t>ReSOLUTION</a:t>
            </a:r>
            <a:endParaRPr lang="en-US" altLang="en-US" sz="4400" b="1" dirty="0" smtClean="0">
              <a:latin typeface="Tahoma" pitchFamily="34" charset="0"/>
              <a:ea typeface="Tahoma" panose="020B0604030504040204" pitchFamily="34" charset="0"/>
              <a:cs typeface="Tahoma" panose="020B0604030504040204" pitchFamily="34" charset="0"/>
            </a:endParaRPr>
          </a:p>
        </p:txBody>
      </p:sp>
      <p:sp>
        <p:nvSpPr>
          <p:cNvPr id="2" name="Oval 1"/>
          <p:cNvSpPr/>
          <p:nvPr/>
        </p:nvSpPr>
        <p:spPr bwMode="auto">
          <a:xfrm>
            <a:off x="4495800" y="2514600"/>
            <a:ext cx="3429000" cy="1219200"/>
          </a:xfrm>
          <a:prstGeom prst="ellipse">
            <a:avLst/>
          </a:prstGeom>
          <a:noFill/>
          <a:ln w="57150">
            <a:solidFill>
              <a:srgbClr val="FF0000"/>
            </a:solidFill>
            <a:headEnd type="none" w="med" len="med"/>
            <a:tailEnd type="none" w="med" len="med"/>
          </a:ln>
          <a:scene3d>
            <a:camera prst="orthographicFront" fov="0">
              <a:rot lat="0" lon="0" rev="0"/>
            </a:camera>
            <a:lightRig rig="glow" dir="t">
              <a:rot lat="0" lon="0" rev="636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5" name="TextBox 4"/>
          <p:cNvSpPr txBox="1"/>
          <p:nvPr/>
        </p:nvSpPr>
        <p:spPr>
          <a:xfrm>
            <a:off x="8153400" y="6273225"/>
            <a:ext cx="990600" cy="584775"/>
          </a:xfrm>
          <a:prstGeom prst="rect">
            <a:avLst/>
          </a:prstGeom>
          <a:noFill/>
        </p:spPr>
        <p:txBody>
          <a:bodyPr wrap="square" rtlCol="0">
            <a:spAutoFit/>
          </a:bodyPr>
          <a:lstStyle/>
          <a:p>
            <a:pPr algn="ctr"/>
            <a:fld id="{8C8C1394-7807-42AA-A775-E86735BA584C}" type="slidenum">
              <a:rPr lang="en-US" sz="3200" smtClean="0">
                <a:solidFill>
                  <a:schemeClr val="accent4">
                    <a:lumMod val="50000"/>
                  </a:schemeClr>
                </a:solidFill>
              </a:rPr>
              <a:pPr algn="ctr"/>
              <a:t>9</a:t>
            </a:fld>
            <a:endParaRPr lang="en-US" sz="3200" dirty="0">
              <a:solidFill>
                <a:schemeClr val="accent4">
                  <a:lumMod val="50000"/>
                </a:schemeClr>
              </a:solidFill>
            </a:endParaRPr>
          </a:p>
        </p:txBody>
      </p:sp>
    </p:spTree>
    <p:extLst>
      <p:ext uri="{BB962C8B-B14F-4D97-AF65-F5344CB8AC3E}">
        <p14:creationId xmlns:p14="http://schemas.microsoft.com/office/powerpoint/2010/main" val="3945252929"/>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S010286732">
  <a:themeElements>
    <a:clrScheme name="Teal Template-Template">
      <a:dk1>
        <a:srgbClr val="000000"/>
      </a:dk1>
      <a:lt1>
        <a:srgbClr val="FFFFFF"/>
      </a:lt1>
      <a:dk2>
        <a:srgbClr val="056981"/>
      </a:dk2>
      <a:lt2>
        <a:srgbClr val="BEECE7"/>
      </a:lt2>
      <a:accent1>
        <a:srgbClr val="FFC000"/>
      </a:accent1>
      <a:accent2>
        <a:srgbClr val="6B8EC7"/>
      </a:accent2>
      <a:accent3>
        <a:srgbClr val="DF8045"/>
      </a:accent3>
      <a:accent4>
        <a:srgbClr val="35C595"/>
      </a:accent4>
      <a:accent5>
        <a:srgbClr val="FF9929"/>
      </a:accent5>
      <a:accent6>
        <a:srgbClr val="7D3DA1"/>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0CEC557-2A2C-42AC-8FFB-CF8FDD23BE0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TS010286732</Template>
  <TotalTime>312</TotalTime>
  <Words>3610</Words>
  <Application>Microsoft Office PowerPoint</Application>
  <PresentationFormat>On-screen Show (4:3)</PresentationFormat>
  <Paragraphs>320</Paragraphs>
  <Slides>30</Slides>
  <Notes>30</Notes>
  <HiddenSlides>0</HiddenSlides>
  <MMClips>0</MMClips>
  <ScaleCrop>false</ScaleCrop>
  <HeadingPairs>
    <vt:vector size="4" baseType="variant">
      <vt:variant>
        <vt:lpstr>Theme</vt:lpstr>
      </vt:variant>
      <vt:variant>
        <vt:i4>2</vt:i4>
      </vt:variant>
      <vt:variant>
        <vt:lpstr>Slide Titles</vt:lpstr>
      </vt:variant>
      <vt:variant>
        <vt:i4>30</vt:i4>
      </vt:variant>
    </vt:vector>
  </HeadingPairs>
  <TitlesOfParts>
    <vt:vector size="32" baseType="lpstr">
      <vt:lpstr>TS010286732</vt:lpstr>
      <vt:lpstr>White with Courier font for code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Marilyn Kistler</dc:creator>
  <cp:lastModifiedBy>Marilyn Kistler</cp:lastModifiedBy>
  <cp:revision>41</cp:revision>
  <cp:lastPrinted>2013-09-09T20:16:10Z</cp:lastPrinted>
  <dcterms:created xsi:type="dcterms:W3CDTF">2013-09-09T14:30:13Z</dcterms:created>
  <dcterms:modified xsi:type="dcterms:W3CDTF">2015-03-28T15:06:55Z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TC102867329990</vt:lpwstr>
  </property>
</Properties>
</file>