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3"/>
  </p:notesMasterIdLst>
  <p:handoutMasterIdLst>
    <p:handoutMasterId r:id="rId34"/>
  </p:handoutMasterIdLst>
  <p:sldIdLst>
    <p:sldId id="257" r:id="rId4"/>
    <p:sldId id="259" r:id="rId5"/>
    <p:sldId id="268" r:id="rId6"/>
    <p:sldId id="273" r:id="rId7"/>
    <p:sldId id="279" r:id="rId8"/>
    <p:sldId id="278" r:id="rId9"/>
    <p:sldId id="267" r:id="rId10"/>
    <p:sldId id="277" r:id="rId11"/>
    <p:sldId id="275" r:id="rId12"/>
    <p:sldId id="269" r:id="rId13"/>
    <p:sldId id="280" r:id="rId14"/>
    <p:sldId id="274" r:id="rId15"/>
    <p:sldId id="281" r:id="rId16"/>
    <p:sldId id="276" r:id="rId17"/>
    <p:sldId id="272" r:id="rId18"/>
    <p:sldId id="260" r:id="rId19"/>
    <p:sldId id="261" r:id="rId20"/>
    <p:sldId id="264" r:id="rId21"/>
    <p:sldId id="270" r:id="rId22"/>
    <p:sldId id="283" r:id="rId23"/>
    <p:sldId id="282" r:id="rId24"/>
    <p:sldId id="265" r:id="rId25"/>
    <p:sldId id="289" r:id="rId26"/>
    <p:sldId id="288" r:id="rId27"/>
    <p:sldId id="287" r:id="rId28"/>
    <p:sldId id="286" r:id="rId29"/>
    <p:sldId id="285" r:id="rId30"/>
    <p:sldId id="284" r:id="rId31"/>
    <p:sldId id="266" r:id="rId32"/>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t>3/19/2015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t>3/19/2015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8:38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8:38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9:08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3/19/2015 8:47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1726627"/>
          </a:xfrm>
          <a:prstGeom prst="rect">
            <a:avLst/>
          </a:prstGeom>
        </p:spPr>
        <p:txBody>
          <a:bodyPr/>
          <a:lstStyle/>
          <a:p>
            <a:pPr algn="ctr">
              <a:buFont typeface="Monotype Sorts" pitchFamily="2" charset="2"/>
              <a:buNone/>
            </a:pPr>
            <a:r>
              <a:rPr lang="en-US" sz="4400" b="1" dirty="0" smtClean="0">
                <a:latin typeface="Tahoma" pitchFamily="34" charset="0"/>
              </a:rPr>
              <a:t>Speaking</a:t>
            </a:r>
          </a:p>
          <a:p>
            <a:pPr algn="ctr">
              <a:buFont typeface="Monotype Sorts" pitchFamily="2" charset="2"/>
              <a:buNone/>
            </a:pPr>
            <a:endParaRPr lang="en-US" sz="6600" b="1" dirty="0" smtClean="0">
              <a:latin typeface="Tahoma"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362200"/>
            <a:ext cx="7086600" cy="2215991"/>
          </a:xfrm>
          <a:prstGeom prst="rect">
            <a:avLst/>
          </a:prstGeom>
        </p:spPr>
        <p:txBody>
          <a:bodyPr/>
          <a:lstStyle/>
          <a:p>
            <a:pPr algn="ctr">
              <a:buFont typeface="Monotype Sorts" pitchFamily="2" charset="2"/>
              <a:buNone/>
            </a:pPr>
            <a:r>
              <a:rPr lang="en-US" sz="3600" b="1" dirty="0" smtClean="0">
                <a:latin typeface="Tahoma" pitchFamily="34" charset="0"/>
              </a:rPr>
              <a:t>Poor Ways We Communicate</a:t>
            </a:r>
            <a:r>
              <a:rPr lang="en-US" sz="3600" b="1" dirty="0" smtClean="0">
                <a:latin typeface="Tahoma" pitchFamily="34" charset="0"/>
              </a:rPr>
              <a:t>:</a:t>
            </a:r>
          </a:p>
          <a:p>
            <a:pPr algn="ctr">
              <a:buFont typeface="Monotype Sorts" pitchFamily="2" charset="2"/>
              <a:buNone/>
            </a:pPr>
            <a:endParaRPr lang="en-US" sz="3600" b="1" dirty="0" smtClean="0">
              <a:latin typeface="Tahoma" pitchFamily="34" charset="0"/>
            </a:endParaRPr>
          </a:p>
          <a:p>
            <a:pPr algn="ctr">
              <a:buFont typeface="Monotype Sorts" pitchFamily="2" charset="2"/>
              <a:buNone/>
            </a:pPr>
            <a:r>
              <a:rPr lang="en-US" sz="3600" dirty="0" smtClean="0">
                <a:latin typeface="Tahoma" pitchFamily="34" charset="0"/>
              </a:rPr>
              <a:t>“I don’t Communicate my wishes. Instead I…”</a:t>
            </a:r>
            <a:endParaRPr lang="en-US" sz="3600" dirty="0" smtClean="0">
              <a:latin typeface="Tahoma"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10</a:t>
            </a:fld>
            <a:endParaRPr lang="en-US" sz="3200" dirty="0">
              <a:solidFill>
                <a:schemeClr val="accent4">
                  <a:lumMod val="50000"/>
                </a:schemeClr>
              </a:solidFill>
            </a:endParaRPr>
          </a:p>
        </p:txBody>
      </p:sp>
    </p:spTree>
    <p:extLst>
      <p:ext uri="{BB962C8B-B14F-4D97-AF65-F5344CB8AC3E}">
        <p14:creationId xmlns:p14="http://schemas.microsoft.com/office/powerpoint/2010/main" val="366078734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362200"/>
            <a:ext cx="7086600" cy="498598"/>
          </a:xfrm>
          <a:prstGeom prst="rect">
            <a:avLst/>
          </a:prstGeom>
        </p:spPr>
        <p:txBody>
          <a:bodyPr/>
          <a:lstStyle/>
          <a:p>
            <a:pPr algn="ctr">
              <a:buFont typeface="Monotype Sorts" pitchFamily="2" charset="2"/>
              <a:buNone/>
            </a:pPr>
            <a:r>
              <a:rPr lang="en-US" sz="3600" b="1" dirty="0" smtClean="0">
                <a:latin typeface="Tahoma" pitchFamily="34" charset="0"/>
              </a:rPr>
              <a:t>Poor Ways We Communicate:</a:t>
            </a:r>
          </a:p>
        </p:txBody>
      </p:sp>
      <p:sp>
        <p:nvSpPr>
          <p:cNvPr id="5" name="Rectangle 3"/>
          <p:cNvSpPr>
            <a:spLocks noGrp="1" noChangeArrowheads="1"/>
          </p:cNvSpPr>
          <p:nvPr>
            <p:ph type="body" sz="half" idx="4294967295"/>
          </p:nvPr>
        </p:nvSpPr>
        <p:spPr>
          <a:xfrm>
            <a:off x="1447800" y="3113341"/>
            <a:ext cx="6785678" cy="443198"/>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Triangle (</a:t>
            </a:r>
            <a:r>
              <a:rPr lang="en-US" sz="3200" u="sng" dirty="0" smtClean="0">
                <a:latin typeface="Tahoma" panose="020B0604030504040204" pitchFamily="34" charset="0"/>
                <a:ea typeface="Tahoma" panose="020B0604030504040204" pitchFamily="34" charset="0"/>
                <a:cs typeface="Tahoma" panose="020B0604030504040204" pitchFamily="34" charset="0"/>
              </a:rPr>
              <a:t>Tell</a:t>
            </a:r>
            <a:r>
              <a:rPr lang="en-US" sz="3200" dirty="0" smtClean="0">
                <a:latin typeface="Tahoma" panose="020B0604030504040204" pitchFamily="34" charset="0"/>
                <a:ea typeface="Tahoma" panose="020B0604030504040204" pitchFamily="34" charset="0"/>
                <a:cs typeface="Tahoma" panose="020B0604030504040204" pitchFamily="34" charset="0"/>
              </a:rPr>
              <a:t> </a:t>
            </a:r>
            <a:r>
              <a:rPr lang="en-US" sz="3200" u="sng" dirty="0" smtClean="0">
                <a:latin typeface="Tahoma" panose="020B0604030504040204" pitchFamily="34" charset="0"/>
                <a:ea typeface="Tahoma" panose="020B0604030504040204" pitchFamily="34" charset="0"/>
                <a:cs typeface="Tahoma" panose="020B0604030504040204" pitchFamily="34" charset="0"/>
              </a:rPr>
              <a:t>someone</a:t>
            </a:r>
            <a:r>
              <a:rPr lang="en-US" sz="3200" dirty="0" smtClean="0">
                <a:latin typeface="Tahoma" panose="020B0604030504040204" pitchFamily="34" charset="0"/>
                <a:ea typeface="Tahoma" panose="020B0604030504040204" pitchFamily="34" charset="0"/>
                <a:cs typeface="Tahoma" panose="020B0604030504040204" pitchFamily="34" charset="0"/>
              </a:rPr>
              <a:t> </a:t>
            </a:r>
            <a:r>
              <a:rPr lang="en-US" sz="3200" u="sng" dirty="0" smtClean="0">
                <a:latin typeface="Tahoma" panose="020B0604030504040204" pitchFamily="34" charset="0"/>
                <a:ea typeface="Tahoma" panose="020B0604030504040204" pitchFamily="34" charset="0"/>
                <a:cs typeface="Tahoma" panose="020B0604030504040204" pitchFamily="34" charset="0"/>
              </a:rPr>
              <a:t>else</a:t>
            </a:r>
            <a:r>
              <a:rPr lang="en-US" sz="3200" dirty="0" smtClean="0">
                <a:latin typeface="Tahoma" panose="020B0604030504040204" pitchFamily="34" charset="0"/>
                <a:ea typeface="Tahoma" panose="020B0604030504040204" pitchFamily="34" charset="0"/>
                <a:cs typeface="Tahoma" panose="020B0604030504040204" pitchFamily="34" charset="0"/>
              </a:rPr>
              <a:t>)</a:t>
            </a: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11</a:t>
            </a:fld>
            <a:endParaRPr lang="en-US" sz="3200" dirty="0">
              <a:solidFill>
                <a:schemeClr val="accent4">
                  <a:lumMod val="50000"/>
                </a:schemeClr>
              </a:solidFill>
            </a:endParaRPr>
          </a:p>
        </p:txBody>
      </p:sp>
    </p:spTree>
    <p:extLst>
      <p:ext uri="{BB962C8B-B14F-4D97-AF65-F5344CB8AC3E}">
        <p14:creationId xmlns:p14="http://schemas.microsoft.com/office/powerpoint/2010/main" val="299680384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362200"/>
            <a:ext cx="7086600" cy="498598"/>
          </a:xfrm>
          <a:prstGeom prst="rect">
            <a:avLst/>
          </a:prstGeom>
        </p:spPr>
        <p:txBody>
          <a:bodyPr/>
          <a:lstStyle/>
          <a:p>
            <a:pPr algn="ctr">
              <a:buFont typeface="Monotype Sorts" pitchFamily="2" charset="2"/>
              <a:buNone/>
            </a:pPr>
            <a:r>
              <a:rPr lang="en-US" sz="3600" b="1" dirty="0" smtClean="0">
                <a:latin typeface="Tahoma" pitchFamily="34" charset="0"/>
              </a:rPr>
              <a:t>Poor Ways We Communicate:</a:t>
            </a:r>
          </a:p>
        </p:txBody>
      </p:sp>
      <p:sp>
        <p:nvSpPr>
          <p:cNvPr id="5" name="Rectangle 3"/>
          <p:cNvSpPr>
            <a:spLocks noGrp="1" noChangeArrowheads="1"/>
          </p:cNvSpPr>
          <p:nvPr>
            <p:ph type="body" sz="half" idx="4294967295"/>
          </p:nvPr>
        </p:nvSpPr>
        <p:spPr>
          <a:xfrm>
            <a:off x="1447800" y="3113341"/>
            <a:ext cx="6785678" cy="1969770"/>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Triangle </a:t>
            </a: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Indirect </a:t>
            </a:r>
            <a:r>
              <a:rPr lang="en-US" sz="3200" dirty="0" smtClean="0">
                <a:latin typeface="Tahoma" panose="020B0604030504040204" pitchFamily="34" charset="0"/>
                <a:ea typeface="Tahoma" panose="020B0604030504040204" pitchFamily="34" charset="0"/>
                <a:cs typeface="Tahoma" panose="020B0604030504040204" pitchFamily="34" charset="0"/>
              </a:rPr>
              <a:t>/ </a:t>
            </a:r>
            <a:r>
              <a:rPr lang="en-US" sz="3200" u="sng" dirty="0" smtClean="0">
                <a:latin typeface="Tahoma" panose="020B0604030504040204" pitchFamily="34" charset="0"/>
                <a:ea typeface="Tahoma" panose="020B0604030504040204" pitchFamily="34" charset="0"/>
                <a:cs typeface="Tahoma" panose="020B0604030504040204" pitchFamily="34" charset="0"/>
              </a:rPr>
              <a:t>Mind</a:t>
            </a:r>
            <a:r>
              <a:rPr lang="en-US" sz="3200" dirty="0" smtClean="0">
                <a:latin typeface="Tahoma" panose="020B0604030504040204" pitchFamily="34" charset="0"/>
                <a:ea typeface="Tahoma" panose="020B0604030504040204" pitchFamily="34" charset="0"/>
                <a:cs typeface="Tahoma" panose="020B0604030504040204" pitchFamily="34" charset="0"/>
              </a:rPr>
              <a:t> </a:t>
            </a:r>
            <a:r>
              <a:rPr lang="en-US" sz="3200" u="sng" dirty="0" smtClean="0">
                <a:latin typeface="Tahoma" panose="020B0604030504040204" pitchFamily="34" charset="0"/>
                <a:ea typeface="Tahoma" panose="020B0604030504040204" pitchFamily="34" charset="0"/>
                <a:cs typeface="Tahoma" panose="020B0604030504040204" pitchFamily="34" charset="0"/>
              </a:rPr>
              <a:t>reading</a:t>
            </a:r>
            <a:r>
              <a:rPr lang="en-US" sz="3200" dirty="0" smtClean="0">
                <a:latin typeface="Tahoma" panose="020B0604030504040204" pitchFamily="34" charset="0"/>
                <a:ea typeface="Tahoma" panose="020B0604030504040204" pitchFamily="34" charset="0"/>
                <a:cs typeface="Tahoma" panose="020B0604030504040204" pitchFamily="34" charset="0"/>
              </a:rPr>
              <a:t> </a:t>
            </a:r>
          </a:p>
          <a:p>
            <a:pPr marL="1319213" lvl="1" indent="0">
              <a:buNone/>
            </a:pPr>
            <a:r>
              <a:rPr lang="en-US" sz="3200" dirty="0" smtClean="0">
                <a:latin typeface="Tahoma" panose="020B0604030504040204" pitchFamily="34" charset="0"/>
                <a:ea typeface="Tahoma" panose="020B0604030504040204" pitchFamily="34" charset="0"/>
                <a:cs typeface="Tahoma" panose="020B0604030504040204" pitchFamily="34" charset="0"/>
              </a:rPr>
              <a:t>(We </a:t>
            </a:r>
            <a:r>
              <a:rPr lang="en-US" sz="3200" u="sng" dirty="0" smtClean="0">
                <a:latin typeface="Tahoma" panose="020B0604030504040204" pitchFamily="34" charset="0"/>
                <a:ea typeface="Tahoma" panose="020B0604030504040204" pitchFamily="34" charset="0"/>
                <a:cs typeface="Tahoma" panose="020B0604030504040204" pitchFamily="34" charset="0"/>
              </a:rPr>
              <a:t>hint</a:t>
            </a:r>
            <a:r>
              <a:rPr lang="en-US" sz="3200" dirty="0" smtClean="0">
                <a:latin typeface="Tahoma" panose="020B0604030504040204" pitchFamily="34" charset="0"/>
                <a:ea typeface="Tahoma" panose="020B0604030504040204" pitchFamily="34" charset="0"/>
                <a:cs typeface="Tahoma" panose="020B0604030504040204" pitchFamily="34" charset="0"/>
              </a:rPr>
              <a:t> around, </a:t>
            </a:r>
            <a:r>
              <a:rPr lang="en-US" sz="3200" u="sng" dirty="0" smtClean="0">
                <a:latin typeface="Tahoma" panose="020B0604030504040204" pitchFamily="34" charset="0"/>
                <a:ea typeface="Tahoma" panose="020B0604030504040204" pitchFamily="34" charset="0"/>
                <a:cs typeface="Tahoma" panose="020B0604030504040204" pitchFamily="34" charset="0"/>
              </a:rPr>
              <a:t>hoping</a:t>
            </a:r>
            <a:r>
              <a:rPr lang="en-US" sz="3200" dirty="0" smtClean="0">
                <a:latin typeface="Tahoma" panose="020B0604030504040204" pitchFamily="34" charset="0"/>
                <a:ea typeface="Tahoma" panose="020B0604030504040204" pitchFamily="34" charset="0"/>
                <a:cs typeface="Tahoma" panose="020B0604030504040204" pitchFamily="34" charset="0"/>
              </a:rPr>
              <a:t> our spouse will pick up the clues)</a:t>
            </a:r>
            <a:endParaRPr lang="en-US" sz="3200"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12</a:t>
            </a:fld>
            <a:endParaRPr lang="en-US" sz="3200" dirty="0">
              <a:solidFill>
                <a:schemeClr val="accent4">
                  <a:lumMod val="50000"/>
                </a:schemeClr>
              </a:solidFill>
            </a:endParaRPr>
          </a:p>
        </p:txBody>
      </p:sp>
    </p:spTree>
    <p:extLst>
      <p:ext uri="{BB962C8B-B14F-4D97-AF65-F5344CB8AC3E}">
        <p14:creationId xmlns:p14="http://schemas.microsoft.com/office/powerpoint/2010/main" val="278853412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14400" y="2362200"/>
            <a:ext cx="7162800" cy="2573012"/>
          </a:xfrm>
          <a:prstGeom prst="rect">
            <a:avLst/>
          </a:prstGeom>
        </p:spPr>
        <p:txBody>
          <a:bodyPr/>
          <a:lstStyle/>
          <a:p>
            <a:pPr algn="ctr">
              <a:buFont typeface="Monotype Sorts" pitchFamily="2" charset="2"/>
              <a:buNone/>
            </a:pPr>
            <a:r>
              <a:rPr lang="en-US" sz="4400" dirty="0" smtClean="0">
                <a:latin typeface="Tahoma" pitchFamily="34" charset="0"/>
              </a:rPr>
              <a:t>I am </a:t>
            </a:r>
            <a:r>
              <a:rPr lang="en-US" sz="4400" u="sng" dirty="0" smtClean="0">
                <a:latin typeface="Tahoma" pitchFamily="34" charset="0"/>
              </a:rPr>
              <a:t>Responsible</a:t>
            </a:r>
            <a:r>
              <a:rPr lang="en-US" sz="4400" dirty="0" smtClean="0">
                <a:latin typeface="Tahoma" pitchFamily="34" charset="0"/>
              </a:rPr>
              <a:t> for my half of the </a:t>
            </a:r>
            <a:r>
              <a:rPr lang="en-US" sz="4400" u="sng" dirty="0" smtClean="0">
                <a:latin typeface="Tahoma" pitchFamily="34" charset="0"/>
              </a:rPr>
              <a:t>Dialogue</a:t>
            </a:r>
            <a:r>
              <a:rPr lang="en-US" sz="4400" dirty="0" smtClean="0">
                <a:latin typeface="Tahoma" pitchFamily="34" charset="0"/>
              </a:rPr>
              <a:t>. </a:t>
            </a:r>
          </a:p>
          <a:p>
            <a:pPr algn="ctr">
              <a:buFont typeface="Monotype Sorts" pitchFamily="2" charset="2"/>
              <a:buNone/>
            </a:pPr>
            <a:r>
              <a:rPr lang="en-US" sz="4400" dirty="0" smtClean="0">
                <a:latin typeface="Tahoma" pitchFamily="34" charset="0"/>
              </a:rPr>
              <a:t>I cannot expect you to mind read or guess.</a:t>
            </a:r>
            <a:endParaRPr lang="en-US" sz="4400" dirty="0" smtClean="0">
              <a:latin typeface="Tahoma" pitchFamily="34" charset="0"/>
            </a:endParaRP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13</a:t>
            </a:fld>
            <a:endParaRPr lang="en-US" sz="3200" dirty="0">
              <a:solidFill>
                <a:schemeClr val="accent4">
                  <a:lumMod val="50000"/>
                </a:schemeClr>
              </a:solidFill>
            </a:endParaRPr>
          </a:p>
        </p:txBody>
      </p:sp>
    </p:spTree>
    <p:extLst>
      <p:ext uri="{BB962C8B-B14F-4D97-AF65-F5344CB8AC3E}">
        <p14:creationId xmlns:p14="http://schemas.microsoft.com/office/powerpoint/2010/main" val="165228074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362200"/>
            <a:ext cx="7086600" cy="498598"/>
          </a:xfrm>
          <a:prstGeom prst="rect">
            <a:avLst/>
          </a:prstGeom>
        </p:spPr>
        <p:txBody>
          <a:bodyPr/>
          <a:lstStyle/>
          <a:p>
            <a:pPr algn="ctr">
              <a:buFont typeface="Monotype Sorts" pitchFamily="2" charset="2"/>
              <a:buNone/>
            </a:pPr>
            <a:r>
              <a:rPr lang="en-US" sz="3600" b="1" dirty="0" smtClean="0">
                <a:latin typeface="Tahoma" pitchFamily="34" charset="0"/>
              </a:rPr>
              <a:t>Poor Ways We Communicate:</a:t>
            </a:r>
          </a:p>
        </p:txBody>
      </p:sp>
      <p:sp>
        <p:nvSpPr>
          <p:cNvPr id="5" name="Rectangle 3"/>
          <p:cNvSpPr>
            <a:spLocks noGrp="1" noChangeArrowheads="1"/>
          </p:cNvSpPr>
          <p:nvPr>
            <p:ph type="body" sz="half" idx="4294967295"/>
          </p:nvPr>
        </p:nvSpPr>
        <p:spPr>
          <a:xfrm>
            <a:off x="1447800" y="3113341"/>
            <a:ext cx="6785678" cy="2511457"/>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Triangle </a:t>
            </a: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Indirect </a:t>
            </a:r>
            <a:r>
              <a:rPr lang="en-US" sz="3200" dirty="0" smtClean="0">
                <a:latin typeface="Tahoma" panose="020B0604030504040204" pitchFamily="34" charset="0"/>
                <a:ea typeface="Tahoma" panose="020B0604030504040204" pitchFamily="34" charset="0"/>
                <a:cs typeface="Tahoma" panose="020B0604030504040204" pitchFamily="34" charset="0"/>
              </a:rPr>
              <a:t>/ Mind reading</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Acting </a:t>
            </a:r>
            <a:r>
              <a:rPr lang="en-US" sz="3200" dirty="0" smtClean="0">
                <a:latin typeface="Tahoma" panose="020B0604030504040204" pitchFamily="34" charset="0"/>
                <a:ea typeface="Tahoma" panose="020B0604030504040204" pitchFamily="34" charset="0"/>
                <a:cs typeface="Tahoma" panose="020B0604030504040204" pitchFamily="34" charset="0"/>
              </a:rPr>
              <a:t>Out </a:t>
            </a:r>
          </a:p>
          <a:p>
            <a:pPr marL="1319213" lvl="1" indent="0">
              <a:buNone/>
            </a:pPr>
            <a:r>
              <a:rPr lang="en-US" sz="3200" dirty="0" smtClean="0">
                <a:latin typeface="Tahoma" panose="020B0604030504040204" pitchFamily="34" charset="0"/>
                <a:ea typeface="Tahoma" panose="020B0604030504040204" pitchFamily="34" charset="0"/>
                <a:cs typeface="Tahoma" panose="020B0604030504040204" pitchFamily="34" charset="0"/>
              </a:rPr>
              <a:t>(Indirect but less subtle. Expresses our </a:t>
            </a:r>
            <a:r>
              <a:rPr lang="en-US" sz="3200" u="sng" dirty="0" smtClean="0">
                <a:latin typeface="Tahoma" panose="020B0604030504040204" pitchFamily="34" charset="0"/>
                <a:ea typeface="Tahoma" panose="020B0604030504040204" pitchFamily="34" charset="0"/>
                <a:cs typeface="Tahoma" panose="020B0604030504040204" pitchFamily="34" charset="0"/>
              </a:rPr>
              <a:t>Stuffed</a:t>
            </a:r>
            <a:r>
              <a:rPr lang="en-US" sz="3200" dirty="0" smtClean="0">
                <a:latin typeface="Tahoma" panose="020B0604030504040204" pitchFamily="34" charset="0"/>
                <a:ea typeface="Tahoma" panose="020B0604030504040204" pitchFamily="34" charset="0"/>
                <a:cs typeface="Tahoma" panose="020B0604030504040204" pitchFamily="34" charset="0"/>
              </a:rPr>
              <a:t> </a:t>
            </a:r>
            <a:r>
              <a:rPr lang="en-US" sz="3200" u="sng" dirty="0" smtClean="0">
                <a:latin typeface="Tahoma" panose="020B0604030504040204" pitchFamily="34" charset="0"/>
                <a:ea typeface="Tahoma" panose="020B0604030504040204" pitchFamily="34" charset="0"/>
                <a:cs typeface="Tahoma" panose="020B0604030504040204" pitchFamily="34" charset="0"/>
              </a:rPr>
              <a:t>Anger</a:t>
            </a:r>
            <a:r>
              <a:rPr lang="en-US" sz="3200" dirty="0" smtClean="0">
                <a:latin typeface="Tahoma" panose="020B0604030504040204" pitchFamily="34" charset="0"/>
                <a:ea typeface="Tahoma" panose="020B0604030504040204" pitchFamily="34" charset="0"/>
                <a:cs typeface="Tahoma" panose="020B0604030504040204" pitchFamily="34" charset="0"/>
              </a:rPr>
              <a:t>.)</a:t>
            </a:r>
            <a:endParaRPr lang="en-US" sz="3200"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14</a:t>
            </a:fld>
            <a:endParaRPr lang="en-US" sz="3200" dirty="0">
              <a:solidFill>
                <a:schemeClr val="accent4">
                  <a:lumMod val="50000"/>
                </a:schemeClr>
              </a:solidFill>
            </a:endParaRPr>
          </a:p>
        </p:txBody>
      </p:sp>
    </p:spTree>
    <p:extLst>
      <p:ext uri="{BB962C8B-B14F-4D97-AF65-F5344CB8AC3E}">
        <p14:creationId xmlns:p14="http://schemas.microsoft.com/office/powerpoint/2010/main" val="348173809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362200"/>
            <a:ext cx="7086600" cy="498598"/>
          </a:xfrm>
          <a:prstGeom prst="rect">
            <a:avLst/>
          </a:prstGeom>
        </p:spPr>
        <p:txBody>
          <a:bodyPr/>
          <a:lstStyle/>
          <a:p>
            <a:pPr algn="ctr">
              <a:buFont typeface="Monotype Sorts" pitchFamily="2" charset="2"/>
              <a:buNone/>
            </a:pPr>
            <a:r>
              <a:rPr lang="en-US" sz="3600" b="1" dirty="0" smtClean="0">
                <a:latin typeface="Tahoma" pitchFamily="34" charset="0"/>
              </a:rPr>
              <a:t>Poor Ways We Communicate:</a:t>
            </a:r>
          </a:p>
        </p:txBody>
      </p:sp>
      <p:sp>
        <p:nvSpPr>
          <p:cNvPr id="5" name="Rectangle 3"/>
          <p:cNvSpPr>
            <a:spLocks noGrp="1" noChangeArrowheads="1"/>
          </p:cNvSpPr>
          <p:nvPr>
            <p:ph type="body" sz="half" idx="4294967295"/>
          </p:nvPr>
        </p:nvSpPr>
        <p:spPr>
          <a:xfrm>
            <a:off x="1447800" y="3113341"/>
            <a:ext cx="6785678" cy="2609945"/>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Triangle</a:t>
            </a:r>
            <a:endParaRPr lang="en-US" sz="3200"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Indirect / Mind reading</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Acting Out</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Disrespect</a:t>
            </a:r>
          </a:p>
          <a:p>
            <a:pPr marL="1319213" lvl="1" indent="0">
              <a:buNone/>
            </a:pPr>
            <a:r>
              <a:rPr lang="en-US" sz="3200" dirty="0" smtClean="0">
                <a:latin typeface="Tahoma" panose="020B0604030504040204" pitchFamily="34" charset="0"/>
                <a:ea typeface="Tahoma" panose="020B0604030504040204" pitchFamily="34" charset="0"/>
                <a:cs typeface="Tahoma" panose="020B0604030504040204" pitchFamily="34" charset="0"/>
              </a:rPr>
              <a:t>(Inflicting </a:t>
            </a:r>
            <a:r>
              <a:rPr lang="en-US" sz="3200" u="sng" dirty="0" smtClean="0">
                <a:latin typeface="Tahoma" panose="020B0604030504040204" pitchFamily="34" charset="0"/>
                <a:ea typeface="Tahoma" panose="020B0604030504040204" pitchFamily="34" charset="0"/>
                <a:cs typeface="Tahoma" panose="020B0604030504040204" pitchFamily="34" charset="0"/>
              </a:rPr>
              <a:t>Anger</a:t>
            </a:r>
            <a:r>
              <a:rPr lang="en-US" sz="3200" dirty="0" smtClean="0">
                <a:latin typeface="Tahoma" panose="020B0604030504040204" pitchFamily="34" charset="0"/>
                <a:ea typeface="Tahoma" panose="020B0604030504040204" pitchFamily="34" charset="0"/>
                <a:cs typeface="Tahoma" panose="020B0604030504040204" pitchFamily="34" charset="0"/>
              </a:rPr>
              <a:t>)</a:t>
            </a: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15</a:t>
            </a:fld>
            <a:endParaRPr lang="en-US" sz="3200" dirty="0">
              <a:solidFill>
                <a:schemeClr val="accent4">
                  <a:lumMod val="50000"/>
                </a:schemeClr>
              </a:solidFill>
            </a:endParaRPr>
          </a:p>
        </p:txBody>
      </p:sp>
    </p:spTree>
    <p:extLst>
      <p:ext uri="{BB962C8B-B14F-4D97-AF65-F5344CB8AC3E}">
        <p14:creationId xmlns:p14="http://schemas.microsoft.com/office/powerpoint/2010/main" val="8847887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025939">
            <a:off x="304800" y="1684788"/>
            <a:ext cx="8501270" cy="4179606"/>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a:p>
          <a:p>
            <a:pPr algn="ctr">
              <a:buNone/>
            </a:pPr>
            <a:r>
              <a:rPr lang="en-US" sz="2800" b="1" dirty="0" smtClean="0"/>
              <a:t>_____________________________________________</a:t>
            </a:r>
          </a:p>
          <a:p>
            <a:pPr>
              <a:buNone/>
            </a:pPr>
            <a:r>
              <a:rPr lang="en-US" sz="2800" b="1" dirty="0" smtClean="0"/>
              <a:t>    Brutal honesty</a:t>
            </a:r>
            <a:r>
              <a:rPr lang="en-US" sz="2800" b="1" dirty="0"/>
              <a:t>			</a:t>
            </a:r>
            <a:endParaRPr lang="en-US" sz="2800" b="1" dirty="0" smtClean="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16</a:t>
            </a:fld>
            <a:endParaRPr lang="en-US" sz="3200" dirty="0">
              <a:solidFill>
                <a:schemeClr val="accent4">
                  <a:lumMod val="50000"/>
                </a:schemeClr>
              </a:solidFill>
            </a:endParaRPr>
          </a:p>
        </p:txBody>
      </p:sp>
    </p:spTree>
    <p:extLst>
      <p:ext uri="{BB962C8B-B14F-4D97-AF65-F5344CB8AC3E}">
        <p14:creationId xmlns:p14="http://schemas.microsoft.com/office/powerpoint/2010/main" val="154084045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835519">
            <a:off x="306575" y="1580351"/>
            <a:ext cx="8206199" cy="512755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a:p>
          <a:p>
            <a:pPr algn="ctr">
              <a:buNone/>
            </a:pPr>
            <a:r>
              <a:rPr lang="en-US" sz="2800" b="1" dirty="0" smtClean="0"/>
              <a:t>_____________________________________________</a:t>
            </a:r>
          </a:p>
          <a:p>
            <a:pPr algn="r">
              <a:buNone/>
            </a:pPr>
            <a:r>
              <a:rPr lang="en-US" sz="2800" b="1" dirty="0"/>
              <a:t>		 Not tell </a:t>
            </a:r>
            <a:r>
              <a:rPr lang="en-US" sz="2800" b="1" dirty="0" smtClean="0"/>
              <a:t>truth</a:t>
            </a:r>
            <a:endParaRPr lang="en-US" sz="4000" b="1" dirty="0"/>
          </a:p>
          <a:p>
            <a:pPr algn="ctr">
              <a:buNone/>
            </a:pP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17</a:t>
            </a:fld>
            <a:endParaRPr lang="en-US" sz="3200" dirty="0">
              <a:solidFill>
                <a:schemeClr val="accent4">
                  <a:lumMod val="50000"/>
                </a:schemeClr>
              </a:solidFill>
            </a:endParaRPr>
          </a:p>
        </p:txBody>
      </p:sp>
    </p:spTree>
    <p:extLst>
      <p:ext uri="{BB962C8B-B14F-4D97-AF65-F5344CB8AC3E}">
        <p14:creationId xmlns:p14="http://schemas.microsoft.com/office/powerpoint/2010/main" val="1620785604"/>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5" name="Rectangle 3"/>
          <p:cNvSpPr>
            <a:spLocks noGrp="1" noChangeArrowheads="1"/>
          </p:cNvSpPr>
          <p:nvPr>
            <p:ph type="body" sz="half" idx="4294967295"/>
          </p:nvPr>
        </p:nvSpPr>
        <p:spPr>
          <a:xfrm>
            <a:off x="457200" y="2009370"/>
            <a:ext cx="8348870" cy="3705630"/>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a:p>
          <a:p>
            <a:pPr algn="ctr">
              <a:buNone/>
            </a:pPr>
            <a:r>
              <a:rPr lang="en-US" sz="2800" b="1" dirty="0" smtClean="0"/>
              <a:t>_____________________________________________</a:t>
            </a:r>
          </a:p>
          <a:p>
            <a:pPr algn="just">
              <a:buNone/>
            </a:pPr>
            <a:r>
              <a:rPr lang="en-US" sz="2800" b="1" dirty="0" smtClean="0"/>
              <a:t>   Brutal </a:t>
            </a:r>
            <a:r>
              <a:rPr lang="en-US" sz="2800" b="1" dirty="0"/>
              <a:t>honesty 		</a:t>
            </a:r>
            <a:r>
              <a:rPr lang="en-US" sz="2800" b="1" dirty="0" smtClean="0"/>
              <a:t>		         Not </a:t>
            </a:r>
            <a:r>
              <a:rPr lang="en-US" sz="2800" b="1" dirty="0"/>
              <a:t>tell truth</a:t>
            </a: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3" name="TextBox 2"/>
          <p:cNvSpPr txBox="1"/>
          <p:nvPr/>
        </p:nvSpPr>
        <p:spPr>
          <a:xfrm>
            <a:off x="4110615" y="3210580"/>
            <a:ext cx="918585" cy="523220"/>
          </a:xfrm>
          <a:prstGeom prst="rect">
            <a:avLst/>
          </a:prstGeom>
          <a:noFill/>
        </p:spPr>
        <p:txBody>
          <a:bodyPr wrap="none" rtlCol="0">
            <a:spAutoFit/>
          </a:bodyPr>
          <a:lstStyle/>
          <a:p>
            <a:r>
              <a:rPr lang="en-US" sz="2800" b="1" dirty="0" smtClean="0"/>
              <a:t>TACT</a:t>
            </a:r>
            <a:endParaRPr lang="en-US" sz="2800" b="1" dirty="0"/>
          </a:p>
        </p:txBody>
      </p:sp>
      <p:sp>
        <p:nvSpPr>
          <p:cNvPr id="6" name="Oval 5"/>
          <p:cNvSpPr/>
          <p:nvPr/>
        </p:nvSpPr>
        <p:spPr bwMode="auto">
          <a:xfrm>
            <a:off x="3124200" y="3048000"/>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TextBox 6"/>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18</a:t>
            </a:fld>
            <a:endParaRPr lang="en-US" sz="3200" dirty="0">
              <a:solidFill>
                <a:schemeClr val="accent4">
                  <a:lumMod val="50000"/>
                </a:schemeClr>
              </a:solidFill>
            </a:endParaRPr>
          </a:p>
        </p:txBody>
      </p:sp>
    </p:spTree>
    <p:extLst>
      <p:ext uri="{BB962C8B-B14F-4D97-AF65-F5344CB8AC3E}">
        <p14:creationId xmlns:p14="http://schemas.microsoft.com/office/powerpoint/2010/main" val="2085662708"/>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050804"/>
            <a:ext cx="7086600" cy="997196"/>
          </a:xfrm>
          <a:prstGeom prst="rect">
            <a:avLst/>
          </a:prstGeom>
        </p:spPr>
        <p:txBody>
          <a:bodyPr/>
          <a:lstStyle/>
          <a:p>
            <a:pPr algn="ctr">
              <a:buFont typeface="Monotype Sorts" pitchFamily="2" charset="2"/>
              <a:buNone/>
            </a:pPr>
            <a:r>
              <a:rPr lang="en-US" sz="3600" b="1" dirty="0" smtClean="0">
                <a:latin typeface="Tahoma" pitchFamily="34" charset="0"/>
              </a:rPr>
              <a:t>Hallmarks of Good Communication:</a:t>
            </a:r>
          </a:p>
        </p:txBody>
      </p:sp>
      <p:sp>
        <p:nvSpPr>
          <p:cNvPr id="5" name="Rectangle 3"/>
          <p:cNvSpPr>
            <a:spLocks noGrp="1" noChangeArrowheads="1"/>
          </p:cNvSpPr>
          <p:nvPr>
            <p:ph type="body" sz="half" idx="4294967295"/>
          </p:nvPr>
        </p:nvSpPr>
        <p:spPr>
          <a:xfrm>
            <a:off x="2438400" y="3350228"/>
            <a:ext cx="5867400" cy="443198"/>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Direct</a:t>
            </a:r>
            <a:endParaRPr lang="en-US" sz="3200"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19</a:t>
            </a:fld>
            <a:endParaRPr lang="en-US" sz="3200" dirty="0">
              <a:solidFill>
                <a:schemeClr val="accent4">
                  <a:lumMod val="50000"/>
                </a:schemeClr>
              </a:solidFill>
            </a:endParaRPr>
          </a:p>
        </p:txBody>
      </p:sp>
    </p:spTree>
    <p:extLst>
      <p:ext uri="{BB962C8B-B14F-4D97-AF65-F5344CB8AC3E}">
        <p14:creationId xmlns:p14="http://schemas.microsoft.com/office/powerpoint/2010/main" val="273003484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2362200"/>
            <a:ext cx="6019800" cy="1828193"/>
          </a:xfrm>
          <a:prstGeom prst="rect">
            <a:avLst/>
          </a:prstGeom>
        </p:spPr>
        <p:txBody>
          <a:bodyPr/>
          <a:lstStyle/>
          <a:p>
            <a:pPr algn="ctr">
              <a:buFont typeface="Monotype Sorts" pitchFamily="2" charset="2"/>
              <a:buNone/>
            </a:pPr>
            <a:r>
              <a:rPr lang="en-US" sz="4400" b="1" dirty="0" smtClean="0">
                <a:latin typeface="Tahoma" pitchFamily="34" charset="0"/>
              </a:rPr>
              <a:t>Are Your Communications Down?</a:t>
            </a:r>
          </a:p>
        </p:txBody>
      </p:sp>
      <p:sp>
        <p:nvSpPr>
          <p:cNvPr id="2" name="TextBox 1"/>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a:t>
            </a:fld>
            <a:endParaRPr lang="en-US" sz="3200"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050804"/>
            <a:ext cx="7086600" cy="997196"/>
          </a:xfrm>
          <a:prstGeom prst="rect">
            <a:avLst/>
          </a:prstGeom>
        </p:spPr>
        <p:txBody>
          <a:bodyPr/>
          <a:lstStyle/>
          <a:p>
            <a:pPr algn="ctr">
              <a:buFont typeface="Monotype Sorts" pitchFamily="2" charset="2"/>
              <a:buNone/>
            </a:pPr>
            <a:r>
              <a:rPr lang="en-US" sz="3600" b="1" dirty="0" smtClean="0">
                <a:latin typeface="Tahoma" pitchFamily="34" charset="0"/>
              </a:rPr>
              <a:t>Hallmarks of Good Communication:</a:t>
            </a:r>
          </a:p>
        </p:txBody>
      </p:sp>
      <p:sp>
        <p:nvSpPr>
          <p:cNvPr id="5" name="Rectangle 3"/>
          <p:cNvSpPr>
            <a:spLocks noGrp="1" noChangeArrowheads="1"/>
          </p:cNvSpPr>
          <p:nvPr>
            <p:ph type="body" sz="half" idx="4294967295"/>
          </p:nvPr>
        </p:nvSpPr>
        <p:spPr>
          <a:xfrm>
            <a:off x="2438400" y="3350228"/>
            <a:ext cx="5867400" cy="984885"/>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Direct</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Clear</a:t>
            </a:r>
            <a:endParaRPr lang="en-US" sz="3200"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20</a:t>
            </a:fld>
            <a:endParaRPr lang="en-US" sz="3200" dirty="0">
              <a:solidFill>
                <a:schemeClr val="accent4">
                  <a:lumMod val="50000"/>
                </a:schemeClr>
              </a:solidFill>
            </a:endParaRPr>
          </a:p>
        </p:txBody>
      </p:sp>
    </p:spTree>
    <p:extLst>
      <p:ext uri="{BB962C8B-B14F-4D97-AF65-F5344CB8AC3E}">
        <p14:creationId xmlns:p14="http://schemas.microsoft.com/office/powerpoint/2010/main" val="165385888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2050804"/>
            <a:ext cx="7086600" cy="997196"/>
          </a:xfrm>
          <a:prstGeom prst="rect">
            <a:avLst/>
          </a:prstGeom>
        </p:spPr>
        <p:txBody>
          <a:bodyPr/>
          <a:lstStyle/>
          <a:p>
            <a:pPr algn="ctr">
              <a:buFont typeface="Monotype Sorts" pitchFamily="2" charset="2"/>
              <a:buNone/>
            </a:pPr>
            <a:r>
              <a:rPr lang="en-US" sz="3600" b="1" dirty="0" smtClean="0">
                <a:latin typeface="Tahoma" pitchFamily="34" charset="0"/>
              </a:rPr>
              <a:t>Hallmarks of Good Communication:</a:t>
            </a:r>
          </a:p>
        </p:txBody>
      </p:sp>
      <p:sp>
        <p:nvSpPr>
          <p:cNvPr id="5" name="Rectangle 3"/>
          <p:cNvSpPr>
            <a:spLocks noGrp="1" noChangeArrowheads="1"/>
          </p:cNvSpPr>
          <p:nvPr>
            <p:ph type="body" sz="half" idx="4294967295"/>
          </p:nvPr>
        </p:nvSpPr>
        <p:spPr>
          <a:xfrm>
            <a:off x="2438400" y="3350228"/>
            <a:ext cx="5867400" cy="1526572"/>
          </a:xfrm>
          <a:prstGeom prst="rect">
            <a:avLst/>
          </a:prstGeom>
        </p:spPr>
        <p:txBody>
          <a:bodyPr/>
          <a:lstStyle/>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Direct</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Clear</a:t>
            </a:r>
          </a:p>
          <a:p>
            <a:pPr marL="1319213" lvl="1" indent="-352425"/>
            <a:r>
              <a:rPr lang="en-US" sz="3200" dirty="0" smtClean="0">
                <a:latin typeface="Tahoma" panose="020B0604030504040204" pitchFamily="34" charset="0"/>
                <a:ea typeface="Tahoma" panose="020B0604030504040204" pitchFamily="34" charset="0"/>
                <a:cs typeface="Tahoma" panose="020B0604030504040204" pitchFamily="34" charset="0"/>
              </a:rPr>
              <a:t>Respectful</a:t>
            </a: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21</a:t>
            </a:fld>
            <a:endParaRPr lang="en-US" sz="3200" dirty="0">
              <a:solidFill>
                <a:schemeClr val="accent4">
                  <a:lumMod val="50000"/>
                </a:schemeClr>
              </a:solidFill>
            </a:endParaRPr>
          </a:p>
        </p:txBody>
      </p:sp>
    </p:spTree>
    <p:extLst>
      <p:ext uri="{BB962C8B-B14F-4D97-AF65-F5344CB8AC3E}">
        <p14:creationId xmlns:p14="http://schemas.microsoft.com/office/powerpoint/2010/main" val="2924487228"/>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1400383"/>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a:t>
            </a:r>
            <a:r>
              <a:rPr lang="en-US" sz="3200" dirty="0" smtClean="0"/>
              <a:t>Statements</a:t>
            </a:r>
            <a:endParaRPr lang="en-US" sz="3200" dirty="0" smtClean="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22</a:t>
            </a:fld>
            <a:endParaRPr lang="en-US" sz="3200" dirty="0">
              <a:solidFill>
                <a:schemeClr val="accent4">
                  <a:lumMod val="50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1942070"/>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23</a:t>
            </a:fld>
            <a:endParaRPr lang="en-US" sz="3200" dirty="0">
              <a:solidFill>
                <a:schemeClr val="accent4">
                  <a:lumMod val="50000"/>
                </a:schemeClr>
              </a:solidFill>
            </a:endParaRPr>
          </a:p>
        </p:txBody>
      </p:sp>
    </p:spTree>
    <p:extLst>
      <p:ext uri="{BB962C8B-B14F-4D97-AF65-F5344CB8AC3E}">
        <p14:creationId xmlns:p14="http://schemas.microsoft.com/office/powerpoint/2010/main" val="289605830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2483757"/>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a:p>
            <a:pPr marL="1828800" lvl="1" indent="-404813"/>
            <a:r>
              <a:rPr lang="en-US" sz="3200" dirty="0"/>
              <a:t>Soft </a:t>
            </a:r>
            <a:r>
              <a:rPr lang="en-US" sz="3200" dirty="0" smtClean="0"/>
              <a:t>Start-Up</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24</a:t>
            </a:fld>
            <a:endParaRPr lang="en-US" sz="3200" dirty="0">
              <a:solidFill>
                <a:schemeClr val="accent4">
                  <a:lumMod val="50000"/>
                </a:schemeClr>
              </a:solidFill>
            </a:endParaRPr>
          </a:p>
        </p:txBody>
      </p:sp>
    </p:spTree>
    <p:extLst>
      <p:ext uri="{BB962C8B-B14F-4D97-AF65-F5344CB8AC3E}">
        <p14:creationId xmlns:p14="http://schemas.microsoft.com/office/powerpoint/2010/main" val="146925416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3025444"/>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a:p>
            <a:pPr marL="1828800" lvl="1" indent="-404813"/>
            <a:r>
              <a:rPr lang="en-US" sz="3200" dirty="0"/>
              <a:t>Soft Start-Up</a:t>
            </a:r>
          </a:p>
          <a:p>
            <a:pPr marL="1828800" lvl="1" indent="-404813"/>
            <a:r>
              <a:rPr lang="en-US" sz="3200" dirty="0" smtClean="0"/>
              <a:t>Request </a:t>
            </a:r>
            <a:r>
              <a:rPr lang="en-US" sz="3200" dirty="0"/>
              <a:t>What You </a:t>
            </a:r>
            <a:r>
              <a:rPr lang="en-US" sz="3200" dirty="0" smtClean="0"/>
              <a:t>Want</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25</a:t>
            </a:fld>
            <a:endParaRPr lang="en-US" sz="3200" dirty="0">
              <a:solidFill>
                <a:schemeClr val="accent4">
                  <a:lumMod val="50000"/>
                </a:schemeClr>
              </a:solidFill>
            </a:endParaRPr>
          </a:p>
        </p:txBody>
      </p:sp>
    </p:spTree>
    <p:extLst>
      <p:ext uri="{BB962C8B-B14F-4D97-AF65-F5344CB8AC3E}">
        <p14:creationId xmlns:p14="http://schemas.microsoft.com/office/powerpoint/2010/main" val="3912186729"/>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3567130"/>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a:p>
            <a:pPr marL="1828800" lvl="1" indent="-404813"/>
            <a:r>
              <a:rPr lang="en-US" sz="3200" dirty="0"/>
              <a:t>Soft Start-Up</a:t>
            </a:r>
          </a:p>
          <a:p>
            <a:pPr marL="1828800" lvl="1" indent="-404813"/>
            <a:r>
              <a:rPr lang="en-US" sz="3200" dirty="0" smtClean="0"/>
              <a:t>Request </a:t>
            </a:r>
            <a:r>
              <a:rPr lang="en-US" sz="3200" dirty="0"/>
              <a:t>What You Want</a:t>
            </a:r>
          </a:p>
          <a:p>
            <a:pPr marL="1828800" lvl="1" indent="-404813"/>
            <a:r>
              <a:rPr lang="en-US" sz="3200" dirty="0" smtClean="0"/>
              <a:t>Re-phrase</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26</a:t>
            </a:fld>
            <a:endParaRPr lang="en-US" sz="3200" dirty="0">
              <a:solidFill>
                <a:schemeClr val="accent4">
                  <a:lumMod val="50000"/>
                </a:schemeClr>
              </a:solidFill>
            </a:endParaRPr>
          </a:p>
        </p:txBody>
      </p:sp>
    </p:spTree>
    <p:extLst>
      <p:ext uri="{BB962C8B-B14F-4D97-AF65-F5344CB8AC3E}">
        <p14:creationId xmlns:p14="http://schemas.microsoft.com/office/powerpoint/2010/main" val="874369777"/>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4108817"/>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a:p>
            <a:pPr marL="1828800" lvl="1" indent="-404813"/>
            <a:r>
              <a:rPr lang="en-US" sz="3200" dirty="0"/>
              <a:t>Soft Start-Up</a:t>
            </a:r>
          </a:p>
          <a:p>
            <a:pPr marL="1828800" lvl="1" indent="-404813"/>
            <a:r>
              <a:rPr lang="en-US" sz="3200" dirty="0" smtClean="0"/>
              <a:t>Request </a:t>
            </a:r>
            <a:r>
              <a:rPr lang="en-US" sz="3200" dirty="0"/>
              <a:t>What You Want</a:t>
            </a:r>
          </a:p>
          <a:p>
            <a:pPr marL="1828800" lvl="1" indent="-404813"/>
            <a:r>
              <a:rPr lang="en-US" sz="3200" dirty="0"/>
              <a:t>Re-phrase</a:t>
            </a:r>
          </a:p>
          <a:p>
            <a:pPr marL="1828800" lvl="1" indent="-404813"/>
            <a:r>
              <a:rPr lang="en-US" sz="3200" dirty="0" smtClean="0"/>
              <a:t>Avoid Red </a:t>
            </a:r>
            <a:r>
              <a:rPr lang="en-US" sz="3200" dirty="0" smtClean="0"/>
              <a:t>Flag </a:t>
            </a:r>
            <a:r>
              <a:rPr lang="en-US" sz="3200" dirty="0" smtClean="0"/>
              <a:t>Words</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27</a:t>
            </a:fld>
            <a:endParaRPr lang="en-US" sz="3200" dirty="0">
              <a:solidFill>
                <a:schemeClr val="accent4">
                  <a:lumMod val="50000"/>
                </a:schemeClr>
              </a:solidFill>
            </a:endParaRPr>
          </a:p>
        </p:txBody>
      </p:sp>
    </p:spTree>
    <p:extLst>
      <p:ext uri="{BB962C8B-B14F-4D97-AF65-F5344CB8AC3E}">
        <p14:creationId xmlns:p14="http://schemas.microsoft.com/office/powerpoint/2010/main" val="1488467893"/>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1524000"/>
            <a:ext cx="5943600" cy="4650504"/>
          </a:xfrm>
          <a:prstGeom prst="rect">
            <a:avLst/>
          </a:prstGeom>
        </p:spPr>
        <p:txBody>
          <a:bodyPr/>
          <a:lstStyle/>
          <a:p>
            <a:pPr algn="ctr">
              <a:buFont typeface="Monotype Sorts" pitchFamily="2" charset="2"/>
              <a:buNone/>
            </a:pPr>
            <a:r>
              <a:rPr lang="en-US" sz="40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a:p>
            <a:pPr marL="1828800" lvl="1" indent="-404813"/>
            <a:r>
              <a:rPr lang="en-US" sz="3200" dirty="0" smtClean="0"/>
              <a:t>“I” Statements</a:t>
            </a:r>
          </a:p>
          <a:p>
            <a:pPr marL="1828800" lvl="1" indent="-404813"/>
            <a:r>
              <a:rPr lang="en-US" sz="3200" dirty="0" smtClean="0"/>
              <a:t>Timing</a:t>
            </a:r>
            <a:endParaRPr lang="en-US" sz="3200" dirty="0"/>
          </a:p>
          <a:p>
            <a:pPr marL="1828800" lvl="1" indent="-404813"/>
            <a:r>
              <a:rPr lang="en-US" sz="3200" dirty="0"/>
              <a:t>Soft Start-Up</a:t>
            </a:r>
          </a:p>
          <a:p>
            <a:pPr marL="1828800" lvl="1" indent="-404813"/>
            <a:r>
              <a:rPr lang="en-US" sz="3200" dirty="0" smtClean="0"/>
              <a:t>Request </a:t>
            </a:r>
            <a:r>
              <a:rPr lang="en-US" sz="3200" dirty="0"/>
              <a:t>What You Want</a:t>
            </a:r>
          </a:p>
          <a:p>
            <a:pPr marL="1828800" lvl="1" indent="-404813"/>
            <a:r>
              <a:rPr lang="en-US" sz="3200" dirty="0"/>
              <a:t>Re-phrase</a:t>
            </a:r>
          </a:p>
          <a:p>
            <a:pPr marL="1828800" lvl="1" indent="-404813"/>
            <a:r>
              <a:rPr lang="en-US" sz="3200" dirty="0" smtClean="0"/>
              <a:t>Avoid Red </a:t>
            </a:r>
            <a:r>
              <a:rPr lang="en-US" sz="3200" dirty="0" smtClean="0"/>
              <a:t>Flag Words</a:t>
            </a:r>
            <a:endParaRPr lang="en-US" sz="3200" dirty="0"/>
          </a:p>
          <a:p>
            <a:pPr marL="1828800" lvl="1" indent="-404813"/>
            <a:r>
              <a:rPr lang="en-US" sz="3200" dirty="0"/>
              <a:t>Analogies/Word Pictures</a:t>
            </a:r>
            <a:endParaRPr lang="en-US" sz="3200" dirty="0"/>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28</a:t>
            </a:fld>
            <a:endParaRPr lang="en-US" sz="3200" dirty="0">
              <a:solidFill>
                <a:schemeClr val="accent4">
                  <a:lumMod val="50000"/>
                </a:schemeClr>
              </a:solidFill>
            </a:endParaRPr>
          </a:p>
        </p:txBody>
      </p:sp>
    </p:spTree>
    <p:extLst>
      <p:ext uri="{BB962C8B-B14F-4D97-AF65-F5344CB8AC3E}">
        <p14:creationId xmlns:p14="http://schemas.microsoft.com/office/powerpoint/2010/main" val="1637883765"/>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2362200"/>
            <a:ext cx="5029200" cy="1218795"/>
          </a:xfrm>
          <a:prstGeom prst="rect">
            <a:avLst/>
          </a:prstGeom>
        </p:spPr>
        <p:txBody>
          <a:bodyPr/>
          <a:lstStyle/>
          <a:p>
            <a:pPr algn="ctr">
              <a:buFont typeface="Monotype Sorts" pitchFamily="2" charset="2"/>
              <a:buNone/>
            </a:pPr>
            <a:r>
              <a:rPr lang="en-US" sz="4400" b="1" dirty="0" smtClean="0">
                <a:latin typeface="Tahoma" pitchFamily="34" charset="0"/>
              </a:rPr>
              <a:t>Speak the Truth in Love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971800"/>
            <a:ext cx="2755900" cy="2163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29</a:t>
            </a:fld>
            <a:endParaRPr lang="en-US" sz="3200" dirty="0">
              <a:solidFill>
                <a:schemeClr val="accent4">
                  <a:lumMod val="50000"/>
                </a:schemeClr>
              </a:solidFill>
            </a:endParaRPr>
          </a:p>
        </p:txBody>
      </p:sp>
    </p:spTree>
    <p:extLst>
      <p:ext uri="{BB962C8B-B14F-4D97-AF65-F5344CB8AC3E}">
        <p14:creationId xmlns:p14="http://schemas.microsoft.com/office/powerpoint/2010/main" val="376986268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14400" y="2362200"/>
            <a:ext cx="7162800" cy="2099036"/>
          </a:xfrm>
          <a:prstGeom prst="rect">
            <a:avLst/>
          </a:prstGeom>
        </p:spPr>
        <p:txBody>
          <a:bodyPr/>
          <a:lstStyle/>
          <a:p>
            <a:pPr algn="ctr">
              <a:buFont typeface="Monotype Sorts" pitchFamily="2" charset="2"/>
              <a:buNone/>
            </a:pPr>
            <a:r>
              <a:rPr lang="en-US" sz="4400" b="1" dirty="0" smtClean="0">
                <a:latin typeface="Tahoma" pitchFamily="34" charset="0"/>
              </a:rPr>
              <a:t>There are 2 sides </a:t>
            </a:r>
          </a:p>
          <a:p>
            <a:pPr algn="ctr">
              <a:buFont typeface="Monotype Sorts" pitchFamily="2" charset="2"/>
              <a:buNone/>
            </a:pPr>
            <a:r>
              <a:rPr lang="en-US" sz="4400" b="1" dirty="0" smtClean="0">
                <a:latin typeface="Tahoma" pitchFamily="34" charset="0"/>
              </a:rPr>
              <a:t>to communication: </a:t>
            </a:r>
          </a:p>
          <a:p>
            <a:pPr algn="ctr">
              <a:buFont typeface="Monotype Sorts" pitchFamily="2" charset="2"/>
              <a:buNone/>
            </a:pPr>
            <a:r>
              <a:rPr lang="en-US" sz="4400" b="1" dirty="0" smtClean="0">
                <a:latin typeface="Tahoma" pitchFamily="34" charset="0"/>
              </a:rPr>
              <a:t>Listening and </a:t>
            </a:r>
            <a:r>
              <a:rPr lang="en-US" sz="4400" b="1" u="sng" dirty="0" smtClean="0">
                <a:latin typeface="Tahoma" pitchFamily="34" charset="0"/>
              </a:rPr>
              <a:t>Speaking</a:t>
            </a: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3</a:t>
            </a:fld>
            <a:endParaRPr lang="en-US" sz="3200" dirty="0">
              <a:solidFill>
                <a:schemeClr val="accent4">
                  <a:lumMod val="50000"/>
                </a:schemeClr>
              </a:solidFill>
            </a:endParaRPr>
          </a:p>
        </p:txBody>
      </p:sp>
    </p:spTree>
    <p:extLst>
      <p:ext uri="{BB962C8B-B14F-4D97-AF65-F5344CB8AC3E}">
        <p14:creationId xmlns:p14="http://schemas.microsoft.com/office/powerpoint/2010/main" val="335888422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1828800"/>
            <a:ext cx="7086600" cy="1107996"/>
          </a:xfrm>
          <a:prstGeom prst="rect">
            <a:avLst/>
          </a:prstGeom>
        </p:spPr>
        <p:txBody>
          <a:bodyPr/>
          <a:lstStyle/>
          <a:p>
            <a:pPr algn="ctr">
              <a:buFont typeface="Monotype Sorts" pitchFamily="2" charset="2"/>
              <a:buNone/>
            </a:pPr>
            <a:r>
              <a:rPr lang="en-US" sz="3600" b="1" dirty="0" smtClean="0">
                <a:latin typeface="Tahoma" pitchFamily="34" charset="0"/>
              </a:rPr>
              <a:t>Two sides to communication:</a:t>
            </a:r>
          </a:p>
          <a:p>
            <a:pPr algn="ctr">
              <a:buFont typeface="Monotype Sorts" pitchFamily="2" charset="2"/>
              <a:buNone/>
            </a:pPr>
            <a:r>
              <a:rPr lang="en-US" sz="3600" b="1" dirty="0" smtClean="0">
                <a:latin typeface="Tahoma" pitchFamily="34" charset="0"/>
              </a:rPr>
              <a:t>Listening and </a:t>
            </a:r>
            <a:r>
              <a:rPr lang="en-US" sz="3600" b="1" u="sng" dirty="0" smtClean="0">
                <a:latin typeface="Tahoma" pitchFamily="34" charset="0"/>
              </a:rPr>
              <a:t>Speaking</a:t>
            </a:r>
            <a:endParaRPr lang="en-US" sz="3600" b="1" u="sng" dirty="0" smtClean="0">
              <a:latin typeface="Tahoma" pitchFamily="34" charset="0"/>
            </a:endParaRPr>
          </a:p>
        </p:txBody>
      </p:sp>
      <p:sp>
        <p:nvSpPr>
          <p:cNvPr id="5" name="Rectangle 3"/>
          <p:cNvSpPr>
            <a:spLocks noGrp="1" noChangeArrowheads="1"/>
          </p:cNvSpPr>
          <p:nvPr>
            <p:ph type="body" sz="half" idx="4294967295"/>
          </p:nvPr>
        </p:nvSpPr>
        <p:spPr>
          <a:xfrm>
            <a:off x="609600" y="3146453"/>
            <a:ext cx="8077200" cy="1249573"/>
          </a:xfrm>
          <a:prstGeom prst="rect">
            <a:avLst/>
          </a:prstGeom>
        </p:spPr>
        <p:txBody>
          <a:bodyPr/>
          <a:lstStyle/>
          <a:p>
            <a:pPr lvl="1" indent="-457200"/>
            <a:r>
              <a:rPr lang="en-US" dirty="0" smtClean="0">
                <a:latin typeface="Tahoma" panose="020B0604030504040204" pitchFamily="34" charset="0"/>
                <a:ea typeface="Tahoma" panose="020B0604030504040204" pitchFamily="34" charset="0"/>
                <a:cs typeface="Tahoma" panose="020B0604030504040204" pitchFamily="34" charset="0"/>
              </a:rPr>
              <a:t>If communication is down, </a:t>
            </a:r>
            <a:r>
              <a:rPr lang="en-US" u="sng" dirty="0" smtClean="0">
                <a:latin typeface="Tahoma" panose="020B0604030504040204" pitchFamily="34" charset="0"/>
                <a:ea typeface="Tahoma" panose="020B0604030504040204" pitchFamily="34" charset="0"/>
                <a:cs typeface="Tahoma" panose="020B0604030504040204" pitchFamily="34" charset="0"/>
              </a:rPr>
              <a:t>nothing</a:t>
            </a:r>
            <a:r>
              <a:rPr lang="en-US" dirty="0" smtClean="0">
                <a:latin typeface="Tahoma" panose="020B0604030504040204" pitchFamily="34" charset="0"/>
                <a:ea typeface="Tahoma" panose="020B0604030504040204" pitchFamily="34" charset="0"/>
                <a:cs typeface="Tahoma" panose="020B0604030504040204" pitchFamily="34" charset="0"/>
              </a:rPr>
              <a:t>   functions well</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457200" lvl="1" indent="0">
              <a:buNone/>
            </a:pP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4</a:t>
            </a:fld>
            <a:endParaRPr lang="en-US" sz="3200" dirty="0">
              <a:solidFill>
                <a:schemeClr val="accent4">
                  <a:lumMod val="50000"/>
                </a:schemeClr>
              </a:solidFill>
            </a:endParaRPr>
          </a:p>
        </p:txBody>
      </p:sp>
    </p:spTree>
    <p:extLst>
      <p:ext uri="{BB962C8B-B14F-4D97-AF65-F5344CB8AC3E}">
        <p14:creationId xmlns:p14="http://schemas.microsoft.com/office/powerpoint/2010/main" val="220421943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1828800"/>
            <a:ext cx="7086600" cy="1107996"/>
          </a:xfrm>
          <a:prstGeom prst="rect">
            <a:avLst/>
          </a:prstGeom>
        </p:spPr>
        <p:txBody>
          <a:bodyPr/>
          <a:lstStyle/>
          <a:p>
            <a:pPr algn="ctr">
              <a:buFont typeface="Monotype Sorts" pitchFamily="2" charset="2"/>
              <a:buNone/>
            </a:pPr>
            <a:r>
              <a:rPr lang="en-US" sz="3600" b="1" dirty="0" smtClean="0">
                <a:latin typeface="Tahoma" pitchFamily="34" charset="0"/>
              </a:rPr>
              <a:t>Two sides to communication:</a:t>
            </a:r>
          </a:p>
          <a:p>
            <a:pPr algn="ctr">
              <a:buFont typeface="Monotype Sorts" pitchFamily="2" charset="2"/>
              <a:buNone/>
            </a:pPr>
            <a:r>
              <a:rPr lang="en-US" sz="3600" b="1" dirty="0" smtClean="0">
                <a:latin typeface="Tahoma" pitchFamily="34" charset="0"/>
              </a:rPr>
              <a:t>Listening and </a:t>
            </a:r>
            <a:r>
              <a:rPr lang="en-US" sz="3600" b="1" u="sng" dirty="0" smtClean="0">
                <a:latin typeface="Tahoma" pitchFamily="34" charset="0"/>
              </a:rPr>
              <a:t>Speaking</a:t>
            </a:r>
            <a:endParaRPr lang="en-US" sz="3600" b="1" u="sng" dirty="0" smtClean="0">
              <a:latin typeface="Tahoma" pitchFamily="34" charset="0"/>
            </a:endParaRPr>
          </a:p>
        </p:txBody>
      </p:sp>
      <p:sp>
        <p:nvSpPr>
          <p:cNvPr id="5" name="Rectangle 3"/>
          <p:cNvSpPr>
            <a:spLocks noGrp="1" noChangeArrowheads="1"/>
          </p:cNvSpPr>
          <p:nvPr>
            <p:ph type="body" sz="half" idx="4294967295"/>
          </p:nvPr>
        </p:nvSpPr>
        <p:spPr>
          <a:xfrm>
            <a:off x="609600" y="3146453"/>
            <a:ext cx="8077200" cy="2111347"/>
          </a:xfrm>
          <a:prstGeom prst="rect">
            <a:avLst/>
          </a:prstGeom>
        </p:spPr>
        <p:txBody>
          <a:bodyPr/>
          <a:lstStyle/>
          <a:p>
            <a:pPr lvl="1" indent="-457200"/>
            <a:r>
              <a:rPr lang="en-US" dirty="0" smtClean="0">
                <a:latin typeface="Tahoma" panose="020B0604030504040204" pitchFamily="34" charset="0"/>
                <a:ea typeface="Tahoma" panose="020B0604030504040204" pitchFamily="34" charset="0"/>
                <a:cs typeface="Tahoma" panose="020B0604030504040204" pitchFamily="34" charset="0"/>
              </a:rPr>
              <a:t>If communication is down, </a:t>
            </a:r>
            <a:r>
              <a:rPr lang="en-US" u="sng" dirty="0" smtClean="0">
                <a:latin typeface="Tahoma" panose="020B0604030504040204" pitchFamily="34" charset="0"/>
                <a:ea typeface="Tahoma" panose="020B0604030504040204" pitchFamily="34" charset="0"/>
                <a:cs typeface="Tahoma" panose="020B0604030504040204" pitchFamily="34" charset="0"/>
              </a:rPr>
              <a:t>nothing</a:t>
            </a:r>
            <a:r>
              <a:rPr lang="en-US" dirty="0" smtClean="0">
                <a:latin typeface="Tahoma" panose="020B0604030504040204" pitchFamily="34" charset="0"/>
                <a:ea typeface="Tahoma" panose="020B0604030504040204" pitchFamily="34" charset="0"/>
                <a:cs typeface="Tahoma" panose="020B0604030504040204" pitchFamily="34" charset="0"/>
              </a:rPr>
              <a:t>   functions well</a:t>
            </a:r>
            <a:endParaRPr lang="en-US" dirty="0" smtClean="0">
              <a:latin typeface="Tahoma" panose="020B0604030504040204" pitchFamily="34" charset="0"/>
              <a:ea typeface="Tahoma" panose="020B0604030504040204" pitchFamily="34" charset="0"/>
              <a:cs typeface="Tahoma" panose="020B0604030504040204" pitchFamily="34" charset="0"/>
            </a:endParaRPr>
          </a:p>
          <a:p>
            <a:pPr lvl="1" indent="-457200"/>
            <a:r>
              <a:rPr lang="en-US" dirty="0" smtClean="0">
                <a:latin typeface="Tahoma" panose="020B0604030504040204" pitchFamily="34" charset="0"/>
                <a:ea typeface="Tahoma" panose="020B0604030504040204" pitchFamily="34" charset="0"/>
                <a:cs typeface="Tahoma" panose="020B0604030504040204" pitchFamily="34" charset="0"/>
              </a:rPr>
              <a:t>The most important step in Reflective </a:t>
            </a:r>
            <a:r>
              <a:rPr lang="en-US" u="sng" dirty="0" smtClean="0">
                <a:latin typeface="Tahoma" panose="020B0604030504040204" pitchFamily="34" charset="0"/>
                <a:ea typeface="Tahoma" panose="020B0604030504040204" pitchFamily="34" charset="0"/>
                <a:cs typeface="Tahoma" panose="020B0604030504040204" pitchFamily="34" charset="0"/>
              </a:rPr>
              <a:t>Listening</a:t>
            </a:r>
            <a:r>
              <a:rPr lang="en-US" dirty="0" smtClean="0">
                <a:latin typeface="Tahoma" panose="020B0604030504040204" pitchFamily="34" charset="0"/>
                <a:ea typeface="Tahoma" panose="020B0604030504040204" pitchFamily="34" charset="0"/>
                <a:cs typeface="Tahoma" panose="020B0604030504040204" pitchFamily="34" charset="0"/>
              </a:rPr>
              <a:t> – verify – requires that we </a:t>
            </a:r>
            <a:r>
              <a:rPr lang="en-US" u="sng" dirty="0" smtClean="0">
                <a:latin typeface="Tahoma" panose="020B0604030504040204" pitchFamily="34" charset="0"/>
                <a:ea typeface="Tahoma" panose="020B0604030504040204" pitchFamily="34" charset="0"/>
                <a:cs typeface="Tahoma" panose="020B0604030504040204" pitchFamily="34" charset="0"/>
              </a:rPr>
              <a:t>speak</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457200" lvl="1" indent="0">
              <a:buNone/>
            </a:pP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5</a:t>
            </a:fld>
            <a:endParaRPr lang="en-US" sz="3200" dirty="0">
              <a:solidFill>
                <a:schemeClr val="accent4">
                  <a:lumMod val="50000"/>
                </a:schemeClr>
              </a:solidFill>
            </a:endParaRPr>
          </a:p>
        </p:txBody>
      </p:sp>
    </p:spTree>
    <p:extLst>
      <p:ext uri="{BB962C8B-B14F-4D97-AF65-F5344CB8AC3E}">
        <p14:creationId xmlns:p14="http://schemas.microsoft.com/office/powerpoint/2010/main" val="215355701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1828800"/>
            <a:ext cx="7086600" cy="1107996"/>
          </a:xfrm>
          <a:prstGeom prst="rect">
            <a:avLst/>
          </a:prstGeom>
        </p:spPr>
        <p:txBody>
          <a:bodyPr/>
          <a:lstStyle/>
          <a:p>
            <a:pPr algn="ctr">
              <a:buFont typeface="Monotype Sorts" pitchFamily="2" charset="2"/>
              <a:buNone/>
            </a:pPr>
            <a:r>
              <a:rPr lang="en-US" sz="3600" b="1" dirty="0" smtClean="0">
                <a:latin typeface="Tahoma" pitchFamily="34" charset="0"/>
              </a:rPr>
              <a:t>Two sides to communication:</a:t>
            </a:r>
          </a:p>
          <a:p>
            <a:pPr algn="ctr">
              <a:buFont typeface="Monotype Sorts" pitchFamily="2" charset="2"/>
              <a:buNone/>
            </a:pPr>
            <a:r>
              <a:rPr lang="en-US" sz="3600" b="1" dirty="0" smtClean="0">
                <a:latin typeface="Tahoma" pitchFamily="34" charset="0"/>
              </a:rPr>
              <a:t>Listening and </a:t>
            </a:r>
            <a:r>
              <a:rPr lang="en-US" sz="3600" b="1" u="sng" dirty="0" smtClean="0">
                <a:latin typeface="Tahoma" pitchFamily="34" charset="0"/>
              </a:rPr>
              <a:t>Speaking</a:t>
            </a:r>
            <a:endParaRPr lang="en-US" sz="3600" b="1" u="sng" dirty="0" smtClean="0">
              <a:latin typeface="Tahoma" pitchFamily="34" charset="0"/>
            </a:endParaRPr>
          </a:p>
        </p:txBody>
      </p:sp>
      <p:sp>
        <p:nvSpPr>
          <p:cNvPr id="5" name="Rectangle 3"/>
          <p:cNvSpPr>
            <a:spLocks noGrp="1" noChangeArrowheads="1"/>
          </p:cNvSpPr>
          <p:nvPr>
            <p:ph type="body" sz="half" idx="4294967295"/>
          </p:nvPr>
        </p:nvSpPr>
        <p:spPr>
          <a:xfrm>
            <a:off x="609600" y="3146453"/>
            <a:ext cx="8077200" cy="2973122"/>
          </a:xfrm>
          <a:prstGeom prst="rect">
            <a:avLst/>
          </a:prstGeom>
        </p:spPr>
        <p:txBody>
          <a:bodyPr/>
          <a:lstStyle/>
          <a:p>
            <a:pPr lvl="1" indent="-457200"/>
            <a:r>
              <a:rPr lang="en-US" dirty="0" smtClean="0">
                <a:latin typeface="Tahoma" panose="020B0604030504040204" pitchFamily="34" charset="0"/>
                <a:ea typeface="Tahoma" panose="020B0604030504040204" pitchFamily="34" charset="0"/>
                <a:cs typeface="Tahoma" panose="020B0604030504040204" pitchFamily="34" charset="0"/>
              </a:rPr>
              <a:t>If communication is down, </a:t>
            </a:r>
            <a:r>
              <a:rPr lang="en-US" u="sng" dirty="0" smtClean="0">
                <a:latin typeface="Tahoma" panose="020B0604030504040204" pitchFamily="34" charset="0"/>
                <a:ea typeface="Tahoma" panose="020B0604030504040204" pitchFamily="34" charset="0"/>
                <a:cs typeface="Tahoma" panose="020B0604030504040204" pitchFamily="34" charset="0"/>
              </a:rPr>
              <a:t>nothing</a:t>
            </a:r>
            <a:r>
              <a:rPr lang="en-US" dirty="0" smtClean="0">
                <a:latin typeface="Tahoma" panose="020B0604030504040204" pitchFamily="34" charset="0"/>
                <a:ea typeface="Tahoma" panose="020B0604030504040204" pitchFamily="34" charset="0"/>
                <a:cs typeface="Tahoma" panose="020B0604030504040204" pitchFamily="34" charset="0"/>
              </a:rPr>
              <a:t>   functions well</a:t>
            </a:r>
            <a:endParaRPr lang="en-US" dirty="0" smtClean="0">
              <a:latin typeface="Tahoma" panose="020B0604030504040204" pitchFamily="34" charset="0"/>
              <a:ea typeface="Tahoma" panose="020B0604030504040204" pitchFamily="34" charset="0"/>
              <a:cs typeface="Tahoma" panose="020B0604030504040204" pitchFamily="34" charset="0"/>
            </a:endParaRPr>
          </a:p>
          <a:p>
            <a:pPr lvl="1" indent="-457200"/>
            <a:r>
              <a:rPr lang="en-US" dirty="0" smtClean="0">
                <a:latin typeface="Tahoma" panose="020B0604030504040204" pitchFamily="34" charset="0"/>
                <a:ea typeface="Tahoma" panose="020B0604030504040204" pitchFamily="34" charset="0"/>
                <a:cs typeface="Tahoma" panose="020B0604030504040204" pitchFamily="34" charset="0"/>
              </a:rPr>
              <a:t>The most important step in Reflective </a:t>
            </a:r>
            <a:r>
              <a:rPr lang="en-US" u="sng" dirty="0" smtClean="0">
                <a:latin typeface="Tahoma" panose="020B0604030504040204" pitchFamily="34" charset="0"/>
                <a:ea typeface="Tahoma" panose="020B0604030504040204" pitchFamily="34" charset="0"/>
                <a:cs typeface="Tahoma" panose="020B0604030504040204" pitchFamily="34" charset="0"/>
              </a:rPr>
              <a:t>Listening</a:t>
            </a:r>
            <a:r>
              <a:rPr lang="en-US" dirty="0" smtClean="0">
                <a:latin typeface="Tahoma" panose="020B0604030504040204" pitchFamily="34" charset="0"/>
                <a:ea typeface="Tahoma" panose="020B0604030504040204" pitchFamily="34" charset="0"/>
                <a:cs typeface="Tahoma" panose="020B0604030504040204" pitchFamily="34" charset="0"/>
              </a:rPr>
              <a:t> – verify – requires that we </a:t>
            </a:r>
            <a:r>
              <a:rPr lang="en-US" u="sng" dirty="0" smtClean="0">
                <a:latin typeface="Tahoma" panose="020B0604030504040204" pitchFamily="34" charset="0"/>
                <a:ea typeface="Tahoma" panose="020B0604030504040204" pitchFamily="34" charset="0"/>
                <a:cs typeface="Tahoma" panose="020B0604030504040204" pitchFamily="34" charset="0"/>
              </a:rPr>
              <a:t>speak</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lvl="1" indent="-457200"/>
            <a:r>
              <a:rPr lang="en-US" dirty="0" smtClean="0">
                <a:latin typeface="Tahoma" panose="020B0604030504040204" pitchFamily="34" charset="0"/>
                <a:ea typeface="Tahoma" panose="020B0604030504040204" pitchFamily="34" charset="0"/>
                <a:cs typeface="Tahoma" panose="020B0604030504040204" pitchFamily="34" charset="0"/>
              </a:rPr>
              <a:t>We must communicate our feelings, thoughts, and </a:t>
            </a:r>
            <a:r>
              <a:rPr lang="en-US" u="sng" dirty="0" smtClean="0">
                <a:latin typeface="Tahoma" panose="020B0604030504040204" pitchFamily="34" charset="0"/>
                <a:ea typeface="Tahoma" panose="020B0604030504040204" pitchFamily="34" charset="0"/>
                <a:cs typeface="Tahoma" panose="020B0604030504040204" pitchFamily="34" charset="0"/>
              </a:rPr>
              <a:t>desires</a:t>
            </a:r>
          </a:p>
          <a:p>
            <a:pPr marL="457200" lvl="1" indent="0">
              <a:buNone/>
            </a:pP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6</a:t>
            </a:fld>
            <a:endParaRPr lang="en-US" sz="3200" dirty="0">
              <a:solidFill>
                <a:schemeClr val="accent4">
                  <a:lumMod val="50000"/>
                </a:schemeClr>
              </a:solidFill>
            </a:endParaRPr>
          </a:p>
        </p:txBody>
      </p:sp>
    </p:spTree>
    <p:extLst>
      <p:ext uri="{BB962C8B-B14F-4D97-AF65-F5344CB8AC3E}">
        <p14:creationId xmlns:p14="http://schemas.microsoft.com/office/powerpoint/2010/main" val="274903834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133600" y="2362200"/>
            <a:ext cx="4648200" cy="1828193"/>
          </a:xfrm>
          <a:prstGeom prst="rect">
            <a:avLst/>
          </a:prstGeom>
        </p:spPr>
        <p:txBody>
          <a:bodyPr/>
          <a:lstStyle/>
          <a:p>
            <a:pPr algn="ctr">
              <a:buFont typeface="Monotype Sorts" pitchFamily="2" charset="2"/>
              <a:buNone/>
            </a:pPr>
            <a:r>
              <a:rPr lang="en-US" sz="4400" dirty="0" smtClean="0">
                <a:latin typeface="Tahoma" pitchFamily="34" charset="0"/>
              </a:rPr>
              <a:t>I am </a:t>
            </a:r>
            <a:r>
              <a:rPr lang="en-US" sz="4400" u="sng" dirty="0" smtClean="0">
                <a:latin typeface="Tahoma" pitchFamily="34" charset="0"/>
              </a:rPr>
              <a:t>Responsible</a:t>
            </a:r>
            <a:r>
              <a:rPr lang="en-US" sz="4400" dirty="0" smtClean="0">
                <a:latin typeface="Tahoma" pitchFamily="34" charset="0"/>
              </a:rPr>
              <a:t> for my half of the </a:t>
            </a:r>
            <a:r>
              <a:rPr lang="en-US" sz="4400" u="sng" dirty="0" smtClean="0">
                <a:latin typeface="Tahoma" pitchFamily="34" charset="0"/>
              </a:rPr>
              <a:t>Dialogue</a:t>
            </a: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7</a:t>
            </a:fld>
            <a:endParaRPr lang="en-US" sz="3200" dirty="0">
              <a:solidFill>
                <a:schemeClr val="accent4">
                  <a:lumMod val="50000"/>
                </a:schemeClr>
              </a:solidFill>
            </a:endParaRPr>
          </a:p>
        </p:txBody>
      </p:sp>
    </p:spTree>
    <p:extLst>
      <p:ext uri="{BB962C8B-B14F-4D97-AF65-F5344CB8AC3E}">
        <p14:creationId xmlns:p14="http://schemas.microsoft.com/office/powerpoint/2010/main" val="277468850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990600" y="1828800"/>
            <a:ext cx="7086600" cy="1107996"/>
          </a:xfrm>
          <a:prstGeom prst="rect">
            <a:avLst/>
          </a:prstGeom>
        </p:spPr>
        <p:txBody>
          <a:bodyPr/>
          <a:lstStyle/>
          <a:p>
            <a:pPr algn="ctr">
              <a:buFont typeface="Monotype Sorts" pitchFamily="2" charset="2"/>
              <a:buNone/>
            </a:pPr>
            <a:r>
              <a:rPr lang="en-US" sz="3600" b="1" dirty="0" smtClean="0">
                <a:latin typeface="Tahoma" pitchFamily="34" charset="0"/>
              </a:rPr>
              <a:t>Two sides to communication:</a:t>
            </a:r>
          </a:p>
          <a:p>
            <a:pPr algn="ctr">
              <a:buFont typeface="Monotype Sorts" pitchFamily="2" charset="2"/>
              <a:buNone/>
            </a:pPr>
            <a:r>
              <a:rPr lang="en-US" sz="3600" b="1" dirty="0" smtClean="0">
                <a:latin typeface="Tahoma" pitchFamily="34" charset="0"/>
              </a:rPr>
              <a:t>Listening and </a:t>
            </a:r>
            <a:r>
              <a:rPr lang="en-US" sz="3600" b="1" u="sng" dirty="0" smtClean="0">
                <a:latin typeface="Tahoma" pitchFamily="34" charset="0"/>
              </a:rPr>
              <a:t>Speaking</a:t>
            </a:r>
            <a:endParaRPr lang="en-US" sz="3600" b="1" u="sng" dirty="0" smtClean="0">
              <a:latin typeface="Tahoma" pitchFamily="34" charset="0"/>
            </a:endParaRPr>
          </a:p>
        </p:txBody>
      </p:sp>
      <p:sp>
        <p:nvSpPr>
          <p:cNvPr id="5" name="Rectangle 3"/>
          <p:cNvSpPr>
            <a:spLocks noGrp="1" noChangeArrowheads="1"/>
          </p:cNvSpPr>
          <p:nvPr>
            <p:ph type="body" sz="half" idx="4294967295"/>
          </p:nvPr>
        </p:nvSpPr>
        <p:spPr>
          <a:xfrm>
            <a:off x="609600" y="3146453"/>
            <a:ext cx="8077200" cy="3447098"/>
          </a:xfrm>
          <a:prstGeom prst="rect">
            <a:avLst/>
          </a:prstGeom>
        </p:spPr>
        <p:txBody>
          <a:bodyPr/>
          <a:lstStyle/>
          <a:p>
            <a:pPr lvl="1" indent="-457200"/>
            <a:r>
              <a:rPr lang="en-US" dirty="0" smtClean="0">
                <a:latin typeface="Tahoma" panose="020B0604030504040204" pitchFamily="34" charset="0"/>
                <a:ea typeface="Tahoma" panose="020B0604030504040204" pitchFamily="34" charset="0"/>
                <a:cs typeface="Tahoma" panose="020B0604030504040204" pitchFamily="34" charset="0"/>
              </a:rPr>
              <a:t>If communication is down, </a:t>
            </a:r>
            <a:r>
              <a:rPr lang="en-US" u="sng" dirty="0" smtClean="0">
                <a:latin typeface="Tahoma" panose="020B0604030504040204" pitchFamily="34" charset="0"/>
                <a:ea typeface="Tahoma" panose="020B0604030504040204" pitchFamily="34" charset="0"/>
                <a:cs typeface="Tahoma" panose="020B0604030504040204" pitchFamily="34" charset="0"/>
              </a:rPr>
              <a:t>nothing</a:t>
            </a:r>
            <a:r>
              <a:rPr lang="en-US" dirty="0" smtClean="0">
                <a:latin typeface="Tahoma" panose="020B0604030504040204" pitchFamily="34" charset="0"/>
                <a:ea typeface="Tahoma" panose="020B0604030504040204" pitchFamily="34" charset="0"/>
                <a:cs typeface="Tahoma" panose="020B0604030504040204" pitchFamily="34" charset="0"/>
              </a:rPr>
              <a:t>   functions well</a:t>
            </a:r>
            <a:endParaRPr lang="en-US" dirty="0" smtClean="0">
              <a:latin typeface="Tahoma" panose="020B0604030504040204" pitchFamily="34" charset="0"/>
              <a:ea typeface="Tahoma" panose="020B0604030504040204" pitchFamily="34" charset="0"/>
              <a:cs typeface="Tahoma" panose="020B0604030504040204" pitchFamily="34" charset="0"/>
            </a:endParaRPr>
          </a:p>
          <a:p>
            <a:pPr lvl="1" indent="-457200"/>
            <a:r>
              <a:rPr lang="en-US" dirty="0" smtClean="0">
                <a:latin typeface="Tahoma" panose="020B0604030504040204" pitchFamily="34" charset="0"/>
                <a:ea typeface="Tahoma" panose="020B0604030504040204" pitchFamily="34" charset="0"/>
                <a:cs typeface="Tahoma" panose="020B0604030504040204" pitchFamily="34" charset="0"/>
              </a:rPr>
              <a:t>The most important step in Reflective </a:t>
            </a:r>
            <a:r>
              <a:rPr lang="en-US" u="sng" dirty="0" smtClean="0">
                <a:latin typeface="Tahoma" panose="020B0604030504040204" pitchFamily="34" charset="0"/>
                <a:ea typeface="Tahoma" panose="020B0604030504040204" pitchFamily="34" charset="0"/>
                <a:cs typeface="Tahoma" panose="020B0604030504040204" pitchFamily="34" charset="0"/>
              </a:rPr>
              <a:t>Listening</a:t>
            </a:r>
            <a:r>
              <a:rPr lang="en-US" dirty="0" smtClean="0">
                <a:latin typeface="Tahoma" panose="020B0604030504040204" pitchFamily="34" charset="0"/>
                <a:ea typeface="Tahoma" panose="020B0604030504040204" pitchFamily="34" charset="0"/>
                <a:cs typeface="Tahoma" panose="020B0604030504040204" pitchFamily="34" charset="0"/>
              </a:rPr>
              <a:t> – verify – requires that we </a:t>
            </a:r>
            <a:r>
              <a:rPr lang="en-US" u="sng" dirty="0" smtClean="0">
                <a:latin typeface="Tahoma" panose="020B0604030504040204" pitchFamily="34" charset="0"/>
                <a:ea typeface="Tahoma" panose="020B0604030504040204" pitchFamily="34" charset="0"/>
                <a:cs typeface="Tahoma" panose="020B0604030504040204" pitchFamily="34" charset="0"/>
              </a:rPr>
              <a:t>speak</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lvl="1" indent="-457200"/>
            <a:r>
              <a:rPr lang="en-US" dirty="0" smtClean="0">
                <a:latin typeface="Tahoma" panose="020B0604030504040204" pitchFamily="34" charset="0"/>
                <a:ea typeface="Tahoma" panose="020B0604030504040204" pitchFamily="34" charset="0"/>
                <a:cs typeface="Tahoma" panose="020B0604030504040204" pitchFamily="34" charset="0"/>
              </a:rPr>
              <a:t>We must communicate our feelings, thoughts, and </a:t>
            </a:r>
            <a:r>
              <a:rPr lang="en-US" u="sng" dirty="0" smtClean="0">
                <a:latin typeface="Tahoma" panose="020B0604030504040204" pitchFamily="34" charset="0"/>
                <a:ea typeface="Tahoma" panose="020B0604030504040204" pitchFamily="34" charset="0"/>
                <a:cs typeface="Tahoma" panose="020B0604030504040204" pitchFamily="34" charset="0"/>
              </a:rPr>
              <a:t>desires</a:t>
            </a:r>
          </a:p>
          <a:p>
            <a:pPr lvl="1" indent="-457200"/>
            <a:r>
              <a:rPr lang="en-US" dirty="0">
                <a:latin typeface="Tahoma" panose="020B0604030504040204" pitchFamily="34" charset="0"/>
                <a:ea typeface="Tahoma" panose="020B0604030504040204" pitchFamily="34" charset="0"/>
                <a:cs typeface="Tahoma" panose="020B0604030504040204" pitchFamily="34" charset="0"/>
              </a:rPr>
              <a:t>What keeps us from being </a:t>
            </a:r>
            <a:r>
              <a:rPr lang="en-US" u="sng" dirty="0">
                <a:latin typeface="Tahoma" panose="020B0604030504040204" pitchFamily="34" charset="0"/>
                <a:ea typeface="Tahoma" panose="020B0604030504040204" pitchFamily="34" charset="0"/>
                <a:cs typeface="Tahoma" panose="020B0604030504040204" pitchFamily="34" charset="0"/>
              </a:rPr>
              <a:t>honest</a:t>
            </a:r>
            <a:r>
              <a:rPr lang="en-US" dirty="0">
                <a:latin typeface="Tahoma" panose="020B0604030504040204" pitchFamily="34" charset="0"/>
                <a:ea typeface="Tahoma" panose="020B0604030504040204" pitchFamily="34" charset="0"/>
                <a:cs typeface="Tahoma" panose="020B0604030504040204" pitchFamily="34" charset="0"/>
              </a:rPr>
              <a:t> and </a:t>
            </a:r>
            <a:r>
              <a:rPr lang="en-US" u="sng" dirty="0">
                <a:latin typeface="Tahoma" panose="020B0604030504040204" pitchFamily="34" charset="0"/>
                <a:ea typeface="Tahoma" panose="020B0604030504040204" pitchFamily="34" charset="0"/>
                <a:cs typeface="Tahoma" panose="020B0604030504040204" pitchFamily="34" charset="0"/>
              </a:rPr>
              <a:t>open</a:t>
            </a:r>
            <a:r>
              <a:rPr lang="en-US" dirty="0">
                <a:latin typeface="Tahoma" panose="020B0604030504040204" pitchFamily="34" charset="0"/>
                <a:ea typeface="Tahoma" panose="020B0604030504040204" pitchFamily="34" charset="0"/>
                <a:cs typeface="Tahoma" panose="020B0604030504040204" pitchFamily="34" charset="0"/>
              </a:rPr>
              <a:t>?</a:t>
            </a:r>
          </a:p>
          <a:p>
            <a:pPr marL="457200" lvl="1" indent="0">
              <a:buNone/>
            </a:pP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8</a:t>
            </a:fld>
            <a:endParaRPr lang="en-US" sz="3200" dirty="0">
              <a:solidFill>
                <a:schemeClr val="accent4">
                  <a:lumMod val="50000"/>
                </a:schemeClr>
              </a:solidFill>
            </a:endParaRPr>
          </a:p>
        </p:txBody>
      </p:sp>
    </p:spTree>
    <p:extLst>
      <p:ext uri="{BB962C8B-B14F-4D97-AF65-F5344CB8AC3E}">
        <p14:creationId xmlns:p14="http://schemas.microsoft.com/office/powerpoint/2010/main" val="269808609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76400" y="2438400"/>
            <a:ext cx="5486400" cy="3182410"/>
          </a:xfrm>
          <a:prstGeom prst="rect">
            <a:avLst/>
          </a:prstGeom>
        </p:spPr>
        <p:txBody>
          <a:bodyPr/>
          <a:lstStyle/>
          <a:p>
            <a:pPr algn="ctr">
              <a:buFont typeface="Monotype Sorts" pitchFamily="2" charset="2"/>
              <a:buNone/>
            </a:pPr>
            <a:r>
              <a:rPr lang="en-US" sz="4400" dirty="0" smtClean="0">
                <a:latin typeface="Tahoma" pitchFamily="34" charset="0"/>
              </a:rPr>
              <a:t>We have a right to know the Truth: Both the </a:t>
            </a:r>
            <a:r>
              <a:rPr lang="en-US" sz="4400" u="sng" dirty="0" smtClean="0">
                <a:latin typeface="Tahoma" pitchFamily="34" charset="0"/>
              </a:rPr>
              <a:t>Negative</a:t>
            </a:r>
            <a:r>
              <a:rPr lang="en-US" sz="4400" dirty="0" smtClean="0">
                <a:latin typeface="Tahoma" pitchFamily="34" charset="0"/>
              </a:rPr>
              <a:t> and the Positive</a:t>
            </a:r>
            <a:endParaRPr lang="en-US" sz="4400" dirty="0" smtClean="0">
              <a:latin typeface="Tahoma" pitchFamily="34" charset="0"/>
            </a:endParaRPr>
          </a:p>
          <a:p>
            <a:pPr algn="ctr">
              <a:buFont typeface="Monotype Sorts" pitchFamily="2" charset="2"/>
              <a:buNone/>
            </a:pPr>
            <a:endParaRPr lang="en-US" sz="4400" b="1" dirty="0" smtClean="0">
              <a:latin typeface="Tahoma" pitchFamily="34" charset="0"/>
            </a:endParaRPr>
          </a:p>
        </p:txBody>
      </p:sp>
      <p:sp>
        <p:nvSpPr>
          <p:cNvPr id="4" name="TextBox 3"/>
          <p:cNvSpPr txBox="1"/>
          <p:nvPr/>
        </p:nvSpPr>
        <p:spPr>
          <a:xfrm>
            <a:off x="8077200" y="6248400"/>
            <a:ext cx="1066800" cy="584775"/>
          </a:xfrm>
          <a:prstGeom prst="rect">
            <a:avLst/>
          </a:prstGeom>
          <a:noFill/>
        </p:spPr>
        <p:txBody>
          <a:bodyPr wrap="square" rtlCol="0">
            <a:spAutoFit/>
          </a:bodyPr>
          <a:lstStyle/>
          <a:p>
            <a:pPr algn="ctr"/>
            <a:fld id="{9BFC12CE-F11C-42B2-9CC8-63F0BA817EE3}" type="slidenum">
              <a:rPr lang="en-US" sz="3200" smtClean="0">
                <a:solidFill>
                  <a:schemeClr val="accent4">
                    <a:lumMod val="50000"/>
                  </a:schemeClr>
                </a:solidFill>
              </a:rPr>
              <a:t>9</a:t>
            </a:fld>
            <a:endParaRPr lang="en-US" sz="3200" dirty="0">
              <a:solidFill>
                <a:schemeClr val="accent4">
                  <a:lumMod val="50000"/>
                </a:schemeClr>
              </a:solidFill>
            </a:endParaRPr>
          </a:p>
        </p:txBody>
      </p:sp>
    </p:spTree>
    <p:extLst>
      <p:ext uri="{BB962C8B-B14F-4D97-AF65-F5344CB8AC3E}">
        <p14:creationId xmlns:p14="http://schemas.microsoft.com/office/powerpoint/2010/main" val="191708921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144</TotalTime>
  <Words>3477</Words>
  <Application>Microsoft Office PowerPoint</Application>
  <PresentationFormat>On-screen Show (4:3)</PresentationFormat>
  <Paragraphs>296</Paragraphs>
  <Slides>29</Slides>
  <Notes>29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22</cp:revision>
  <cp:lastPrinted>2013-09-09T20:16:10Z</cp:lastPrinted>
  <dcterms:created xsi:type="dcterms:W3CDTF">2013-09-09T14:30:13Z</dcterms:created>
  <dcterms:modified xsi:type="dcterms:W3CDTF">2015-03-20T01:10:10Z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