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7"/>
  </p:notesMasterIdLst>
  <p:handoutMasterIdLst>
    <p:handoutMasterId r:id="rId18"/>
  </p:handoutMasterIdLst>
  <p:sldIdLst>
    <p:sldId id="257" r:id="rId4"/>
    <p:sldId id="259" r:id="rId5"/>
    <p:sldId id="265" r:id="rId6"/>
    <p:sldId id="266" r:id="rId7"/>
    <p:sldId id="258" r:id="rId8"/>
    <p:sldId id="268" r:id="rId9"/>
    <p:sldId id="269" r:id="rId10"/>
    <p:sldId id="260" r:id="rId11"/>
    <p:sldId id="270" r:id="rId12"/>
    <p:sldId id="261" r:id="rId13"/>
    <p:sldId id="271" r:id="rId14"/>
    <p:sldId id="264" r:id="rId15"/>
    <p:sldId id="272" r:id="rId16"/>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390" y="-7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2.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t>1/17/2016</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t>1/17/2016</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5:40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5:21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5:37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5:21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1/17/2016 5:39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609398"/>
          </a:xfrm>
          <a:prstGeom prst="rect">
            <a:avLst/>
          </a:prstGeom>
        </p:spPr>
        <p:txBody>
          <a:bodyPr/>
          <a:lstStyle/>
          <a:p>
            <a:pPr algn="ctr">
              <a:buFont typeface="Monotype Sorts" pitchFamily="2" charset="2"/>
              <a:buNone/>
            </a:pPr>
            <a:r>
              <a:rPr lang="en-US" sz="4400" b="1" dirty="0" smtClean="0"/>
              <a:t>Respect</a:t>
            </a:r>
            <a:endParaRPr lang="en-US" sz="4400" b="1" dirty="0" smtClean="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33877">
            <a:off x="304800" y="973825"/>
            <a:ext cx="8501270" cy="5601533"/>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a:p>
          <a:p>
            <a:pPr algn="ctr">
              <a:buNone/>
            </a:pPr>
            <a:r>
              <a:rPr lang="en-US" sz="2800" b="1" dirty="0" smtClean="0"/>
              <a:t>_____________________________________________</a:t>
            </a:r>
          </a:p>
          <a:p>
            <a:pPr algn="ctr">
              <a:buNone/>
            </a:pPr>
            <a:r>
              <a:rPr lang="en-US" sz="2800" b="1" dirty="0" smtClean="0"/>
              <a:t>Disrespect </a:t>
            </a:r>
            <a:r>
              <a:rPr lang="en-US" sz="2800" b="1" dirty="0"/>
              <a:t>Spouse			          Lack Self </a:t>
            </a:r>
            <a:r>
              <a:rPr lang="en-US" sz="2800" b="1" dirty="0" smtClean="0"/>
              <a:t>Respect</a:t>
            </a:r>
            <a:endParaRPr lang="en-US" sz="4000" b="1" dirty="0"/>
          </a:p>
          <a:p>
            <a:pPr algn="ctr">
              <a:buNone/>
            </a:pPr>
            <a:r>
              <a:rPr lang="en-US" sz="1800" b="1" dirty="0"/>
              <a:t>(Aggressive)					(Passive)</a:t>
            </a:r>
          </a:p>
          <a:p>
            <a:pPr algn="ctr">
              <a:buNone/>
            </a:pP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Tree>
    <p:extLst>
      <p:ext uri="{BB962C8B-B14F-4D97-AF65-F5344CB8AC3E}">
        <p14:creationId xmlns:p14="http://schemas.microsoft.com/office/powerpoint/2010/main" val="162078560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511183"/>
          </a:xfrm>
          <a:prstGeom prst="rect">
            <a:avLst/>
          </a:prstGeom>
        </p:spPr>
        <p:txBody>
          <a:bodyPr/>
          <a:lstStyle/>
          <a:p>
            <a:pPr algn="ctr">
              <a:buFont typeface="Monotype Sorts" pitchFamily="2" charset="2"/>
              <a:buNone/>
            </a:pPr>
            <a:r>
              <a:rPr lang="en-US" sz="4800" b="1" dirty="0" smtClean="0"/>
              <a:t>Lack of Self-Respect</a:t>
            </a:r>
            <a:endParaRPr lang="en-US" sz="4800" b="1" dirty="0" smtClean="0"/>
          </a:p>
          <a:p>
            <a:pPr algn="ctr">
              <a:buFont typeface="Monotype Sorts" pitchFamily="2" charset="2"/>
              <a:buNone/>
            </a:pPr>
            <a:endParaRPr lang="en-US" sz="1400" b="1" dirty="0" smtClean="0"/>
          </a:p>
          <a:p>
            <a:pPr algn="ctr">
              <a:buFont typeface="Monotype Sorts" pitchFamily="2" charset="2"/>
              <a:buNone/>
            </a:pPr>
            <a:r>
              <a:rPr lang="en-US" sz="3600" dirty="0" smtClean="0"/>
              <a:t>Too </a:t>
            </a:r>
            <a:r>
              <a:rPr lang="en-US" sz="3600" b="1" u="sng" dirty="0" smtClean="0"/>
              <a:t>Passive</a:t>
            </a:r>
          </a:p>
        </p:txBody>
      </p:sp>
      <p:sp>
        <p:nvSpPr>
          <p:cNvPr id="5" name="Text Placeholder 10"/>
          <p:cNvSpPr>
            <a:spLocks noGrp="1"/>
          </p:cNvSpPr>
          <p:nvPr>
            <p:ph type="body" sz="quarter" idx="10"/>
          </p:nvPr>
        </p:nvSpPr>
        <p:spPr>
          <a:xfrm>
            <a:off x="1066800" y="3807428"/>
            <a:ext cx="7315200" cy="1526572"/>
          </a:xfrm>
        </p:spPr>
        <p:txBody>
          <a:bodyPr/>
          <a:lstStyle/>
          <a:p>
            <a:pPr lvl="1"/>
            <a:r>
              <a:rPr lang="en-US" sz="3200" dirty="0" smtClean="0"/>
              <a:t>Appeaser</a:t>
            </a:r>
            <a:endParaRPr lang="en-US" sz="3200" dirty="0" smtClean="0"/>
          </a:p>
          <a:p>
            <a:pPr lvl="1"/>
            <a:r>
              <a:rPr lang="en-US" sz="3200" dirty="0" smtClean="0"/>
              <a:t>Defensive - Apologizer</a:t>
            </a:r>
          </a:p>
          <a:p>
            <a:pPr lvl="1"/>
            <a:r>
              <a:rPr lang="en-US" sz="3200" dirty="0" smtClean="0"/>
              <a:t>Pleader - Groveler</a:t>
            </a:r>
            <a:endParaRPr lang="en-US" dirty="0"/>
          </a:p>
        </p:txBody>
      </p:sp>
    </p:spTree>
    <p:extLst>
      <p:ext uri="{BB962C8B-B14F-4D97-AF65-F5344CB8AC3E}">
        <p14:creationId xmlns:p14="http://schemas.microsoft.com/office/powerpoint/2010/main" val="156090793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Aggressive</a:t>
            </a:r>
            <a:r>
              <a:rPr lang="en-US" sz="2800" b="1" dirty="0"/>
              <a:t>		</a:t>
            </a:r>
            <a:r>
              <a:rPr lang="en-US" sz="2800" b="1" dirty="0" smtClean="0"/>
              <a:t>			</a:t>
            </a:r>
            <a:r>
              <a:rPr lang="en-US" sz="2800" b="1" dirty="0"/>
              <a:t>	</a:t>
            </a:r>
            <a:r>
              <a:rPr lang="en-US" sz="2800" b="1" dirty="0" smtClean="0"/>
              <a:t>      Passive</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505200" y="3124200"/>
            <a:ext cx="2217145" cy="523220"/>
          </a:xfrm>
          <a:prstGeom prst="rect">
            <a:avLst/>
          </a:prstGeom>
          <a:noFill/>
        </p:spPr>
        <p:txBody>
          <a:bodyPr wrap="none" rtlCol="0">
            <a:spAutoFit/>
          </a:bodyPr>
          <a:lstStyle/>
          <a:p>
            <a:pPr algn="ctr"/>
            <a:r>
              <a:rPr lang="en-US" sz="2800" b="1" dirty="0" smtClean="0"/>
              <a:t>Assertiveness</a:t>
            </a:r>
            <a:endParaRPr lang="en-US" sz="2800" b="1" dirty="0"/>
          </a:p>
        </p:txBody>
      </p:sp>
    </p:spTree>
    <p:extLst>
      <p:ext uri="{BB962C8B-B14F-4D97-AF65-F5344CB8AC3E}">
        <p14:creationId xmlns:p14="http://schemas.microsoft.com/office/powerpoint/2010/main" val="208566270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2120581"/>
          </a:xfrm>
          <a:prstGeom prst="rect">
            <a:avLst/>
          </a:prstGeom>
        </p:spPr>
        <p:txBody>
          <a:bodyPr/>
          <a:lstStyle/>
          <a:p>
            <a:pPr algn="ctr">
              <a:buFont typeface="Monotype Sorts" pitchFamily="2" charset="2"/>
              <a:buNone/>
            </a:pPr>
            <a:r>
              <a:rPr lang="en-US" sz="4800" b="1" dirty="0" smtClean="0"/>
              <a:t>Assertiveness</a:t>
            </a:r>
            <a:endParaRPr lang="en-US" sz="4800" b="1" dirty="0" smtClean="0"/>
          </a:p>
          <a:p>
            <a:pPr algn="ctr">
              <a:buFont typeface="Monotype Sorts" pitchFamily="2" charset="2"/>
              <a:buNone/>
            </a:pPr>
            <a:endParaRPr lang="en-US" sz="1400" b="1" dirty="0" smtClean="0"/>
          </a:p>
          <a:p>
            <a:pPr algn="ctr">
              <a:buFont typeface="Monotype Sorts" pitchFamily="2" charset="2"/>
              <a:buNone/>
            </a:pPr>
            <a:r>
              <a:rPr lang="en-US" sz="3600" dirty="0" smtClean="0"/>
              <a:t>Stand up for </a:t>
            </a:r>
            <a:r>
              <a:rPr lang="en-US" sz="3600" b="1" u="sng" dirty="0" smtClean="0"/>
              <a:t>Our Self</a:t>
            </a:r>
          </a:p>
          <a:p>
            <a:pPr algn="ctr">
              <a:buFont typeface="Monotype Sorts" pitchFamily="2" charset="2"/>
              <a:buNone/>
            </a:pPr>
            <a:r>
              <a:rPr lang="en-US" sz="3600" dirty="0" smtClean="0"/>
              <a:t>Don’t put anyone else </a:t>
            </a:r>
            <a:r>
              <a:rPr lang="en-US" sz="3600" b="1" u="sng" dirty="0" smtClean="0"/>
              <a:t>Down</a:t>
            </a:r>
            <a:endParaRPr lang="en-US" sz="3600" b="1" u="sng" dirty="0" smtClean="0"/>
          </a:p>
        </p:txBody>
      </p:sp>
      <p:sp>
        <p:nvSpPr>
          <p:cNvPr id="5" name="Text Placeholder 10"/>
          <p:cNvSpPr>
            <a:spLocks noGrp="1"/>
          </p:cNvSpPr>
          <p:nvPr>
            <p:ph type="body" sz="quarter" idx="10"/>
          </p:nvPr>
        </p:nvSpPr>
        <p:spPr>
          <a:xfrm>
            <a:off x="1371600" y="4264628"/>
            <a:ext cx="7192963" cy="984885"/>
          </a:xfrm>
        </p:spPr>
        <p:txBody>
          <a:bodyPr/>
          <a:lstStyle/>
          <a:p>
            <a:pPr lvl="1"/>
            <a:r>
              <a:rPr lang="en-US" sz="3200" dirty="0" smtClean="0"/>
              <a:t>Equal attitude; stance; tone of voice…</a:t>
            </a:r>
            <a:endParaRPr lang="en-US" sz="3200" dirty="0" smtClean="0"/>
          </a:p>
          <a:p>
            <a:pPr lvl="1"/>
            <a:r>
              <a:rPr lang="en-US" sz="3200" dirty="0" smtClean="0"/>
              <a:t>“I Statements”</a:t>
            </a:r>
            <a:endParaRPr lang="en-US" dirty="0"/>
          </a:p>
        </p:txBody>
      </p:sp>
    </p:spTree>
    <p:extLst>
      <p:ext uri="{BB962C8B-B14F-4D97-AF65-F5344CB8AC3E}">
        <p14:creationId xmlns:p14="http://schemas.microsoft.com/office/powerpoint/2010/main" val="199007103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828193"/>
          </a:xfrm>
          <a:prstGeom prst="rect">
            <a:avLst/>
          </a:prstGeom>
        </p:spPr>
        <p:txBody>
          <a:bodyPr/>
          <a:lstStyle/>
          <a:p>
            <a:pPr algn="ctr">
              <a:buFont typeface="Monotype Sorts" pitchFamily="2" charset="2"/>
              <a:buNone/>
            </a:pPr>
            <a:r>
              <a:rPr lang="en-US" sz="4400" b="1" dirty="0" smtClean="0"/>
              <a:t>Respect</a:t>
            </a:r>
          </a:p>
          <a:p>
            <a:pPr algn="ctr">
              <a:buFont typeface="Monotype Sorts" pitchFamily="2" charset="2"/>
              <a:buNone/>
            </a:pPr>
            <a:endParaRPr lang="en-US" sz="3600" b="1" dirty="0" smtClean="0"/>
          </a:p>
          <a:p>
            <a:pPr algn="ctr">
              <a:buFont typeface="Monotype Sorts" pitchFamily="2" charset="2"/>
              <a:buNone/>
            </a:pPr>
            <a:r>
              <a:rPr lang="en-US" sz="3600" dirty="0" smtClean="0"/>
              <a:t>What is Respect?</a:t>
            </a: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828193"/>
          </a:xfrm>
          <a:prstGeom prst="rect">
            <a:avLst/>
          </a:prstGeom>
        </p:spPr>
        <p:txBody>
          <a:bodyPr/>
          <a:lstStyle/>
          <a:p>
            <a:pPr algn="ctr">
              <a:buFont typeface="Monotype Sorts" pitchFamily="2" charset="2"/>
              <a:buNone/>
            </a:pPr>
            <a:r>
              <a:rPr lang="en-US" sz="4400" b="1" dirty="0" smtClean="0"/>
              <a:t>Respect</a:t>
            </a:r>
          </a:p>
          <a:p>
            <a:pPr algn="ctr">
              <a:buFont typeface="Monotype Sorts" pitchFamily="2" charset="2"/>
              <a:buNone/>
            </a:pPr>
            <a:endParaRPr lang="en-US" sz="3600" b="1" dirty="0" smtClean="0"/>
          </a:p>
          <a:p>
            <a:pPr algn="ctr">
              <a:buFont typeface="Monotype Sorts" pitchFamily="2" charset="2"/>
              <a:buNone/>
            </a:pPr>
            <a:r>
              <a:rPr lang="en-US" sz="3600" dirty="0" smtClean="0"/>
              <a:t>“How We </a:t>
            </a:r>
            <a:r>
              <a:rPr lang="en-US" sz="3600" b="1" u="sng" dirty="0" smtClean="0"/>
              <a:t>Treat</a:t>
            </a:r>
            <a:r>
              <a:rPr lang="en-US" sz="3600" b="1" dirty="0" smtClean="0"/>
              <a:t> </a:t>
            </a:r>
            <a:r>
              <a:rPr lang="en-US" sz="3600" b="1" u="sng" dirty="0" smtClean="0"/>
              <a:t>Each</a:t>
            </a:r>
            <a:r>
              <a:rPr lang="en-US" sz="3600" b="1" dirty="0" smtClean="0"/>
              <a:t> </a:t>
            </a:r>
            <a:r>
              <a:rPr lang="en-US" sz="3600" b="1" u="sng" dirty="0" smtClean="0"/>
              <a:t>Other</a:t>
            </a:r>
            <a:r>
              <a:rPr lang="en-US" sz="3600" dirty="0" smtClean="0"/>
              <a:t>”</a:t>
            </a:r>
          </a:p>
        </p:txBody>
      </p:sp>
    </p:spTree>
    <p:extLst>
      <p:ext uri="{BB962C8B-B14F-4D97-AF65-F5344CB8AC3E}">
        <p14:creationId xmlns:p14="http://schemas.microsoft.com/office/powerpoint/2010/main" val="335694238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905000"/>
            <a:ext cx="8501270" cy="3046988"/>
          </a:xfrm>
          <a:prstGeom prst="rect">
            <a:avLst/>
          </a:prstGeom>
        </p:spPr>
        <p:txBody>
          <a:bodyPr/>
          <a:lstStyle/>
          <a:p>
            <a:pPr algn="ctr">
              <a:buFont typeface="Monotype Sorts" pitchFamily="2" charset="2"/>
              <a:buNone/>
            </a:pPr>
            <a:r>
              <a:rPr lang="en-US" sz="4400" b="1" dirty="0" smtClean="0"/>
              <a:t>Respect</a:t>
            </a:r>
          </a:p>
          <a:p>
            <a:pPr algn="ctr">
              <a:buFont typeface="Monotype Sorts" pitchFamily="2" charset="2"/>
              <a:buNone/>
            </a:pPr>
            <a:endParaRPr lang="en-US" sz="3600" b="1" dirty="0" smtClean="0"/>
          </a:p>
          <a:p>
            <a:pPr algn="ctr">
              <a:buFont typeface="Monotype Sorts" pitchFamily="2" charset="2"/>
              <a:buNone/>
            </a:pPr>
            <a:r>
              <a:rPr lang="en-US" sz="3600" dirty="0" smtClean="0"/>
              <a:t>“How We </a:t>
            </a:r>
            <a:r>
              <a:rPr lang="en-US" sz="3600" b="1" u="sng" dirty="0" smtClean="0"/>
              <a:t>Treat</a:t>
            </a:r>
            <a:r>
              <a:rPr lang="en-US" sz="3600" b="1" dirty="0" smtClean="0"/>
              <a:t> </a:t>
            </a:r>
            <a:r>
              <a:rPr lang="en-US" sz="3600" b="1" u="sng" dirty="0" smtClean="0"/>
              <a:t>Each</a:t>
            </a:r>
            <a:r>
              <a:rPr lang="en-US" sz="3600" b="1" dirty="0" smtClean="0"/>
              <a:t> </a:t>
            </a:r>
            <a:r>
              <a:rPr lang="en-US" sz="3600" b="1" u="sng" dirty="0" smtClean="0"/>
              <a:t>Other</a:t>
            </a:r>
            <a:r>
              <a:rPr lang="en-US" sz="3600" dirty="0" smtClean="0"/>
              <a:t>”</a:t>
            </a:r>
          </a:p>
          <a:p>
            <a:pPr algn="ctr">
              <a:buFont typeface="Monotype Sorts" pitchFamily="2" charset="2"/>
              <a:buNone/>
            </a:pPr>
            <a:r>
              <a:rPr lang="en-US" sz="3600" dirty="0" smtClean="0"/>
              <a:t>Not how we </a:t>
            </a:r>
            <a:r>
              <a:rPr lang="en-US" sz="3600" b="1" u="sng" dirty="0" smtClean="0"/>
              <a:t>think</a:t>
            </a:r>
            <a:r>
              <a:rPr lang="en-US" sz="3600" dirty="0" smtClean="0"/>
              <a:t> or </a:t>
            </a:r>
            <a:r>
              <a:rPr lang="en-US" sz="3600" b="1" u="sng" dirty="0" smtClean="0"/>
              <a:t>feel</a:t>
            </a:r>
            <a:r>
              <a:rPr lang="en-US" sz="3600" dirty="0" smtClean="0"/>
              <a:t>, </a:t>
            </a:r>
          </a:p>
          <a:p>
            <a:pPr algn="ctr">
              <a:buFont typeface="Monotype Sorts" pitchFamily="2" charset="2"/>
              <a:buNone/>
            </a:pPr>
            <a:r>
              <a:rPr lang="en-US" sz="3600" dirty="0" smtClean="0"/>
              <a:t>or whether we </a:t>
            </a:r>
            <a:r>
              <a:rPr lang="en-US" sz="3600" b="1" u="sng" dirty="0" smtClean="0"/>
              <a:t>agree</a:t>
            </a:r>
            <a:r>
              <a:rPr lang="en-US" sz="3600" dirty="0" smtClean="0"/>
              <a:t> with them or not</a:t>
            </a:r>
            <a:endParaRPr lang="en-US" sz="3600" dirty="0" smtClean="0"/>
          </a:p>
        </p:txBody>
      </p:sp>
    </p:spTree>
    <p:extLst>
      <p:ext uri="{BB962C8B-B14F-4D97-AF65-F5344CB8AC3E}">
        <p14:creationId xmlns:p14="http://schemas.microsoft.com/office/powerpoint/2010/main" val="307052875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81000" y="554403"/>
            <a:ext cx="8382000" cy="664797"/>
          </a:xfrm>
        </p:spPr>
        <p:txBody>
          <a:bodyPr/>
          <a:lstStyle/>
          <a:p>
            <a:pPr algn="ctr"/>
            <a:r>
              <a:rPr lang="en-US" b="1" dirty="0">
                <a:latin typeface="Tahoma" pitchFamily="34" charset="0"/>
              </a:rPr>
              <a:t>Couples Bill of Rights</a:t>
            </a:r>
            <a:endParaRPr lang="en-US" dirty="0"/>
          </a:p>
        </p:txBody>
      </p:sp>
      <p:sp>
        <p:nvSpPr>
          <p:cNvPr id="11" name="Text Placeholder 10"/>
          <p:cNvSpPr>
            <a:spLocks noGrp="1"/>
          </p:cNvSpPr>
          <p:nvPr>
            <p:ph type="body" sz="quarter" idx="10"/>
          </p:nvPr>
        </p:nvSpPr>
        <p:spPr>
          <a:xfrm>
            <a:off x="381000" y="1371601"/>
            <a:ext cx="8382000" cy="5029200"/>
          </a:xfrm>
        </p:spPr>
        <p:txBody>
          <a:bodyPr/>
          <a:lstStyle/>
          <a:p>
            <a:pPr>
              <a:buFont typeface="Monotype Sorts" pitchFamily="2" charset="2"/>
              <a:buNone/>
              <a:defRPr/>
            </a:pPr>
            <a:r>
              <a:rPr lang="en-US" sz="2400" b="1" dirty="0">
                <a:latin typeface="Tahoma" pitchFamily="34" charset="0"/>
              </a:rPr>
              <a:t>LOVE MEANS WE GIVE OUR SPOUSE THE RIGHT TO:</a:t>
            </a:r>
          </a:p>
          <a:p>
            <a:pPr lvl="1"/>
            <a:r>
              <a:rPr lang="en-US" dirty="0"/>
              <a:t>Space and Privacy</a:t>
            </a:r>
          </a:p>
          <a:p>
            <a:pPr lvl="1"/>
            <a:r>
              <a:rPr lang="en-US" dirty="0"/>
              <a:t>Be Different</a:t>
            </a:r>
          </a:p>
          <a:p>
            <a:pPr lvl="1"/>
            <a:r>
              <a:rPr lang="en-US" dirty="0"/>
              <a:t>Disagree</a:t>
            </a:r>
          </a:p>
          <a:p>
            <a:pPr lvl="1"/>
            <a:r>
              <a:rPr lang="en-US" dirty="0"/>
              <a:t>Be Heard</a:t>
            </a:r>
          </a:p>
          <a:p>
            <a:pPr lvl="1"/>
            <a:r>
              <a:rPr lang="en-US" dirty="0"/>
              <a:t>Be Taken Seriously</a:t>
            </a:r>
          </a:p>
          <a:p>
            <a:pPr lvl="1"/>
            <a:r>
              <a:rPr lang="en-US" dirty="0"/>
              <a:t>Be Given the Benefit of the Doubt</a:t>
            </a:r>
          </a:p>
          <a:p>
            <a:pPr lvl="1"/>
            <a:r>
              <a:rPr lang="en-US" dirty="0"/>
              <a:t>Be Told the Truth</a:t>
            </a:r>
          </a:p>
          <a:p>
            <a:pPr lvl="1"/>
            <a:r>
              <a:rPr lang="en-US" dirty="0"/>
              <a:t>Be Consulted</a:t>
            </a:r>
          </a:p>
          <a:p>
            <a:pPr lvl="1"/>
            <a:r>
              <a:rPr lang="en-US" dirty="0"/>
              <a:t>Be Imperfect and make Mistakes</a:t>
            </a:r>
          </a:p>
          <a:p>
            <a:pPr lvl="1"/>
            <a:r>
              <a:rPr lang="en-US" dirty="0"/>
              <a:t>Courteous and Honorable Treatment</a:t>
            </a:r>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511183"/>
          </a:xfrm>
          <a:prstGeom prst="rect">
            <a:avLst/>
          </a:prstGeom>
        </p:spPr>
        <p:txBody>
          <a:bodyPr/>
          <a:lstStyle/>
          <a:p>
            <a:pPr algn="ctr">
              <a:buFont typeface="Monotype Sorts" pitchFamily="2" charset="2"/>
              <a:buNone/>
            </a:pPr>
            <a:r>
              <a:rPr lang="en-US" sz="4800" b="1" dirty="0" smtClean="0"/>
              <a:t>Respect</a:t>
            </a:r>
          </a:p>
          <a:p>
            <a:pPr algn="ctr">
              <a:buFont typeface="Monotype Sorts" pitchFamily="2" charset="2"/>
              <a:buNone/>
            </a:pPr>
            <a:endParaRPr lang="en-US" sz="1400" b="1" dirty="0" smtClean="0"/>
          </a:p>
          <a:p>
            <a:pPr algn="ctr">
              <a:buFont typeface="Monotype Sorts" pitchFamily="2" charset="2"/>
              <a:buNone/>
            </a:pPr>
            <a:r>
              <a:rPr lang="en-US" sz="3600" dirty="0" smtClean="0"/>
              <a:t>Marriage is a “</a:t>
            </a:r>
            <a:r>
              <a:rPr lang="en-US" sz="3600" b="1" u="sng" dirty="0" smtClean="0"/>
              <a:t>Balancing</a:t>
            </a:r>
            <a:r>
              <a:rPr lang="en-US" sz="3600" dirty="0" smtClean="0"/>
              <a:t> </a:t>
            </a:r>
            <a:r>
              <a:rPr lang="en-US" sz="3600" b="1" u="sng" dirty="0" smtClean="0"/>
              <a:t>Act</a:t>
            </a:r>
            <a:r>
              <a:rPr lang="en-US" sz="3600" dirty="0" smtClean="0"/>
              <a:t>”</a:t>
            </a:r>
          </a:p>
        </p:txBody>
      </p:sp>
      <p:sp>
        <p:nvSpPr>
          <p:cNvPr id="5" name="Text Placeholder 10"/>
          <p:cNvSpPr>
            <a:spLocks noGrp="1"/>
          </p:cNvSpPr>
          <p:nvPr>
            <p:ph type="body" sz="quarter" idx="10"/>
          </p:nvPr>
        </p:nvSpPr>
        <p:spPr>
          <a:xfrm>
            <a:off x="1066800" y="3807428"/>
            <a:ext cx="7315200" cy="443198"/>
          </a:xfrm>
        </p:spPr>
        <p:txBody>
          <a:bodyPr/>
          <a:lstStyle/>
          <a:p>
            <a:pPr lvl="1"/>
            <a:r>
              <a:rPr lang="en-US" sz="3200" dirty="0" smtClean="0"/>
              <a:t>Lack of respect for others - Disrespect</a:t>
            </a:r>
            <a:endParaRPr lang="en-US" sz="3200" dirty="0" smtClean="0"/>
          </a:p>
        </p:txBody>
      </p:sp>
    </p:spTree>
    <p:extLst>
      <p:ext uri="{BB962C8B-B14F-4D97-AF65-F5344CB8AC3E}">
        <p14:creationId xmlns:p14="http://schemas.microsoft.com/office/powerpoint/2010/main" val="152216991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511183"/>
          </a:xfrm>
          <a:prstGeom prst="rect">
            <a:avLst/>
          </a:prstGeom>
        </p:spPr>
        <p:txBody>
          <a:bodyPr/>
          <a:lstStyle/>
          <a:p>
            <a:pPr algn="ctr">
              <a:buFont typeface="Monotype Sorts" pitchFamily="2" charset="2"/>
              <a:buNone/>
            </a:pPr>
            <a:r>
              <a:rPr lang="en-US" sz="4800" b="1" dirty="0" smtClean="0"/>
              <a:t>Respect</a:t>
            </a:r>
          </a:p>
          <a:p>
            <a:pPr algn="ctr">
              <a:buFont typeface="Monotype Sorts" pitchFamily="2" charset="2"/>
              <a:buNone/>
            </a:pPr>
            <a:endParaRPr lang="en-US" sz="1400" b="1" dirty="0" smtClean="0"/>
          </a:p>
          <a:p>
            <a:pPr algn="ctr">
              <a:buFont typeface="Monotype Sorts" pitchFamily="2" charset="2"/>
              <a:buNone/>
            </a:pPr>
            <a:r>
              <a:rPr lang="en-US" sz="3600" dirty="0" smtClean="0"/>
              <a:t>Marriage is a “</a:t>
            </a:r>
            <a:r>
              <a:rPr lang="en-US" sz="3600" b="1" u="sng" dirty="0" smtClean="0"/>
              <a:t>Balancing</a:t>
            </a:r>
            <a:r>
              <a:rPr lang="en-US" sz="3600" dirty="0" smtClean="0"/>
              <a:t> </a:t>
            </a:r>
            <a:r>
              <a:rPr lang="en-US" sz="3600" b="1" u="sng" dirty="0" smtClean="0"/>
              <a:t>Act</a:t>
            </a:r>
            <a:r>
              <a:rPr lang="en-US" sz="3600" dirty="0" smtClean="0"/>
              <a:t>”</a:t>
            </a:r>
          </a:p>
        </p:txBody>
      </p:sp>
      <p:sp>
        <p:nvSpPr>
          <p:cNvPr id="5" name="Text Placeholder 10"/>
          <p:cNvSpPr>
            <a:spLocks noGrp="1"/>
          </p:cNvSpPr>
          <p:nvPr>
            <p:ph type="body" sz="quarter" idx="10"/>
          </p:nvPr>
        </p:nvSpPr>
        <p:spPr>
          <a:xfrm>
            <a:off x="1066800" y="3807428"/>
            <a:ext cx="7315200" cy="1526572"/>
          </a:xfrm>
        </p:spPr>
        <p:txBody>
          <a:bodyPr/>
          <a:lstStyle/>
          <a:p>
            <a:pPr lvl="1"/>
            <a:r>
              <a:rPr lang="en-US" sz="3200" dirty="0" smtClean="0"/>
              <a:t>Lack of respect for others - Disrespect</a:t>
            </a:r>
            <a:endParaRPr lang="en-US" sz="3200" dirty="0" smtClean="0"/>
          </a:p>
          <a:p>
            <a:pPr lvl="1"/>
            <a:r>
              <a:rPr lang="en-US" sz="3200" dirty="0" smtClean="0"/>
              <a:t>We must also exercise </a:t>
            </a:r>
            <a:r>
              <a:rPr lang="en-US" sz="3200" b="1" u="sng" dirty="0" smtClean="0"/>
              <a:t>Self-Respect</a:t>
            </a:r>
            <a:endParaRPr lang="en-US" sz="3200" b="1" u="sng" dirty="0"/>
          </a:p>
          <a:p>
            <a:pPr marL="0" indent="0">
              <a:buNone/>
            </a:pPr>
            <a:endParaRPr lang="en-US" dirty="0"/>
          </a:p>
        </p:txBody>
      </p:sp>
    </p:spTree>
    <p:extLst>
      <p:ext uri="{BB962C8B-B14F-4D97-AF65-F5344CB8AC3E}">
        <p14:creationId xmlns:p14="http://schemas.microsoft.com/office/powerpoint/2010/main" val="217366841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025939">
            <a:off x="304800" y="1210812"/>
            <a:ext cx="8501270" cy="512755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a:p>
          <a:p>
            <a:pPr algn="ctr">
              <a:buNone/>
            </a:pPr>
            <a:r>
              <a:rPr lang="en-US" sz="2800" b="1" dirty="0" smtClean="0"/>
              <a:t>_____________________________________________</a:t>
            </a:r>
          </a:p>
          <a:p>
            <a:pPr algn="ctr">
              <a:buNone/>
            </a:pPr>
            <a:r>
              <a:rPr lang="en-US" sz="2800" b="1" dirty="0" smtClean="0"/>
              <a:t>Disrespect </a:t>
            </a:r>
            <a:r>
              <a:rPr lang="en-US" sz="2800" b="1" dirty="0"/>
              <a:t>Spouse			          Lack Self </a:t>
            </a:r>
            <a:r>
              <a:rPr lang="en-US" sz="2800" b="1" dirty="0" smtClean="0"/>
              <a:t>Respect</a:t>
            </a:r>
          </a:p>
          <a:p>
            <a:pPr algn="ctr">
              <a:buNone/>
            </a:pPr>
            <a:r>
              <a:rPr lang="en-US" sz="1800" b="1" dirty="0" smtClean="0"/>
              <a:t>(Aggressive)					(Passive)</a:t>
            </a:r>
            <a:endParaRPr lang="en-US" sz="1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Tree>
    <p:extLst>
      <p:ext uri="{BB962C8B-B14F-4D97-AF65-F5344CB8AC3E}">
        <p14:creationId xmlns:p14="http://schemas.microsoft.com/office/powerpoint/2010/main" val="154084045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Rectangle 3"/>
          <p:cNvSpPr>
            <a:spLocks noGrp="1" noChangeArrowheads="1"/>
          </p:cNvSpPr>
          <p:nvPr>
            <p:ph type="body" sz="half" idx="4294967295"/>
          </p:nvPr>
        </p:nvSpPr>
        <p:spPr>
          <a:xfrm>
            <a:off x="304800" y="1905000"/>
            <a:ext cx="8501270" cy="1511183"/>
          </a:xfrm>
          <a:prstGeom prst="rect">
            <a:avLst/>
          </a:prstGeom>
        </p:spPr>
        <p:txBody>
          <a:bodyPr/>
          <a:lstStyle/>
          <a:p>
            <a:pPr algn="ctr">
              <a:buFont typeface="Monotype Sorts" pitchFamily="2" charset="2"/>
              <a:buNone/>
            </a:pPr>
            <a:r>
              <a:rPr lang="en-US" sz="4800" b="1" dirty="0" smtClean="0"/>
              <a:t>Disrespect</a:t>
            </a:r>
            <a:endParaRPr lang="en-US" sz="4800" b="1" dirty="0" smtClean="0"/>
          </a:p>
          <a:p>
            <a:pPr algn="ctr">
              <a:buFont typeface="Monotype Sorts" pitchFamily="2" charset="2"/>
              <a:buNone/>
            </a:pPr>
            <a:endParaRPr lang="en-US" sz="1400" b="1" dirty="0" smtClean="0"/>
          </a:p>
          <a:p>
            <a:pPr algn="ctr">
              <a:buFont typeface="Monotype Sorts" pitchFamily="2" charset="2"/>
              <a:buNone/>
            </a:pPr>
            <a:r>
              <a:rPr lang="en-US" sz="3600" dirty="0" smtClean="0"/>
              <a:t>Too </a:t>
            </a:r>
            <a:r>
              <a:rPr lang="en-US" sz="3600" b="1" u="sng" dirty="0" smtClean="0"/>
              <a:t>Aggressive</a:t>
            </a:r>
          </a:p>
        </p:txBody>
      </p:sp>
      <p:sp>
        <p:nvSpPr>
          <p:cNvPr id="5" name="Text Placeholder 10"/>
          <p:cNvSpPr>
            <a:spLocks noGrp="1"/>
          </p:cNvSpPr>
          <p:nvPr>
            <p:ph type="body" sz="quarter" idx="10"/>
          </p:nvPr>
        </p:nvSpPr>
        <p:spPr>
          <a:xfrm>
            <a:off x="1066800" y="3807428"/>
            <a:ext cx="7315200" cy="1526572"/>
          </a:xfrm>
        </p:spPr>
        <p:txBody>
          <a:bodyPr/>
          <a:lstStyle/>
          <a:p>
            <a:pPr lvl="1"/>
            <a:r>
              <a:rPr lang="en-US" sz="3200" dirty="0" smtClean="0"/>
              <a:t>Critical Nag</a:t>
            </a:r>
            <a:endParaRPr lang="en-US" sz="3200" dirty="0" smtClean="0"/>
          </a:p>
          <a:p>
            <a:pPr lvl="1"/>
            <a:r>
              <a:rPr lang="en-US" sz="3200" dirty="0" smtClean="0"/>
              <a:t>Bossy Judge</a:t>
            </a:r>
          </a:p>
          <a:p>
            <a:pPr lvl="1"/>
            <a:r>
              <a:rPr lang="en-US" sz="3200" dirty="0" smtClean="0"/>
              <a:t>Ridiculer – Name Caller</a:t>
            </a:r>
            <a:endParaRPr lang="en-US" dirty="0"/>
          </a:p>
        </p:txBody>
      </p:sp>
    </p:spTree>
    <p:extLst>
      <p:ext uri="{BB962C8B-B14F-4D97-AF65-F5344CB8AC3E}">
        <p14:creationId xmlns:p14="http://schemas.microsoft.com/office/powerpoint/2010/main" val="346178707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84</TotalTime>
  <Words>1540</Words>
  <Application>Microsoft Office PowerPoint</Application>
  <PresentationFormat>On-screen Show (4:3)</PresentationFormat>
  <Paragraphs>144</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TS010286732</vt:lpstr>
      <vt:lpstr>White with Courier font for code slides</vt:lpstr>
      <vt:lpstr>PowerPoint Presentation</vt:lpstr>
      <vt:lpstr>PowerPoint Presentation</vt:lpstr>
      <vt:lpstr>PowerPoint Presentation</vt:lpstr>
      <vt:lpstr>PowerPoint Presentation</vt:lpstr>
      <vt:lpstr>Couples Bill of Rights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11</cp:revision>
  <cp:lastPrinted>2013-09-09T20:16:10Z</cp:lastPrinted>
  <dcterms:created xsi:type="dcterms:W3CDTF">2013-09-09T14:30:13Z</dcterms:created>
  <dcterms:modified xsi:type="dcterms:W3CDTF">2016-01-17T22:44:57Z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